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1" r:id="rId5"/>
  </p:sldMasterIdLst>
  <p:notesMasterIdLst>
    <p:notesMasterId r:id="rId31"/>
  </p:notesMasterIdLst>
  <p:sldIdLst>
    <p:sldId id="256" r:id="rId6"/>
    <p:sldId id="721" r:id="rId7"/>
    <p:sldId id="783" r:id="rId8"/>
    <p:sldId id="796" r:id="rId9"/>
    <p:sldId id="784" r:id="rId10"/>
    <p:sldId id="767" r:id="rId11"/>
    <p:sldId id="797" r:id="rId12"/>
    <p:sldId id="802" r:id="rId13"/>
    <p:sldId id="803" r:id="rId14"/>
    <p:sldId id="810" r:id="rId15"/>
    <p:sldId id="725" r:id="rId16"/>
    <p:sldId id="383" r:id="rId17"/>
    <p:sldId id="788" r:id="rId18"/>
    <p:sldId id="794" r:id="rId19"/>
    <p:sldId id="789" r:id="rId20"/>
    <p:sldId id="790" r:id="rId21"/>
    <p:sldId id="791" r:id="rId22"/>
    <p:sldId id="792" r:id="rId23"/>
    <p:sldId id="793" r:id="rId24"/>
    <p:sldId id="809" r:id="rId25"/>
    <p:sldId id="726" r:id="rId26"/>
    <p:sldId id="804" r:id="rId27"/>
    <p:sldId id="727" r:id="rId28"/>
    <p:sldId id="337" r:id="rId29"/>
    <p:sldId id="723" r:id="rId3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7FE98EC-550D-4B6B-B506-F26512387BA3}">
          <p14:sldIdLst>
            <p14:sldId id="256"/>
            <p14:sldId id="721"/>
            <p14:sldId id="783"/>
            <p14:sldId id="796"/>
            <p14:sldId id="784"/>
            <p14:sldId id="767"/>
            <p14:sldId id="797"/>
            <p14:sldId id="802"/>
            <p14:sldId id="803"/>
            <p14:sldId id="810"/>
            <p14:sldId id="725"/>
            <p14:sldId id="383"/>
            <p14:sldId id="788"/>
            <p14:sldId id="794"/>
            <p14:sldId id="789"/>
            <p14:sldId id="790"/>
            <p14:sldId id="791"/>
            <p14:sldId id="792"/>
            <p14:sldId id="793"/>
            <p14:sldId id="809"/>
            <p14:sldId id="726"/>
            <p14:sldId id="804"/>
            <p14:sldId id="727"/>
            <p14:sldId id="337"/>
            <p14:sldId id="72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661E554-564D-9BFD-79C0-2660B6ED2777}" name="al269463" initials="a" userId="al269463"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iona Hancock (Hywel Dda UHB - Senior Communications Officer)" initials="FH(DU-SCO" lastIdx="3" clrIdx="0">
    <p:extLst>
      <p:ext uri="{19B8F6BF-5375-455C-9EA6-DF929625EA0E}">
        <p15:presenceInfo xmlns:p15="http://schemas.microsoft.com/office/powerpoint/2012/main" userId="S::Fiona.Hancock@wales.nhs.uk::c09da89f-d559-4a80-b36a-98571cbc44bc" providerId="AD"/>
      </p:ext>
    </p:extLst>
  </p:cmAuthor>
  <p:cmAuthor id="2" name="Yvonne Burson (Hywel Dda UHB - Assistant Director of Communications)" initials="YC" lastIdx="1" clrIdx="1">
    <p:extLst>
      <p:ext uri="{19B8F6BF-5375-455C-9EA6-DF929625EA0E}">
        <p15:presenceInfo xmlns:p15="http://schemas.microsoft.com/office/powerpoint/2012/main" userId="S::yvonne.burson@wales.nhs.uk::8a634da1-9662-49dc-aa64-d0e9725d3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3792"/>
    <a:srgbClr val="3A4972"/>
    <a:srgbClr val="C1A875"/>
    <a:srgbClr val="D9CAAB"/>
    <a:srgbClr val="00A84C"/>
    <a:srgbClr val="D20000"/>
    <a:srgbClr val="F3F4EE"/>
    <a:srgbClr val="23476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54" autoAdjust="0"/>
  </p:normalViewPr>
  <p:slideViewPr>
    <p:cSldViewPr>
      <p:cViewPr varScale="1">
        <p:scale>
          <a:sx n="111" d="100"/>
          <a:sy n="111" d="100"/>
        </p:scale>
        <p:origin x="59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ymru\hdd_dfs\shares\Former-Carmarthenshire\ASI%20Team\15.%20Quality%20and%20Engagement%20Act\DoC%20Presentations\DoC%20data%2001-04-2023%20to%2031-08-202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ymru\hdd_dfs\shares\Former-Carmarthenshire\ASI%20Team\15.%20Quality%20and%20Engagement%20Act\DoC%20Presentations\DoC%20data%2001-04-2023%20to%2031-08-202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nhswales365.sharepoint.com/sites/HDD_QualityAssuranceSafteyTeam-COVID-incidentsandotherQAthings/Shared%20Documents/Nosocomial%20COVID%20Review%20Programme/USE%20THIS%20ONE%20Cases%20for%20review%20(March%202020%20to%2031May2023).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r>
              <a:rPr lang="en-GB"/>
              <a:t>Patient Safety Incident - initial</a:t>
            </a:r>
            <a:r>
              <a:rPr lang="en-GB" baseline="0"/>
              <a:t> assessment of harm</a:t>
            </a:r>
            <a:endParaRPr lang="en-GB"/>
          </a:p>
        </c:rich>
      </c:tx>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barChart>
        <c:barDir val="bar"/>
        <c:grouping val="stacked"/>
        <c:varyColors val="0"/>
        <c:ser>
          <c:idx val="0"/>
          <c:order val="0"/>
          <c:tx>
            <c:strRef>
              <c:f>Sheet1!$A$3</c:f>
              <c:strCache>
                <c:ptCount val="1"/>
                <c:pt idx="0">
                  <c:v>Awaiting initial assessment</c:v>
                </c:pt>
              </c:strCache>
            </c:strRef>
          </c:tx>
          <c:spPr>
            <a:solidFill>
              <a:schemeClr val="accent5">
                <a:lumMod val="40000"/>
                <a:lumOff val="60000"/>
              </a:schemeClr>
            </a:solidFill>
            <a:ln w="9525" cap="flat" cmpd="sng" algn="ctr">
              <a:solidFill>
                <a:schemeClr val="accent5"/>
              </a:solidFill>
              <a:round/>
            </a:ln>
            <a:effectLst/>
          </c:spPr>
          <c:invertIfNegative val="0"/>
          <c:dLbls>
            <c:delete val="1"/>
          </c:dLbls>
          <c:cat>
            <c:strRef>
              <c:f>Sheet1!$B$2:$C$2</c:f>
              <c:strCache>
                <c:ptCount val="2"/>
                <c:pt idx="0">
                  <c:v>01/04/2023-30/06/2023</c:v>
                </c:pt>
                <c:pt idx="1">
                  <c:v>01/07/2023-31/08/2023</c:v>
                </c:pt>
              </c:strCache>
            </c:strRef>
          </c:cat>
          <c:val>
            <c:numRef>
              <c:f>Sheet1!$B$3:$C$3</c:f>
              <c:numCache>
                <c:formatCode>General</c:formatCode>
                <c:ptCount val="2"/>
                <c:pt idx="0">
                  <c:v>1070</c:v>
                </c:pt>
                <c:pt idx="1">
                  <c:v>1217</c:v>
                </c:pt>
              </c:numCache>
            </c:numRef>
          </c:val>
          <c:extLst>
            <c:ext xmlns:c16="http://schemas.microsoft.com/office/drawing/2014/chart" uri="{C3380CC4-5D6E-409C-BE32-E72D297353CC}">
              <c16:uniqueId val="{00000000-5776-48A6-8765-E6F8A7EAC4BA}"/>
            </c:ext>
          </c:extLst>
        </c:ser>
        <c:ser>
          <c:idx val="1"/>
          <c:order val="1"/>
          <c:tx>
            <c:strRef>
              <c:f>Sheet1!$A$4</c:f>
              <c:strCache>
                <c:ptCount val="1"/>
                <c:pt idx="0">
                  <c:v>Duty not met</c:v>
                </c:pt>
              </c:strCache>
            </c:strRef>
          </c:tx>
          <c:spPr>
            <a:solidFill>
              <a:schemeClr val="accent6">
                <a:lumMod val="40000"/>
                <a:lumOff val="60000"/>
              </a:schemeClr>
            </a:solidFill>
            <a:ln w="9525" cap="flat" cmpd="sng" algn="ctr">
              <a:solidFill>
                <a:schemeClr val="accent6"/>
              </a:solidFill>
              <a:round/>
            </a:ln>
            <a:effectLst/>
          </c:spPr>
          <c:invertIfNegative val="0"/>
          <c:dLbls>
            <c:delete val="1"/>
          </c:dLbls>
          <c:cat>
            <c:strRef>
              <c:f>Sheet1!$B$2:$C$2</c:f>
              <c:strCache>
                <c:ptCount val="2"/>
                <c:pt idx="0">
                  <c:v>01/04/2023-30/06/2023</c:v>
                </c:pt>
                <c:pt idx="1">
                  <c:v>01/07/2023-31/08/2023</c:v>
                </c:pt>
              </c:strCache>
            </c:strRef>
          </c:cat>
          <c:val>
            <c:numRef>
              <c:f>Sheet1!$B$4:$C$4</c:f>
              <c:numCache>
                <c:formatCode>General</c:formatCode>
                <c:ptCount val="2"/>
                <c:pt idx="0">
                  <c:v>2600</c:v>
                </c:pt>
                <c:pt idx="1">
                  <c:v>1332</c:v>
                </c:pt>
              </c:numCache>
            </c:numRef>
          </c:val>
          <c:extLst>
            <c:ext xmlns:c16="http://schemas.microsoft.com/office/drawing/2014/chart" uri="{C3380CC4-5D6E-409C-BE32-E72D297353CC}">
              <c16:uniqueId val="{00000001-5776-48A6-8765-E6F8A7EAC4BA}"/>
            </c:ext>
          </c:extLst>
        </c:ser>
        <c:ser>
          <c:idx val="2"/>
          <c:order val="2"/>
          <c:tx>
            <c:strRef>
              <c:f>Sheet1!$A$5</c:f>
              <c:strCache>
                <c:ptCount val="1"/>
                <c:pt idx="0">
                  <c:v>Duty triggered</c:v>
                </c:pt>
              </c:strCache>
            </c:strRef>
          </c:tx>
          <c:spPr>
            <a:solidFill>
              <a:schemeClr val="accent2">
                <a:lumMod val="60000"/>
                <a:lumOff val="40000"/>
              </a:schemeClr>
            </a:solidFill>
            <a:ln w="9525" cap="flat" cmpd="sng" algn="ctr">
              <a:solidFill>
                <a:schemeClr val="accent2"/>
              </a:solidFill>
              <a:round/>
            </a:ln>
            <a:effectLst/>
          </c:spPr>
          <c:invertIfNegative val="0"/>
          <c:dLbls>
            <c:delete val="1"/>
          </c:dLbls>
          <c:cat>
            <c:strRef>
              <c:f>Sheet1!$B$2:$C$2</c:f>
              <c:strCache>
                <c:ptCount val="2"/>
                <c:pt idx="0">
                  <c:v>01/04/2023-30/06/2023</c:v>
                </c:pt>
                <c:pt idx="1">
                  <c:v>01/07/2023-31/08/2023</c:v>
                </c:pt>
              </c:strCache>
            </c:strRef>
          </c:cat>
          <c:val>
            <c:numRef>
              <c:f>Sheet1!$B$5:$C$5</c:f>
              <c:numCache>
                <c:formatCode>General</c:formatCode>
                <c:ptCount val="2"/>
                <c:pt idx="0">
                  <c:v>120</c:v>
                </c:pt>
                <c:pt idx="1">
                  <c:v>54</c:v>
                </c:pt>
              </c:numCache>
            </c:numRef>
          </c:val>
          <c:extLst>
            <c:ext xmlns:c16="http://schemas.microsoft.com/office/drawing/2014/chart" uri="{C3380CC4-5D6E-409C-BE32-E72D297353CC}">
              <c16:uniqueId val="{00000002-5776-48A6-8765-E6F8A7EAC4BA}"/>
            </c:ext>
          </c:extLst>
        </c:ser>
        <c:dLbls>
          <c:dLblPos val="ctr"/>
          <c:showLegendKey val="0"/>
          <c:showVal val="1"/>
          <c:showCatName val="0"/>
          <c:showSerName val="0"/>
          <c:showPercent val="0"/>
          <c:showBubbleSize val="0"/>
        </c:dLbls>
        <c:gapWidth val="150"/>
        <c:overlap val="100"/>
        <c:axId val="1418348751"/>
        <c:axId val="1386355103"/>
      </c:barChart>
      <c:catAx>
        <c:axId val="141834875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1386355103"/>
        <c:crosses val="autoZero"/>
        <c:auto val="1"/>
        <c:lblAlgn val="ctr"/>
        <c:lblOffset val="100"/>
        <c:noMultiLvlLbl val="0"/>
      </c:catAx>
      <c:valAx>
        <c:axId val="13863551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14183487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In-person</a:t>
            </a:r>
            <a:r>
              <a:rPr lang="en-GB" baseline="0"/>
              <a:t> contact (as recorded on DatixCymru)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Sheet1!$A$11</c:f>
              <c:strCache>
                <c:ptCount val="1"/>
                <c:pt idx="0">
                  <c:v>Contact made</c:v>
                </c:pt>
              </c:strCache>
            </c:strRef>
          </c:tx>
          <c:spPr>
            <a:solidFill>
              <a:schemeClr val="accent6">
                <a:lumMod val="40000"/>
                <a:lumOff val="60000"/>
              </a:schemeClr>
            </a:solidFill>
            <a:ln>
              <a:solidFill>
                <a:schemeClr val="accent6"/>
              </a:solidFill>
            </a:ln>
            <a:effectLst/>
          </c:spPr>
          <c:invertIfNegative val="0"/>
          <c:cat>
            <c:strRef>
              <c:f>Sheet1!$B$10:$C$10</c:f>
              <c:strCache>
                <c:ptCount val="2"/>
                <c:pt idx="0">
                  <c:v>01/04/2023-30/06/2023</c:v>
                </c:pt>
                <c:pt idx="1">
                  <c:v>01/07/2023-31/08/2023</c:v>
                </c:pt>
              </c:strCache>
            </c:strRef>
          </c:cat>
          <c:val>
            <c:numRef>
              <c:f>Sheet1!$B$11:$C$11</c:f>
              <c:numCache>
                <c:formatCode>General</c:formatCode>
                <c:ptCount val="2"/>
                <c:pt idx="0">
                  <c:v>51</c:v>
                </c:pt>
                <c:pt idx="1">
                  <c:v>21</c:v>
                </c:pt>
              </c:numCache>
            </c:numRef>
          </c:val>
          <c:extLst>
            <c:ext xmlns:c16="http://schemas.microsoft.com/office/drawing/2014/chart" uri="{C3380CC4-5D6E-409C-BE32-E72D297353CC}">
              <c16:uniqueId val="{00000000-CA97-4148-AB1D-B11F333E3311}"/>
            </c:ext>
          </c:extLst>
        </c:ser>
        <c:ser>
          <c:idx val="1"/>
          <c:order val="1"/>
          <c:tx>
            <c:strRef>
              <c:f>Sheet1!$A$12</c:f>
              <c:strCache>
                <c:ptCount val="1"/>
                <c:pt idx="0">
                  <c:v>Contact not made</c:v>
                </c:pt>
              </c:strCache>
            </c:strRef>
          </c:tx>
          <c:spPr>
            <a:solidFill>
              <a:schemeClr val="accent5">
                <a:lumMod val="40000"/>
                <a:lumOff val="60000"/>
              </a:schemeClr>
            </a:solidFill>
            <a:ln>
              <a:solidFill>
                <a:schemeClr val="accent5"/>
              </a:solidFill>
            </a:ln>
            <a:effectLst/>
          </c:spPr>
          <c:invertIfNegative val="0"/>
          <c:cat>
            <c:strRef>
              <c:f>Sheet1!$B$10:$C$10</c:f>
              <c:strCache>
                <c:ptCount val="2"/>
                <c:pt idx="0">
                  <c:v>01/04/2023-30/06/2023</c:v>
                </c:pt>
                <c:pt idx="1">
                  <c:v>01/07/2023-31/08/2023</c:v>
                </c:pt>
              </c:strCache>
            </c:strRef>
          </c:cat>
          <c:val>
            <c:numRef>
              <c:f>Sheet1!$B$12:$C$12</c:f>
              <c:numCache>
                <c:formatCode>General</c:formatCode>
                <c:ptCount val="2"/>
                <c:pt idx="0">
                  <c:v>61</c:v>
                </c:pt>
                <c:pt idx="1">
                  <c:v>25</c:v>
                </c:pt>
              </c:numCache>
            </c:numRef>
          </c:val>
          <c:extLst>
            <c:ext xmlns:c16="http://schemas.microsoft.com/office/drawing/2014/chart" uri="{C3380CC4-5D6E-409C-BE32-E72D297353CC}">
              <c16:uniqueId val="{00000001-CA97-4148-AB1D-B11F333E3311}"/>
            </c:ext>
          </c:extLst>
        </c:ser>
        <c:ser>
          <c:idx val="2"/>
          <c:order val="2"/>
          <c:tx>
            <c:strRef>
              <c:f>Sheet1!$A$13</c:f>
              <c:strCache>
                <c:ptCount val="1"/>
                <c:pt idx="0">
                  <c:v>Contact not recorded</c:v>
                </c:pt>
              </c:strCache>
            </c:strRef>
          </c:tx>
          <c:spPr>
            <a:solidFill>
              <a:schemeClr val="accent2">
                <a:lumMod val="40000"/>
                <a:lumOff val="60000"/>
              </a:schemeClr>
            </a:solidFill>
            <a:ln>
              <a:solidFill>
                <a:schemeClr val="accent2"/>
              </a:solidFill>
            </a:ln>
            <a:effectLst/>
          </c:spPr>
          <c:invertIfNegative val="0"/>
          <c:cat>
            <c:strRef>
              <c:f>Sheet1!$B$10:$C$10</c:f>
              <c:strCache>
                <c:ptCount val="2"/>
                <c:pt idx="0">
                  <c:v>01/04/2023-30/06/2023</c:v>
                </c:pt>
                <c:pt idx="1">
                  <c:v>01/07/2023-31/08/2023</c:v>
                </c:pt>
              </c:strCache>
            </c:strRef>
          </c:cat>
          <c:val>
            <c:numRef>
              <c:f>Sheet1!$B$13:$C$13</c:f>
              <c:numCache>
                <c:formatCode>General</c:formatCode>
                <c:ptCount val="2"/>
                <c:pt idx="0">
                  <c:v>8</c:v>
                </c:pt>
                <c:pt idx="1">
                  <c:v>8</c:v>
                </c:pt>
              </c:numCache>
            </c:numRef>
          </c:val>
          <c:extLst>
            <c:ext xmlns:c16="http://schemas.microsoft.com/office/drawing/2014/chart" uri="{C3380CC4-5D6E-409C-BE32-E72D297353CC}">
              <c16:uniqueId val="{00000002-CA97-4148-AB1D-B11F333E3311}"/>
            </c:ext>
          </c:extLst>
        </c:ser>
        <c:dLbls>
          <c:showLegendKey val="0"/>
          <c:showVal val="0"/>
          <c:showCatName val="0"/>
          <c:showSerName val="0"/>
          <c:showPercent val="0"/>
          <c:showBubbleSize val="0"/>
        </c:dLbls>
        <c:gapWidth val="150"/>
        <c:overlap val="100"/>
        <c:axId val="1871325503"/>
        <c:axId val="1569016783"/>
      </c:barChart>
      <c:catAx>
        <c:axId val="187132550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69016783"/>
        <c:crosses val="autoZero"/>
        <c:auto val="1"/>
        <c:lblAlgn val="ctr"/>
        <c:lblOffset val="100"/>
        <c:noMultiLvlLbl val="0"/>
      </c:catAx>
      <c:valAx>
        <c:axId val="156901678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713255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Programme Progess</a:t>
            </a:r>
          </a:p>
        </c:rich>
      </c:tx>
      <c:layout>
        <c:manualLayout>
          <c:xMode val="edge"/>
          <c:yMode val="edge"/>
          <c:x val="0.41776933894382029"/>
          <c:y val="2.784222737819025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'Progress charts'!$B$50</c:f>
              <c:strCache>
                <c:ptCount val="1"/>
                <c:pt idx="0">
                  <c:v>No. of cases to complete if programme to meet target</c:v>
                </c:pt>
              </c:strCache>
            </c:strRef>
          </c:tx>
          <c:spPr>
            <a:ln w="28575" cap="rnd">
              <a:solidFill>
                <a:srgbClr val="FFC000"/>
              </a:solidFill>
              <a:prstDash val="sysDash"/>
              <a:round/>
            </a:ln>
            <a:effectLst/>
          </c:spPr>
          <c:marker>
            <c:symbol val="none"/>
          </c:marker>
          <c:cat>
            <c:numRef>
              <c:f>'Progress charts'!$C$49:$S$49</c:f>
              <c:numCache>
                <c:formatCode>mmm\-yy</c:formatCode>
                <c:ptCount val="17"/>
                <c:pt idx="0">
                  <c:v>44866</c:v>
                </c:pt>
                <c:pt idx="1">
                  <c:v>44896</c:v>
                </c:pt>
                <c:pt idx="2">
                  <c:v>44927</c:v>
                </c:pt>
                <c:pt idx="3">
                  <c:v>44958</c:v>
                </c:pt>
                <c:pt idx="4">
                  <c:v>44986</c:v>
                </c:pt>
                <c:pt idx="5">
                  <c:v>45017</c:v>
                </c:pt>
                <c:pt idx="6">
                  <c:v>45047</c:v>
                </c:pt>
                <c:pt idx="7">
                  <c:v>45078</c:v>
                </c:pt>
                <c:pt idx="8">
                  <c:v>45108</c:v>
                </c:pt>
                <c:pt idx="9">
                  <c:v>45139</c:v>
                </c:pt>
                <c:pt idx="10">
                  <c:v>45170</c:v>
                </c:pt>
                <c:pt idx="11">
                  <c:v>45200</c:v>
                </c:pt>
                <c:pt idx="12">
                  <c:v>45231</c:v>
                </c:pt>
                <c:pt idx="13">
                  <c:v>45261</c:v>
                </c:pt>
                <c:pt idx="14">
                  <c:v>45292</c:v>
                </c:pt>
                <c:pt idx="15">
                  <c:v>45323</c:v>
                </c:pt>
                <c:pt idx="16">
                  <c:v>45352</c:v>
                </c:pt>
              </c:numCache>
            </c:numRef>
          </c:cat>
          <c:val>
            <c:numRef>
              <c:f>'Progress charts'!$C$50:$S$50</c:f>
              <c:numCache>
                <c:formatCode>General</c:formatCode>
                <c:ptCount val="17"/>
                <c:pt idx="0">
                  <c:v>60</c:v>
                </c:pt>
                <c:pt idx="1">
                  <c:v>220</c:v>
                </c:pt>
                <c:pt idx="2">
                  <c:v>380</c:v>
                </c:pt>
                <c:pt idx="3">
                  <c:v>560</c:v>
                </c:pt>
                <c:pt idx="4">
                  <c:v>740</c:v>
                </c:pt>
                <c:pt idx="5">
                  <c:v>920</c:v>
                </c:pt>
                <c:pt idx="6">
                  <c:v>1100</c:v>
                </c:pt>
                <c:pt idx="7">
                  <c:v>1280</c:v>
                </c:pt>
                <c:pt idx="8">
                  <c:v>1460</c:v>
                </c:pt>
                <c:pt idx="9">
                  <c:v>1640</c:v>
                </c:pt>
                <c:pt idx="10">
                  <c:v>1820</c:v>
                </c:pt>
                <c:pt idx="11">
                  <c:v>2000</c:v>
                </c:pt>
                <c:pt idx="12">
                  <c:v>2180</c:v>
                </c:pt>
                <c:pt idx="13">
                  <c:v>2360</c:v>
                </c:pt>
              </c:numCache>
            </c:numRef>
          </c:val>
          <c:smooth val="0"/>
          <c:extLst>
            <c:ext xmlns:c16="http://schemas.microsoft.com/office/drawing/2014/chart" uri="{C3380CC4-5D6E-409C-BE32-E72D297353CC}">
              <c16:uniqueId val="{00000000-E450-415E-9D96-DF2B634F68DE}"/>
            </c:ext>
          </c:extLst>
        </c:ser>
        <c:ser>
          <c:idx val="1"/>
          <c:order val="1"/>
          <c:tx>
            <c:strRef>
              <c:f>'Progress charts'!$B$51</c:f>
              <c:strCache>
                <c:ptCount val="1"/>
                <c:pt idx="0">
                  <c:v>Completed investigations (incl downgraded)</c:v>
                </c:pt>
              </c:strCache>
            </c:strRef>
          </c:tx>
          <c:spPr>
            <a:ln w="28575" cap="rnd">
              <a:solidFill>
                <a:schemeClr val="accent2"/>
              </a:solidFill>
              <a:round/>
            </a:ln>
            <a:effectLst/>
          </c:spPr>
          <c:marker>
            <c:symbol val="none"/>
          </c:marker>
          <c:cat>
            <c:numRef>
              <c:f>'Progress charts'!$C$49:$S$49</c:f>
              <c:numCache>
                <c:formatCode>mmm\-yy</c:formatCode>
                <c:ptCount val="17"/>
                <c:pt idx="0">
                  <c:v>44866</c:v>
                </c:pt>
                <c:pt idx="1">
                  <c:v>44896</c:v>
                </c:pt>
                <c:pt idx="2">
                  <c:v>44927</c:v>
                </c:pt>
                <c:pt idx="3">
                  <c:v>44958</c:v>
                </c:pt>
                <c:pt idx="4">
                  <c:v>44986</c:v>
                </c:pt>
                <c:pt idx="5">
                  <c:v>45017</c:v>
                </c:pt>
                <c:pt idx="6">
                  <c:v>45047</c:v>
                </c:pt>
                <c:pt idx="7">
                  <c:v>45078</c:v>
                </c:pt>
                <c:pt idx="8">
                  <c:v>45108</c:v>
                </c:pt>
                <c:pt idx="9">
                  <c:v>45139</c:v>
                </c:pt>
                <c:pt idx="10">
                  <c:v>45170</c:v>
                </c:pt>
                <c:pt idx="11">
                  <c:v>45200</c:v>
                </c:pt>
                <c:pt idx="12">
                  <c:v>45231</c:v>
                </c:pt>
                <c:pt idx="13">
                  <c:v>45261</c:v>
                </c:pt>
                <c:pt idx="14">
                  <c:v>45292</c:v>
                </c:pt>
                <c:pt idx="15">
                  <c:v>45323</c:v>
                </c:pt>
                <c:pt idx="16">
                  <c:v>45352</c:v>
                </c:pt>
              </c:numCache>
            </c:numRef>
          </c:cat>
          <c:val>
            <c:numRef>
              <c:f>'Progress charts'!$C$51:$S$51</c:f>
              <c:numCache>
                <c:formatCode>General</c:formatCode>
                <c:ptCount val="17"/>
                <c:pt idx="0">
                  <c:v>59</c:v>
                </c:pt>
                <c:pt idx="1">
                  <c:v>213</c:v>
                </c:pt>
                <c:pt idx="2">
                  <c:v>442</c:v>
                </c:pt>
                <c:pt idx="3">
                  <c:v>912</c:v>
                </c:pt>
                <c:pt idx="4">
                  <c:v>1080</c:v>
                </c:pt>
                <c:pt idx="5">
                  <c:v>1424</c:v>
                </c:pt>
                <c:pt idx="6">
                  <c:v>1640</c:v>
                </c:pt>
                <c:pt idx="7">
                  <c:v>1816</c:v>
                </c:pt>
                <c:pt idx="8">
                  <c:v>1891</c:v>
                </c:pt>
                <c:pt idx="9">
                  <c:v>2142</c:v>
                </c:pt>
                <c:pt idx="10">
                  <c:v>2142</c:v>
                </c:pt>
              </c:numCache>
            </c:numRef>
          </c:val>
          <c:smooth val="0"/>
          <c:extLst>
            <c:ext xmlns:c16="http://schemas.microsoft.com/office/drawing/2014/chart" uri="{C3380CC4-5D6E-409C-BE32-E72D297353CC}">
              <c16:uniqueId val="{00000001-E450-415E-9D96-DF2B634F68DE}"/>
            </c:ext>
          </c:extLst>
        </c:ser>
        <c:dLbls>
          <c:showLegendKey val="0"/>
          <c:showVal val="0"/>
          <c:showCatName val="0"/>
          <c:showSerName val="0"/>
          <c:showPercent val="0"/>
          <c:showBubbleSize val="0"/>
        </c:dLbls>
        <c:smooth val="0"/>
        <c:axId val="2051864224"/>
        <c:axId val="2051858816"/>
      </c:lineChart>
      <c:dateAx>
        <c:axId val="20518642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1858816"/>
        <c:crosses val="autoZero"/>
        <c:auto val="1"/>
        <c:lblOffset val="100"/>
        <c:baseTimeUnit val="months"/>
      </c:dateAx>
      <c:valAx>
        <c:axId val="20518588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1864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4C3EA99-967C-4F54-86E2-A491A27E817E}" type="datetimeFigureOut">
              <a:rPr lang="en-GB" smtClean="0"/>
              <a:pPr/>
              <a:t>21/11/2023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73C1398-8CA9-4BF1-ABF1-517718C1A97E}" type="slidenum">
              <a:rPr lang="en-GB" smtClean="0"/>
              <a:pPr/>
              <a:t>‹#›</a:t>
            </a:fld>
            <a:endParaRPr lang="en-GB"/>
          </a:p>
        </p:txBody>
      </p:sp>
    </p:spTree>
    <p:extLst>
      <p:ext uri="{BB962C8B-B14F-4D97-AF65-F5344CB8AC3E}">
        <p14:creationId xmlns:p14="http://schemas.microsoft.com/office/powerpoint/2010/main" val="3621893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73C1398-8CA9-4BF1-ABF1-517718C1A97E}" type="slidenum">
              <a:rPr lang="en-GB" smtClean="0"/>
              <a:pPr/>
              <a:t>1</a:t>
            </a:fld>
            <a:endParaRPr lang="en-GB"/>
          </a:p>
        </p:txBody>
      </p:sp>
    </p:spTree>
    <p:extLst>
      <p:ext uri="{BB962C8B-B14F-4D97-AF65-F5344CB8AC3E}">
        <p14:creationId xmlns:p14="http://schemas.microsoft.com/office/powerpoint/2010/main" val="2033830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22</a:t>
            </a:fld>
            <a:endParaRPr lang="en-GB" dirty="0"/>
          </a:p>
        </p:txBody>
      </p:sp>
    </p:spTree>
    <p:extLst>
      <p:ext uri="{BB962C8B-B14F-4D97-AF65-F5344CB8AC3E}">
        <p14:creationId xmlns:p14="http://schemas.microsoft.com/office/powerpoint/2010/main" val="950878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23</a:t>
            </a:fld>
            <a:endParaRPr lang="en-GB" dirty="0"/>
          </a:p>
        </p:txBody>
      </p:sp>
    </p:spTree>
    <p:extLst>
      <p:ext uri="{BB962C8B-B14F-4D97-AF65-F5344CB8AC3E}">
        <p14:creationId xmlns:p14="http://schemas.microsoft.com/office/powerpoint/2010/main" val="4255007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24</a:t>
            </a:fld>
            <a:endParaRPr lang="en-GB" dirty="0"/>
          </a:p>
        </p:txBody>
      </p:sp>
    </p:spTree>
    <p:extLst>
      <p:ext uri="{BB962C8B-B14F-4D97-AF65-F5344CB8AC3E}">
        <p14:creationId xmlns:p14="http://schemas.microsoft.com/office/powerpoint/2010/main" val="1012287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3C1398-8CA9-4BF1-ABF1-517718C1A97E}" type="slidenum">
              <a:rPr lang="en-GB" smtClean="0"/>
              <a:pPr/>
              <a:t>2</a:t>
            </a:fld>
            <a:endParaRPr lang="en-GB"/>
          </a:p>
        </p:txBody>
      </p:sp>
    </p:spTree>
    <p:extLst>
      <p:ext uri="{BB962C8B-B14F-4D97-AF65-F5344CB8AC3E}">
        <p14:creationId xmlns:p14="http://schemas.microsoft.com/office/powerpoint/2010/main" val="3550999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extLst>
      <p:ext uri="{BB962C8B-B14F-4D97-AF65-F5344CB8AC3E}">
        <p14:creationId xmlns:p14="http://schemas.microsoft.com/office/powerpoint/2010/main" val="162921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8</a:t>
            </a:fld>
            <a:endParaRPr lang="en-GB" dirty="0"/>
          </a:p>
        </p:txBody>
      </p:sp>
    </p:spTree>
    <p:extLst>
      <p:ext uri="{BB962C8B-B14F-4D97-AF65-F5344CB8AC3E}">
        <p14:creationId xmlns:p14="http://schemas.microsoft.com/office/powerpoint/2010/main" val="1787750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9</a:t>
            </a:fld>
            <a:endParaRPr lang="en-GB" dirty="0"/>
          </a:p>
        </p:txBody>
      </p:sp>
    </p:spTree>
    <p:extLst>
      <p:ext uri="{BB962C8B-B14F-4D97-AF65-F5344CB8AC3E}">
        <p14:creationId xmlns:p14="http://schemas.microsoft.com/office/powerpoint/2010/main" val="1914624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extLst>
      <p:ext uri="{BB962C8B-B14F-4D97-AF65-F5344CB8AC3E}">
        <p14:creationId xmlns:p14="http://schemas.microsoft.com/office/powerpoint/2010/main" val="3534822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D0893AE-7AA5-46FA-B171-916610B62CC7}" type="slidenum">
              <a:rPr lang="en-GB" smtClean="0"/>
              <a:t>12</a:t>
            </a:fld>
            <a:endParaRPr lang="en-GB" dirty="0"/>
          </a:p>
        </p:txBody>
      </p:sp>
    </p:spTree>
    <p:extLst>
      <p:ext uri="{BB962C8B-B14F-4D97-AF65-F5344CB8AC3E}">
        <p14:creationId xmlns:p14="http://schemas.microsoft.com/office/powerpoint/2010/main" val="363558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13</a:t>
            </a:fld>
            <a:endParaRPr lang="en-GB" dirty="0"/>
          </a:p>
        </p:txBody>
      </p:sp>
    </p:spTree>
    <p:extLst>
      <p:ext uri="{BB962C8B-B14F-4D97-AF65-F5344CB8AC3E}">
        <p14:creationId xmlns:p14="http://schemas.microsoft.com/office/powerpoint/2010/main" val="532571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0893AE-7AA5-46FA-B171-916610B62CC7}" type="slidenum">
              <a:rPr lang="en-GB" smtClean="0"/>
              <a:t>14</a:t>
            </a:fld>
            <a:endParaRPr lang="en-GB" dirty="0"/>
          </a:p>
        </p:txBody>
      </p:sp>
    </p:spTree>
    <p:extLst>
      <p:ext uri="{BB962C8B-B14F-4D97-AF65-F5344CB8AC3E}">
        <p14:creationId xmlns:p14="http://schemas.microsoft.com/office/powerpoint/2010/main" val="22035975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340768"/>
            <a:ext cx="11018440" cy="483619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F4C6D4B4-CF9F-463D-B665-83911552BA4C}" type="datetime1">
              <a:rPr lang="en-GB" smtClean="0"/>
              <a:pPr/>
              <a:t>21/11/2023</a:t>
            </a:fld>
            <a:endParaRPr lang="en-GB"/>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
        <p:nvSpPr>
          <p:cNvPr id="7" name="Rectangle 6">
            <a:extLst>
              <a:ext uri="{FF2B5EF4-FFF2-40B4-BE49-F238E27FC236}">
                <a16:creationId xmlns:a16="http://schemas.microsoft.com/office/drawing/2014/main" id="{47A9D79E-DABF-4891-BBE8-CF3530C48DC1}"/>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8" name="Picture 7" descr="A picture containing text&#10;&#10;Description automatically generated">
            <a:extLst>
              <a:ext uri="{FF2B5EF4-FFF2-40B4-BE49-F238E27FC236}">
                <a16:creationId xmlns:a16="http://schemas.microsoft.com/office/drawing/2014/main" id="{5EA6FBCF-F4F5-4A89-9E5A-E11EF204D2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10" name="Title 1">
            <a:extLst>
              <a:ext uri="{FF2B5EF4-FFF2-40B4-BE49-F238E27FC236}">
                <a16:creationId xmlns:a16="http://schemas.microsoft.com/office/drawing/2014/main" id="{C375E485-C44E-4F7C-B30B-3166BC1FAB1C}"/>
              </a:ext>
            </a:extLst>
          </p:cNvPr>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522096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3AA07A8-502B-4C01-B666-863C93985479}"/>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1" name="Picture 10" descr="A picture containing text&#10;&#10;Description automatically generated">
            <a:extLst>
              <a:ext uri="{FF2B5EF4-FFF2-40B4-BE49-F238E27FC236}">
                <a16:creationId xmlns:a16="http://schemas.microsoft.com/office/drawing/2014/main" id="{D49E57CB-E797-43B0-9207-34A73894BC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2" name="Title 1"/>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half" idx="2"/>
          </p:nvPr>
        </p:nvSpPr>
        <p:spPr>
          <a:xfrm>
            <a:off x="335361"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Content Placeholder 5"/>
          <p:cNvSpPr>
            <a:spLocks noGrp="1"/>
          </p:cNvSpPr>
          <p:nvPr>
            <p:ph sz="quarter" idx="4"/>
          </p:nvPr>
        </p:nvSpPr>
        <p:spPr>
          <a:xfrm>
            <a:off x="6430800"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21/11/2023</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3196242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5360" y="166329"/>
            <a:ext cx="10515600" cy="792000"/>
          </a:xfrm>
          <a:prstGeom prst="rect">
            <a:avLst/>
          </a:prstGeom>
        </p:spPr>
        <p:txBody>
          <a:bodyPr anchor="ctr"/>
          <a:lstStyle>
            <a:lvl1pPr>
              <a:defRPr sz="2800" b="1">
                <a:solidFill>
                  <a:srgbClr val="3A4972"/>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half" idx="2"/>
          </p:nvPr>
        </p:nvSpPr>
        <p:spPr>
          <a:xfrm>
            <a:off x="335361"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Content Placeholder 5"/>
          <p:cNvSpPr>
            <a:spLocks noGrp="1"/>
          </p:cNvSpPr>
          <p:nvPr>
            <p:ph sz="quarter" idx="4"/>
          </p:nvPr>
        </p:nvSpPr>
        <p:spPr>
          <a:xfrm>
            <a:off x="6430800"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21/11/2023</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335149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5360" y="166329"/>
            <a:ext cx="10515600" cy="792000"/>
          </a:xfrm>
          <a:prstGeom prst="rect">
            <a:avLst/>
          </a:prstGeom>
        </p:spPr>
        <p:txBody>
          <a:bodyPr anchor="ctr"/>
          <a:lstStyle>
            <a:lvl1pPr>
              <a:defRPr sz="2800" b="1">
                <a:solidFill>
                  <a:srgbClr val="3A4972"/>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half" idx="2"/>
          </p:nvPr>
        </p:nvSpPr>
        <p:spPr>
          <a:xfrm>
            <a:off x="335360" y="1620001"/>
            <a:ext cx="11018439" cy="4401288"/>
          </a:xfrm>
          <a:prstGeom prst="rect">
            <a:avLst/>
          </a:prstGeom>
        </p:spPr>
        <p:txBody>
          <a:bodyPr/>
          <a:lstStyle>
            <a:lvl1pPr>
              <a:buClr>
                <a:srgbClr val="C1A875"/>
              </a:buClr>
              <a:defRPr sz="2800">
                <a:solidFill>
                  <a:srgbClr val="000000"/>
                </a:solidFill>
                <a:latin typeface="Arial" panose="020B0604020202020204" pitchFamily="34" charset="0"/>
                <a:cs typeface="Arial" panose="020B0604020202020204" pitchFamily="34" charset="0"/>
              </a:defRPr>
            </a:lvl1pPr>
            <a:lvl2pPr>
              <a:buClr>
                <a:srgbClr val="C1A875"/>
              </a:buClr>
              <a:defRPr sz="2400">
                <a:solidFill>
                  <a:srgbClr val="000000"/>
                </a:solidFill>
                <a:latin typeface="Arial" panose="020B0604020202020204" pitchFamily="34" charset="0"/>
                <a:cs typeface="Arial" panose="020B0604020202020204" pitchFamily="34" charset="0"/>
              </a:defRPr>
            </a:lvl2pPr>
            <a:lvl3pPr>
              <a:buClr>
                <a:srgbClr val="C1A875"/>
              </a:buClr>
              <a:defRPr sz="2000">
                <a:solidFill>
                  <a:srgbClr val="000000"/>
                </a:solidFill>
                <a:latin typeface="Arial" panose="020B0604020202020204" pitchFamily="34" charset="0"/>
                <a:cs typeface="Arial" panose="020B0604020202020204" pitchFamily="34" charset="0"/>
              </a:defRPr>
            </a:lvl3pPr>
            <a:lvl4pPr>
              <a:buClr>
                <a:srgbClr val="C1A875"/>
              </a:buClr>
              <a:defRPr sz="1800">
                <a:solidFill>
                  <a:srgbClr val="000000"/>
                </a:solidFill>
                <a:latin typeface="Arial" panose="020B0604020202020204" pitchFamily="34" charset="0"/>
                <a:cs typeface="Arial" panose="020B0604020202020204" pitchFamily="34" charset="0"/>
              </a:defRPr>
            </a:lvl4pPr>
            <a:lvl5pPr>
              <a:buClr>
                <a:srgbClr val="C1A875"/>
              </a:buClr>
              <a:defRPr sz="1800">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21/11/2023</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1094199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6DE047BB-81AF-4939-9A12-A3FE6D39CE8E}" type="datetime1">
              <a:rPr lang="en-GB" smtClean="0"/>
              <a:pPr/>
              <a:t>21/11/2023</a:t>
            </a:fld>
            <a:endParaRPr lang="en-GB"/>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
        <p:nvSpPr>
          <p:cNvPr id="6" name="Rectangle 5">
            <a:extLst>
              <a:ext uri="{FF2B5EF4-FFF2-40B4-BE49-F238E27FC236}">
                <a16:creationId xmlns:a16="http://schemas.microsoft.com/office/drawing/2014/main" id="{E8EB312D-6CCF-4553-BC40-AD73F0416F35}"/>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7" name="Picture 6" descr="A picture containing text&#10;&#10;Description automatically generated">
            <a:extLst>
              <a:ext uri="{FF2B5EF4-FFF2-40B4-BE49-F238E27FC236}">
                <a16:creationId xmlns:a16="http://schemas.microsoft.com/office/drawing/2014/main" id="{4F1C7305-F133-4902-B3DD-F297F5800BD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9" name="Title 1">
            <a:extLst>
              <a:ext uri="{FF2B5EF4-FFF2-40B4-BE49-F238E27FC236}">
                <a16:creationId xmlns:a16="http://schemas.microsoft.com/office/drawing/2014/main" id="{33BD1F84-26FD-43D3-A0C2-8B5D752EDE58}"/>
              </a:ext>
            </a:extLst>
          </p:cNvPr>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1915550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CC7066-A20C-4533-AF89-3083697A2146}"/>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1" name="Picture 10" descr="A picture containing text&#10;&#10;Description automatically generated">
            <a:extLst>
              <a:ext uri="{FF2B5EF4-FFF2-40B4-BE49-F238E27FC236}">
                <a16:creationId xmlns:a16="http://schemas.microsoft.com/office/drawing/2014/main" id="{5A988552-2F7D-4CCD-B147-5ED2E249767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13" name="Title 1">
            <a:extLst>
              <a:ext uri="{FF2B5EF4-FFF2-40B4-BE49-F238E27FC236}">
                <a16:creationId xmlns:a16="http://schemas.microsoft.com/office/drawing/2014/main" id="{413B8B94-F98C-4F6E-B380-86F8E7DED6B4}"/>
              </a:ext>
            </a:extLst>
          </p:cNvPr>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965555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5400" y="2348880"/>
            <a:ext cx="9972600" cy="2387600"/>
          </a:xfrm>
          <a:prstGeom prst="rect">
            <a:avLst/>
          </a:prstGeom>
        </p:spPr>
        <p:txBody>
          <a:bodyPr anchor="b"/>
          <a:lstStyle>
            <a:lvl1pPr algn="l">
              <a:defRPr sz="600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695400" y="5013176"/>
            <a:ext cx="9972600" cy="722461"/>
          </a:xfrm>
          <a:prstGeom prst="rect">
            <a:avLst/>
          </a:prstGeom>
        </p:spPr>
        <p:txBody>
          <a:bodyPr/>
          <a:lstStyle>
            <a:lvl1pPr marL="0" indent="0" algn="l">
              <a:buNone/>
              <a:defRPr sz="2400">
                <a:latin typeface="Arial" panose="020B0604020202020204" pitchFamily="34" charset="0"/>
                <a:cs typeface="Arial" panose="020B060402020202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691085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3EF02FB-0A85-4D97-AD2C-D090F8F16F9D}" type="datetimeFigureOut">
              <a:rPr lang="en-GB" smtClean="0"/>
              <a:t>21/11/2023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E326D6C-E048-4498-B0F3-F0BF4CBCD22B}" type="slidenum">
              <a:rPr lang="en-GB" smtClean="0"/>
              <a:t>‹#›</a:t>
            </a:fld>
            <a:endParaRPr lang="en-GB" dirty="0"/>
          </a:p>
        </p:txBody>
      </p:sp>
    </p:spTree>
    <p:extLst>
      <p:ext uri="{BB962C8B-B14F-4D97-AF65-F5344CB8AC3E}">
        <p14:creationId xmlns:p14="http://schemas.microsoft.com/office/powerpoint/2010/main" val="799126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854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9" descr="hywel dda"/>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543845" y="236705"/>
            <a:ext cx="237648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9289661"/>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60" r:id="rId3"/>
    <p:sldLayoutId id="2147483663" r:id="rId4"/>
    <p:sldLayoutId id="2147483654" r:id="rId5"/>
    <p:sldLayoutId id="2147483655" r:id="rId6"/>
    <p:sldLayoutId id="2147483649" r:id="rId7"/>
    <p:sldLayoutId id="2147483664" r:id="rId8"/>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Picture 19" descr="hywel dd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907756" y="404664"/>
            <a:ext cx="237648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icture containing text, clipart&#10;&#10;Description automatically generated">
            <a:extLst>
              <a:ext uri="{FF2B5EF4-FFF2-40B4-BE49-F238E27FC236}">
                <a16:creationId xmlns:a16="http://schemas.microsoft.com/office/drawing/2014/main" id="{BC4A57F4-7EF0-4D0E-80A7-449B23E060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16129" y="1844824"/>
            <a:ext cx="8959742" cy="4440126"/>
          </a:xfrm>
          <a:prstGeom prst="rect">
            <a:avLst/>
          </a:prstGeom>
        </p:spPr>
      </p:pic>
      <p:pic>
        <p:nvPicPr>
          <p:cNvPr id="2" name="Picture 1" descr="Chart, sunburst chart&#10;&#10;Description automatically generated">
            <a:extLst>
              <a:ext uri="{FF2B5EF4-FFF2-40B4-BE49-F238E27FC236}">
                <a16:creationId xmlns:a16="http://schemas.microsoft.com/office/drawing/2014/main" id="{EE3E9628-AFF9-8CE6-5CE7-376DDAC5B1D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6094" y="258199"/>
            <a:ext cx="3486979" cy="3493333"/>
          </a:xfrm>
          <a:prstGeom prst="rect">
            <a:avLst/>
          </a:prstGeom>
        </p:spPr>
      </p:pic>
      <p:pic>
        <p:nvPicPr>
          <p:cNvPr id="5" name="Picture 4">
            <a:extLst>
              <a:ext uri="{FF2B5EF4-FFF2-40B4-BE49-F238E27FC236}">
                <a16:creationId xmlns:a16="http://schemas.microsoft.com/office/drawing/2014/main" id="{F246B7BF-20F9-DDF7-553D-EFF29D1F4ADF}"/>
              </a:ext>
            </a:extLst>
          </p:cNvPr>
          <p:cNvPicPr>
            <a:picLocks noChangeAspect="1"/>
          </p:cNvPicPr>
          <p:nvPr userDrawn="1"/>
        </p:nvPicPr>
        <p:blipFill>
          <a:blip r:embed="rId6"/>
          <a:stretch>
            <a:fillRect/>
          </a:stretch>
        </p:blipFill>
        <p:spPr>
          <a:xfrm>
            <a:off x="9079864" y="415039"/>
            <a:ext cx="2841554" cy="2671296"/>
          </a:xfrm>
          <a:prstGeom prst="rect">
            <a:avLst/>
          </a:prstGeom>
        </p:spPr>
      </p:pic>
    </p:spTree>
    <p:extLst>
      <p:ext uri="{BB962C8B-B14F-4D97-AF65-F5344CB8AC3E}">
        <p14:creationId xmlns:p14="http://schemas.microsoft.com/office/powerpoint/2010/main" val="859321056"/>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hiw.org.uk/sites/default/files/2023-02/20230223ArgyleMedicalGroup-QC-EN.pdf"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www.hiw.org.uk/sites/default/files/2023-03/20230317GlangwiliED-Full-EN_0.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hiw.org.uk/sites/default/files/2023-01/20230105AngharadWardBrongalisHospitalEN.pdf" TargetMode="External"/><Relationship Id="rId2" Type="http://schemas.openxmlformats.org/officeDocument/2006/relationships/hyperlink" Target="https://www.hiw.org.uk/sites/default/files/2023-03/20230317GlangwiliED-Full-EN_0.pdf" TargetMode="External"/><Relationship Id="rId1" Type="http://schemas.openxmlformats.org/officeDocument/2006/relationships/slideLayout" Target="../slideLayouts/slideLayout3.xml"/><Relationship Id="rId5" Type="http://schemas.openxmlformats.org/officeDocument/2006/relationships/hyperlink" Target="https://hiw.org.uk/national-review-mental-health-crisis-prevention-community" TargetMode="External"/><Relationship Id="rId4" Type="http://schemas.openxmlformats.org/officeDocument/2006/relationships/hyperlink" Target="https://www.hiw.org.uk/sites/default/files/2022-10/20221012PrincePhilipHospital-Full-EN.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hiw.org.uk/sites/default/files/2022-04/20220429LlandoveryWard-EN.pdf" TargetMode="External"/><Relationship Id="rId2" Type="http://schemas.openxmlformats.org/officeDocument/2006/relationships/hyperlink" Target="https://hiw.org.uk/sites/default/files/2022-03/20220314YstwythMedicalGroupEN.pdf" TargetMode="External"/><Relationship Id="rId1" Type="http://schemas.openxmlformats.org/officeDocument/2006/relationships/slideLayout" Target="../slideLayouts/slideLayout3.xml"/><Relationship Id="rId6" Type="http://schemas.openxmlformats.org/officeDocument/2006/relationships/hyperlink" Target="https://hiw.org.uk/sites/default/files/2021-09/20210916WithybushHospital-EN.pdf" TargetMode="External"/><Relationship Id="rId5" Type="http://schemas.openxmlformats.org/officeDocument/2006/relationships/hyperlink" Target="https://hiw.org.uk/sites/default/files/2021-10/20211029WithybushHospitalIRMER-EN.pdf" TargetMode="External"/><Relationship Id="rId4" Type="http://schemas.openxmlformats.org/officeDocument/2006/relationships/hyperlink" Target="https://hiw.org.uk/sites/default/files/2021-12/20211210TregaronHospital-EN.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sunburst chart&#10;&#10;Description automatically generated">
            <a:extLst>
              <a:ext uri="{FF2B5EF4-FFF2-40B4-BE49-F238E27FC236}">
                <a16:creationId xmlns:a16="http://schemas.microsoft.com/office/drawing/2014/main" id="{F0552927-8267-E538-9AD8-A1A78C4C87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819" y="-28140"/>
            <a:ext cx="5539181" cy="5549274"/>
          </a:xfrm>
          <a:prstGeom prst="rect">
            <a:avLst/>
          </a:prstGeom>
        </p:spPr>
      </p:pic>
      <p:sp>
        <p:nvSpPr>
          <p:cNvPr id="9" name="Rectangle 8">
            <a:extLst>
              <a:ext uri="{FF2B5EF4-FFF2-40B4-BE49-F238E27FC236}">
                <a16:creationId xmlns:a16="http://schemas.microsoft.com/office/drawing/2014/main" id="{AEF5F2DC-5E2F-4EFE-AAD9-FF1B12CEF974}"/>
              </a:ext>
            </a:extLst>
          </p:cNvPr>
          <p:cNvSpPr/>
          <p:nvPr/>
        </p:nvSpPr>
        <p:spPr>
          <a:xfrm>
            <a:off x="-24679" y="5330705"/>
            <a:ext cx="12216679" cy="1584177"/>
          </a:xfrm>
          <a:prstGeom prst="rect">
            <a:avLst/>
          </a:prstGeom>
          <a:gradFill flip="none" rotWithShape="1">
            <a:gsLst>
              <a:gs pos="0">
                <a:schemeClr val="tx1">
                  <a:alpha val="0"/>
                </a:schemeClr>
              </a:gs>
              <a:gs pos="11000">
                <a:srgbClr val="3A4972">
                  <a:alpha val="20000"/>
                </a:srgbClr>
              </a:gs>
              <a:gs pos="39000">
                <a:srgbClr val="3A4972"/>
              </a:gs>
              <a:gs pos="100000">
                <a:srgbClr val="3A497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E7FBA0A8-20F2-4318-906F-0E723FA1F223}"/>
              </a:ext>
            </a:extLst>
          </p:cNvPr>
          <p:cNvSpPr txBox="1"/>
          <p:nvPr/>
        </p:nvSpPr>
        <p:spPr>
          <a:xfrm>
            <a:off x="263353" y="5449983"/>
            <a:ext cx="11953328" cy="1215717"/>
          </a:xfrm>
          <a:prstGeom prst="rect">
            <a:avLst/>
          </a:prstGeom>
          <a:noFill/>
        </p:spPr>
        <p:txBody>
          <a:bodyPr wrap="square" lIns="91440" tIns="45720" rIns="91440" bIns="45720" rtlCol="0" anchor="t">
            <a:spAutoFit/>
          </a:bodyPr>
          <a:lstStyle/>
          <a:p>
            <a:pPr>
              <a:spcAft>
                <a:spcPts val="600"/>
              </a:spcAft>
              <a:defRPr/>
            </a:pPr>
            <a:r>
              <a:rPr lang="en-GB" altLang="en-US" sz="2400" b="1" dirty="0">
                <a:solidFill>
                  <a:srgbClr val="F3F4EE"/>
                </a:solidFill>
                <a:latin typeface="Arial"/>
                <a:cs typeface="Arial"/>
              </a:rPr>
              <a:t>Quality, Safety and Experience Committee</a:t>
            </a:r>
            <a:br>
              <a:rPr lang="en-GB" altLang="en-US" sz="2400" b="1" dirty="0">
                <a:solidFill>
                  <a:srgbClr val="F3F4EE"/>
                </a:solidFill>
                <a:latin typeface="Arial"/>
                <a:cs typeface="Arial"/>
              </a:rPr>
            </a:br>
            <a:endParaRPr lang="en-GB" sz="2400" b="1" dirty="0">
              <a:solidFill>
                <a:srgbClr val="F3F4EE"/>
              </a:solidFill>
              <a:latin typeface="Arial"/>
              <a:cs typeface="Arial"/>
            </a:endParaRPr>
          </a:p>
          <a:p>
            <a:pPr>
              <a:spcAft>
                <a:spcPts val="600"/>
              </a:spcAft>
              <a:defRPr/>
            </a:pPr>
            <a:r>
              <a:rPr lang="en-GB" sz="2000" dirty="0">
                <a:solidFill>
                  <a:srgbClr val="F3F4EE"/>
                </a:solidFill>
                <a:latin typeface="Arial"/>
                <a:cs typeface="Arial"/>
              </a:rPr>
              <a:t>October 2023</a:t>
            </a:r>
            <a:endParaRPr lang="en-GB" sz="1600" dirty="0">
              <a:solidFill>
                <a:schemeClr val="bg1"/>
              </a:solidFill>
              <a:cs typeface="Calibri"/>
            </a:endParaRPr>
          </a:p>
        </p:txBody>
      </p:sp>
      <p:sp>
        <p:nvSpPr>
          <p:cNvPr id="2" name="Rectangle 1">
            <a:extLst>
              <a:ext uri="{FF2B5EF4-FFF2-40B4-BE49-F238E27FC236}">
                <a16:creationId xmlns:a16="http://schemas.microsoft.com/office/drawing/2014/main" id="{3AB411D6-280C-44EA-B6FD-744E1FFA07AC}"/>
              </a:ext>
            </a:extLst>
          </p:cNvPr>
          <p:cNvSpPr/>
          <p:nvPr/>
        </p:nvSpPr>
        <p:spPr>
          <a:xfrm>
            <a:off x="6847169" y="1556792"/>
            <a:ext cx="5112568" cy="2664296"/>
          </a:xfrm>
          <a:prstGeom prst="rect">
            <a:avLst/>
          </a:prstGeom>
          <a:solidFill>
            <a:srgbClr val="3A49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Quality and Safety Assurance Report</a:t>
            </a:r>
          </a:p>
        </p:txBody>
      </p:sp>
    </p:spTree>
    <p:extLst>
      <p:ext uri="{BB962C8B-B14F-4D97-AF65-F5344CB8AC3E}">
        <p14:creationId xmlns:p14="http://schemas.microsoft.com/office/powerpoint/2010/main" val="2875395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5360" y="166329"/>
            <a:ext cx="10515600" cy="792000"/>
          </a:xfrm>
          <a:prstGeom prst="rect">
            <a:avLst/>
          </a:prstGeom>
        </p:spPr>
        <p:txBody>
          <a:bodyPr anchor="ctr">
            <a:normAutofit/>
          </a:bodyPr>
          <a:lstStyle/>
          <a:p>
            <a:pPr defTabSz="914377">
              <a:lnSpc>
                <a:spcPct val="90000"/>
              </a:lnSpc>
              <a:spcBef>
                <a:spcPct val="0"/>
              </a:spcBef>
              <a:spcAft>
                <a:spcPts val="600"/>
              </a:spcAft>
            </a:pPr>
            <a:r>
              <a:rPr lang="en-GB" sz="2800" b="1" dirty="0">
                <a:solidFill>
                  <a:schemeClr val="bg1"/>
                </a:solidFill>
                <a:latin typeface="Arial" panose="020B0604020202020204" pitchFamily="34" charset="0"/>
                <a:ea typeface="+mj-ea"/>
                <a:cs typeface="Arial" panose="020B0604020202020204" pitchFamily="34" charset="0"/>
              </a:rPr>
              <a:t>Hand hygiene compliance: </a:t>
            </a:r>
            <a:r>
              <a:rPr lang="en-GB" sz="2800" b="1" dirty="0" smtClean="0">
                <a:solidFill>
                  <a:schemeClr val="bg1"/>
                </a:solidFill>
                <a:latin typeface="Arial" panose="020B0604020202020204" pitchFamily="34" charset="0"/>
                <a:ea typeface="+mj-ea"/>
                <a:cs typeface="Arial" panose="020B0604020202020204" pitchFamily="34" charset="0"/>
              </a:rPr>
              <a:t>Secondary </a:t>
            </a:r>
            <a:r>
              <a:rPr lang="en-GB" sz="2800" b="1" dirty="0">
                <a:solidFill>
                  <a:schemeClr val="bg1"/>
                </a:solidFill>
                <a:latin typeface="Arial" panose="020B0604020202020204" pitchFamily="34" charset="0"/>
                <a:ea typeface="+mj-ea"/>
                <a:cs typeface="Arial" panose="020B0604020202020204" pitchFamily="34" charset="0"/>
              </a:rPr>
              <a:t>C</a:t>
            </a:r>
            <a:r>
              <a:rPr lang="en-GB" sz="2800" b="1" dirty="0" smtClean="0">
                <a:solidFill>
                  <a:schemeClr val="bg1"/>
                </a:solidFill>
                <a:latin typeface="Arial" panose="020B0604020202020204" pitchFamily="34" charset="0"/>
                <a:ea typeface="+mj-ea"/>
                <a:cs typeface="Arial" panose="020B0604020202020204" pitchFamily="34" charset="0"/>
              </a:rPr>
              <a:t>are</a:t>
            </a:r>
            <a:endParaRPr lang="en-GB" sz="2800" b="1" dirty="0">
              <a:solidFill>
                <a:schemeClr val="bg1"/>
              </a:solidFill>
              <a:latin typeface="Arial" panose="020B0604020202020204" pitchFamily="34" charset="0"/>
              <a:ea typeface="+mj-ea"/>
              <a:cs typeface="Arial" panose="020B0604020202020204" pitchFamily="34" charset="0"/>
            </a:endParaRPr>
          </a:p>
        </p:txBody>
      </p:sp>
      <p:sp>
        <p:nvSpPr>
          <p:cNvPr id="2" name="Rectangle 1">
            <a:extLst>
              <a:ext uri="{FF2B5EF4-FFF2-40B4-BE49-F238E27FC236}">
                <a16:creationId xmlns:a16="http://schemas.microsoft.com/office/drawing/2014/main" id="{EC0D33A0-88F8-42B2-B982-9D367BF7235E}"/>
              </a:ext>
            </a:extLst>
          </p:cNvPr>
          <p:cNvSpPr/>
          <p:nvPr/>
        </p:nvSpPr>
        <p:spPr>
          <a:xfrm>
            <a:off x="0" y="1340768"/>
            <a:ext cx="12192000" cy="4680521"/>
          </a:xfrm>
          <a:prstGeom prst="rect">
            <a:avLst/>
          </a:prstGeom>
        </p:spPr>
        <p:txBody>
          <a:bodyPr>
            <a:noAutofit/>
          </a:bodyPr>
          <a:lstStyle/>
          <a:p>
            <a:pPr marL="285750" indent="-228594" defTabSz="914377">
              <a:lnSpc>
                <a:spcPct val="90000"/>
              </a:lnSpc>
              <a:spcAft>
                <a:spcPts val="600"/>
              </a:spcAft>
              <a:buClr>
                <a:srgbClr val="C1A875"/>
              </a:buClr>
              <a:buFont typeface="Arial" panose="020B0604020202020204" pitchFamily="34" charset="0"/>
              <a:buChar char="•"/>
            </a:pPr>
            <a:r>
              <a:rPr lang="en-GB" sz="1600" dirty="0">
                <a:solidFill>
                  <a:srgbClr val="000000"/>
                </a:solidFill>
                <a:latin typeface="Arial" panose="020B0604020202020204" pitchFamily="34" charset="0"/>
                <a:cs typeface="Arial" panose="020B0604020202020204" pitchFamily="34" charset="0"/>
              </a:rPr>
              <a:t>Validated hand hygiene undertaken across all inpatient </a:t>
            </a:r>
            <a:r>
              <a:rPr lang="en-GB" sz="1600" dirty="0" smtClean="0">
                <a:solidFill>
                  <a:srgbClr val="000000"/>
                </a:solidFill>
                <a:latin typeface="Arial" panose="020B0604020202020204" pitchFamily="34" charset="0"/>
                <a:cs typeface="Arial" panose="020B0604020202020204" pitchFamily="34" charset="0"/>
              </a:rPr>
              <a:t>areas:</a:t>
            </a:r>
          </a:p>
          <a:p>
            <a:pPr marL="57156" defTabSz="914377">
              <a:lnSpc>
                <a:spcPct val="90000"/>
              </a:lnSpc>
              <a:spcAft>
                <a:spcPts val="600"/>
              </a:spcAft>
              <a:buClr>
                <a:srgbClr val="C1A875"/>
              </a:buClr>
            </a:pPr>
            <a:endParaRPr lang="en-GB" sz="1600" dirty="0">
              <a:solidFill>
                <a:srgbClr val="000000"/>
              </a:solidFill>
              <a:latin typeface="Arial" panose="020B0604020202020204" pitchFamily="34" charset="0"/>
              <a:cs typeface="Arial" panose="020B0604020202020204" pitchFamily="34" charset="0"/>
            </a:endParaRPr>
          </a:p>
          <a:p>
            <a:pPr marL="285750" indent="-228594" defTabSz="914377">
              <a:lnSpc>
                <a:spcPct val="90000"/>
              </a:lnSpc>
              <a:spcAft>
                <a:spcPts val="600"/>
              </a:spcAft>
              <a:buClr>
                <a:srgbClr val="C1A875"/>
              </a:buClr>
              <a:buFont typeface="Arial" panose="020B0604020202020204" pitchFamily="34" charset="0"/>
              <a:buChar char="•"/>
            </a:pPr>
            <a:endParaRPr lang="en-GB" sz="1400" dirty="0">
              <a:solidFill>
                <a:srgbClr val="000000"/>
              </a:solidFill>
              <a:latin typeface="Arial" panose="020B0604020202020204" pitchFamily="34" charset="0"/>
              <a:cs typeface="Arial" panose="020B0604020202020204" pitchFamily="34" charset="0"/>
            </a:endParaRPr>
          </a:p>
          <a:p>
            <a:pPr marL="285750" indent="-228594" defTabSz="914377">
              <a:lnSpc>
                <a:spcPct val="90000"/>
              </a:lnSpc>
              <a:spcAft>
                <a:spcPts val="600"/>
              </a:spcAft>
              <a:buClr>
                <a:srgbClr val="C1A875"/>
              </a:buClr>
              <a:buFont typeface="Arial" panose="020B0604020202020204" pitchFamily="34" charset="0"/>
              <a:buChar char="•"/>
            </a:pPr>
            <a:endParaRPr lang="en-GB" sz="1400" b="1" dirty="0">
              <a:solidFill>
                <a:srgbClr val="000000"/>
              </a:solidFill>
              <a:latin typeface="Arial" panose="020B0604020202020204" pitchFamily="34" charset="0"/>
              <a:cs typeface="Arial" panose="020B0604020202020204" pitchFamily="34" charset="0"/>
            </a:endParaRPr>
          </a:p>
          <a:p>
            <a:pPr lvl="0" indent="-228594" defTabSz="914377">
              <a:lnSpc>
                <a:spcPct val="90000"/>
              </a:lnSpc>
              <a:spcAft>
                <a:spcPts val="600"/>
              </a:spcAft>
              <a:buClr>
                <a:srgbClr val="C1A875"/>
              </a:buClr>
              <a:buFont typeface="Arial" panose="020B0604020202020204" pitchFamily="34" charset="0"/>
              <a:buChar char="•"/>
            </a:pPr>
            <a:endParaRPr lang="en-GB" sz="1400" dirty="0">
              <a:solidFill>
                <a:srgbClr val="00000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A47B5DF-2EC3-8AB6-9264-2095773AD1C9}"/>
              </a:ext>
            </a:extLst>
          </p:cNvPr>
          <p:cNvPicPr>
            <a:picLocks noChangeAspect="1"/>
          </p:cNvPicPr>
          <p:nvPr/>
        </p:nvPicPr>
        <p:blipFill>
          <a:blip r:embed="rId3"/>
          <a:stretch>
            <a:fillRect/>
          </a:stretch>
        </p:blipFill>
        <p:spPr>
          <a:xfrm>
            <a:off x="1631504" y="1859267"/>
            <a:ext cx="8136904" cy="1700262"/>
          </a:xfrm>
          <a:prstGeom prst="rect">
            <a:avLst/>
          </a:prstGeom>
          <a:noFill/>
        </p:spPr>
      </p:pic>
      <p:sp>
        <p:nvSpPr>
          <p:cNvPr id="9" name="TextBox 8">
            <a:extLst>
              <a:ext uri="{FF2B5EF4-FFF2-40B4-BE49-F238E27FC236}">
                <a16:creationId xmlns:a16="http://schemas.microsoft.com/office/drawing/2014/main" id="{996020A0-6B3E-9428-8F2F-392148219BEE}"/>
              </a:ext>
            </a:extLst>
          </p:cNvPr>
          <p:cNvSpPr txBox="1"/>
          <p:nvPr/>
        </p:nvSpPr>
        <p:spPr>
          <a:xfrm>
            <a:off x="119337" y="4032069"/>
            <a:ext cx="11521280" cy="2308324"/>
          </a:xfrm>
          <a:prstGeom prst="rect">
            <a:avLst/>
          </a:prstGeom>
          <a:noFill/>
        </p:spPr>
        <p:txBody>
          <a:bodyPr wrap="square" rtlCol="0">
            <a:spAutoFit/>
          </a:bodyPr>
          <a:lstStyle/>
          <a:p>
            <a:r>
              <a:rPr lang="en-GB" sz="1600" b="1" dirty="0"/>
              <a:t>Action Plan: to be agreed at Infection Prevention Strategic Steering Group</a:t>
            </a:r>
          </a:p>
          <a:p>
            <a:pPr marL="285750" indent="-285750">
              <a:buFont typeface="Arial" panose="020B0604020202020204" pitchFamily="34" charset="0"/>
              <a:buChar char="•"/>
            </a:pPr>
            <a:r>
              <a:rPr lang="en-GB" sz="1600" dirty="0"/>
              <a:t>Introduce system of Peer Audits in place of self-audit with focus on closure of the audit loop.</a:t>
            </a:r>
          </a:p>
          <a:p>
            <a:pPr marL="285750" indent="-285750">
              <a:buFont typeface="Arial" panose="020B0604020202020204" pitchFamily="34" charset="0"/>
              <a:buChar char="•"/>
            </a:pPr>
            <a:r>
              <a:rPr lang="en-GB" sz="1600" dirty="0"/>
              <a:t>Initial focus on Moment 1 of the 5 moments for Hand Hygiene: 1 BEFORE PATIENT CONTACT</a:t>
            </a:r>
          </a:p>
          <a:p>
            <a:pPr marL="285750" indent="-285750">
              <a:buFont typeface="Arial" panose="020B0604020202020204" pitchFamily="34" charset="0"/>
              <a:buChar char="•"/>
            </a:pPr>
            <a:r>
              <a:rPr lang="en-GB" sz="1600" dirty="0"/>
              <a:t>Communication campaign to raise awareness and influence behaviour:</a:t>
            </a:r>
          </a:p>
          <a:p>
            <a:pPr marL="742950" lvl="1" indent="-285750">
              <a:buFont typeface="Arial" panose="020B0604020202020204" pitchFamily="34" charset="0"/>
              <a:buChar char="•"/>
            </a:pPr>
            <a:r>
              <a:rPr lang="en-GB" sz="1600" dirty="0"/>
              <a:t>Corporate Posters</a:t>
            </a:r>
          </a:p>
          <a:p>
            <a:pPr marL="742950" lvl="1" indent="-285750">
              <a:buFont typeface="Arial" panose="020B0604020202020204" pitchFamily="34" charset="0"/>
              <a:buChar char="•"/>
            </a:pPr>
            <a:r>
              <a:rPr lang="en-GB" sz="1600" dirty="0"/>
              <a:t>Screen Savers – highlighting to Quality &amp; Engagement Act</a:t>
            </a:r>
          </a:p>
          <a:p>
            <a:pPr marL="742950" lvl="1" indent="-285750">
              <a:buFont typeface="Arial" panose="020B0604020202020204" pitchFamily="34" charset="0"/>
              <a:buChar char="•"/>
            </a:pPr>
            <a:r>
              <a:rPr lang="en-GB" sz="1600" dirty="0"/>
              <a:t>Mini Tender for hand hygiene produces and signage across Health Board</a:t>
            </a:r>
          </a:p>
          <a:p>
            <a:pPr marL="742950" lvl="1" indent="-285750">
              <a:buFont typeface="Arial" panose="020B0604020202020204" pitchFamily="34" charset="0"/>
              <a:buChar char="•"/>
            </a:pPr>
            <a:r>
              <a:rPr lang="en-GB" sz="1600" dirty="0"/>
              <a:t>Consider influence of the Patient Charter to engage patients as well as staff in driving improved compliance</a:t>
            </a:r>
          </a:p>
          <a:p>
            <a:pPr marL="742950" lvl="1" indent="-285750">
              <a:buFont typeface="Arial" panose="020B0604020202020204" pitchFamily="34" charset="0"/>
              <a:buChar char="•"/>
            </a:pPr>
            <a:r>
              <a:rPr lang="en-GB" sz="1600" dirty="0"/>
              <a:t>Gloves off campaign</a:t>
            </a:r>
          </a:p>
        </p:txBody>
      </p:sp>
      <p:pic>
        <p:nvPicPr>
          <p:cNvPr id="11" name="Picture 10">
            <a:extLst>
              <a:ext uri="{FF2B5EF4-FFF2-40B4-BE49-F238E27FC236}">
                <a16:creationId xmlns:a16="http://schemas.microsoft.com/office/drawing/2014/main" id="{37F8FBCF-84EC-0AD1-7FCF-7BA1B6E90100}"/>
              </a:ext>
            </a:extLst>
          </p:cNvPr>
          <p:cNvPicPr>
            <a:picLocks noChangeAspect="1"/>
          </p:cNvPicPr>
          <p:nvPr/>
        </p:nvPicPr>
        <p:blipFill>
          <a:blip r:embed="rId4"/>
          <a:stretch>
            <a:fillRect/>
          </a:stretch>
        </p:blipFill>
        <p:spPr>
          <a:xfrm>
            <a:off x="10409193" y="4207119"/>
            <a:ext cx="1764728" cy="1575785"/>
          </a:xfrm>
          <a:prstGeom prst="rect">
            <a:avLst/>
          </a:prstGeom>
        </p:spPr>
      </p:pic>
    </p:spTree>
    <p:extLst>
      <p:ext uri="{BB962C8B-B14F-4D97-AF65-F5344CB8AC3E}">
        <p14:creationId xmlns:p14="http://schemas.microsoft.com/office/powerpoint/2010/main" val="2854429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99F264-40F6-40EB-B9E5-D474738704A0}"/>
              </a:ext>
            </a:extLst>
          </p:cNvPr>
          <p:cNvSpPr>
            <a:spLocks noGrp="1"/>
          </p:cNvSpPr>
          <p:nvPr>
            <p:ph type="title"/>
          </p:nvPr>
        </p:nvSpPr>
        <p:spPr/>
        <p:txBody>
          <a:bodyPr/>
          <a:lstStyle/>
          <a:p>
            <a:r>
              <a:rPr lang="en-GB" dirty="0"/>
              <a:t>Nosocomial </a:t>
            </a:r>
            <a:r>
              <a:rPr lang="en-GB" dirty="0" smtClean="0"/>
              <a:t>COVID-19 </a:t>
            </a:r>
            <a:r>
              <a:rPr lang="en-GB" dirty="0"/>
              <a:t>Review Programme</a:t>
            </a:r>
          </a:p>
        </p:txBody>
      </p:sp>
      <p:sp>
        <p:nvSpPr>
          <p:cNvPr id="2" name="Text Placeholder 5">
            <a:extLst>
              <a:ext uri="{FF2B5EF4-FFF2-40B4-BE49-F238E27FC236}">
                <a16:creationId xmlns:a16="http://schemas.microsoft.com/office/drawing/2014/main" id="{1044847A-F512-F115-398A-6E36F8DB2697}"/>
              </a:ext>
            </a:extLst>
          </p:cNvPr>
          <p:cNvSpPr txBox="1">
            <a:spLocks/>
          </p:cNvSpPr>
          <p:nvPr/>
        </p:nvSpPr>
        <p:spPr>
          <a:xfrm>
            <a:off x="551384" y="1585562"/>
            <a:ext cx="4916448" cy="25275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GB" sz="1200" dirty="0"/>
              <a:t>The </a:t>
            </a:r>
            <a:r>
              <a:rPr lang="en-GB" sz="1200" dirty="0" smtClean="0"/>
              <a:t>COVID-19 </a:t>
            </a:r>
            <a:r>
              <a:rPr lang="en-GB" sz="1200" dirty="0"/>
              <a:t>Programme Review Team and </a:t>
            </a:r>
            <a:r>
              <a:rPr lang="en-GB" sz="1200" dirty="0" smtClean="0"/>
              <a:t>QAS </a:t>
            </a:r>
            <a:r>
              <a:rPr lang="en-GB" sz="1200" dirty="0"/>
              <a:t>Team continue to make good progress with completion of the reviews where it is suspected that the patient had nosocomial </a:t>
            </a:r>
            <a:r>
              <a:rPr lang="en-GB" sz="1200" dirty="0" smtClean="0"/>
              <a:t>COVID-19 </a:t>
            </a:r>
            <a:r>
              <a:rPr lang="en-GB" sz="1200" dirty="0"/>
              <a:t>infection during Waves 1 to 4 of the pandemic.</a:t>
            </a:r>
          </a:p>
          <a:p>
            <a:r>
              <a:rPr lang="en-GB" sz="1200" dirty="0"/>
              <a:t>The Corporate Assurance Nosocomial </a:t>
            </a:r>
            <a:r>
              <a:rPr lang="en-GB" sz="1200" dirty="0" smtClean="0"/>
              <a:t>COVID-19 </a:t>
            </a:r>
            <a:r>
              <a:rPr lang="en-GB" sz="1200" dirty="0"/>
              <a:t>Scrutiny Panel and the Corporate Assurance Nosocomial </a:t>
            </a:r>
            <a:r>
              <a:rPr lang="en-GB" sz="1200" dirty="0" smtClean="0"/>
              <a:t>COVID-19 </a:t>
            </a:r>
            <a:r>
              <a:rPr lang="en-GB" sz="1200" dirty="0"/>
              <a:t>Strategic Oversight Group continue to meet.</a:t>
            </a:r>
          </a:p>
          <a:p>
            <a:r>
              <a:rPr lang="en-GB" sz="1200" dirty="0"/>
              <a:t>A programme closure report will be prepared and shared with </a:t>
            </a:r>
            <a:r>
              <a:rPr lang="en-GB" sz="1200" dirty="0" smtClean="0"/>
              <a:t>Quality, Safety and Experience Committee (QSEC) </a:t>
            </a:r>
            <a:r>
              <a:rPr lang="en-GB" sz="1200" dirty="0"/>
              <a:t>at the end of the programme (March 2024).</a:t>
            </a:r>
          </a:p>
          <a:p>
            <a:r>
              <a:rPr lang="en-GB" sz="1200" dirty="0"/>
              <a:t>For learning reported to previous QSEC meetings please see appendices.</a:t>
            </a:r>
          </a:p>
        </p:txBody>
      </p:sp>
      <p:graphicFrame>
        <p:nvGraphicFramePr>
          <p:cNvPr id="3" name="Table 2">
            <a:extLst>
              <a:ext uri="{FF2B5EF4-FFF2-40B4-BE49-F238E27FC236}">
                <a16:creationId xmlns:a16="http://schemas.microsoft.com/office/drawing/2014/main" id="{1DAF2219-E728-657D-E411-E6E7FEEB5404}"/>
              </a:ext>
            </a:extLst>
          </p:cNvPr>
          <p:cNvGraphicFramePr>
            <a:graphicFrameLocks noGrp="1"/>
          </p:cNvGraphicFramePr>
          <p:nvPr>
            <p:extLst>
              <p:ext uri="{D42A27DB-BD31-4B8C-83A1-F6EECF244321}">
                <p14:modId xmlns:p14="http://schemas.microsoft.com/office/powerpoint/2010/main" val="1555370371"/>
              </p:ext>
            </p:extLst>
          </p:nvPr>
        </p:nvGraphicFramePr>
        <p:xfrm>
          <a:off x="1363373" y="4658033"/>
          <a:ext cx="9487587" cy="1797287"/>
        </p:xfrm>
        <a:graphic>
          <a:graphicData uri="http://schemas.openxmlformats.org/drawingml/2006/table">
            <a:tbl>
              <a:tblPr>
                <a:tableStyleId>{5C22544A-7EE6-4342-B048-85BDC9FD1C3A}</a:tableStyleId>
              </a:tblPr>
              <a:tblGrid>
                <a:gridCol w="4393476">
                  <a:extLst>
                    <a:ext uri="{9D8B030D-6E8A-4147-A177-3AD203B41FA5}">
                      <a16:colId xmlns:a16="http://schemas.microsoft.com/office/drawing/2014/main" val="1895574621"/>
                    </a:ext>
                  </a:extLst>
                </a:gridCol>
                <a:gridCol w="825689">
                  <a:extLst>
                    <a:ext uri="{9D8B030D-6E8A-4147-A177-3AD203B41FA5}">
                      <a16:colId xmlns:a16="http://schemas.microsoft.com/office/drawing/2014/main" val="3313685167"/>
                    </a:ext>
                  </a:extLst>
                </a:gridCol>
                <a:gridCol w="947664">
                  <a:extLst>
                    <a:ext uri="{9D8B030D-6E8A-4147-A177-3AD203B41FA5}">
                      <a16:colId xmlns:a16="http://schemas.microsoft.com/office/drawing/2014/main" val="3275669433"/>
                    </a:ext>
                  </a:extLst>
                </a:gridCol>
                <a:gridCol w="932113">
                  <a:extLst>
                    <a:ext uri="{9D8B030D-6E8A-4147-A177-3AD203B41FA5}">
                      <a16:colId xmlns:a16="http://schemas.microsoft.com/office/drawing/2014/main" val="2373853058"/>
                    </a:ext>
                  </a:extLst>
                </a:gridCol>
                <a:gridCol w="850622">
                  <a:extLst>
                    <a:ext uri="{9D8B030D-6E8A-4147-A177-3AD203B41FA5}">
                      <a16:colId xmlns:a16="http://schemas.microsoft.com/office/drawing/2014/main" val="526170571"/>
                    </a:ext>
                  </a:extLst>
                </a:gridCol>
                <a:gridCol w="784681">
                  <a:extLst>
                    <a:ext uri="{9D8B030D-6E8A-4147-A177-3AD203B41FA5}">
                      <a16:colId xmlns:a16="http://schemas.microsoft.com/office/drawing/2014/main" val="1048894141"/>
                    </a:ext>
                  </a:extLst>
                </a:gridCol>
                <a:gridCol w="753342">
                  <a:extLst>
                    <a:ext uri="{9D8B030D-6E8A-4147-A177-3AD203B41FA5}">
                      <a16:colId xmlns:a16="http://schemas.microsoft.com/office/drawing/2014/main" val="3998057277"/>
                    </a:ext>
                  </a:extLst>
                </a:gridCol>
              </a:tblGrid>
              <a:tr h="283135">
                <a:tc>
                  <a:txBody>
                    <a:bodyPr/>
                    <a:lstStyle/>
                    <a:p>
                      <a:pPr algn="l" fontAlgn="b"/>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ctr" fontAlgn="b"/>
                      <a:r>
                        <a:rPr lang="en-GB" sz="1000" u="none" strike="noStrike" dirty="0">
                          <a:solidFill>
                            <a:schemeClr val="tx1"/>
                          </a:solidFill>
                          <a:effectLst/>
                          <a:latin typeface="+mj-lt"/>
                        </a:rPr>
                        <a:t>Wave 1</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ctr" fontAlgn="b"/>
                      <a:r>
                        <a:rPr lang="en-GB" sz="1000" u="none" strike="noStrike" dirty="0">
                          <a:solidFill>
                            <a:schemeClr val="tx1"/>
                          </a:solidFill>
                          <a:effectLst/>
                          <a:latin typeface="+mj-lt"/>
                        </a:rPr>
                        <a:t>Wave 2</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ctr" fontAlgn="b"/>
                      <a:r>
                        <a:rPr lang="en-GB" sz="1000" u="none" strike="noStrike" dirty="0">
                          <a:solidFill>
                            <a:schemeClr val="tx1"/>
                          </a:solidFill>
                          <a:effectLst/>
                          <a:latin typeface="+mj-lt"/>
                        </a:rPr>
                        <a:t>Wave 3</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ctr" fontAlgn="b"/>
                      <a:r>
                        <a:rPr lang="en-GB" sz="1000" u="none" strike="noStrike" dirty="0">
                          <a:solidFill>
                            <a:schemeClr val="tx1"/>
                          </a:solidFill>
                          <a:effectLst/>
                          <a:latin typeface="+mj-lt"/>
                        </a:rPr>
                        <a:t>Wave 4</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ctr" fontAlgn="b"/>
                      <a:r>
                        <a:rPr lang="en-GB" sz="1000" b="1" u="none" strike="noStrike" dirty="0">
                          <a:solidFill>
                            <a:schemeClr val="tx1"/>
                          </a:solidFill>
                          <a:effectLst/>
                          <a:latin typeface="+mj-lt"/>
                        </a:rPr>
                        <a:t>Total</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ctr" fontAlgn="b"/>
                      <a:r>
                        <a:rPr lang="en-GB" sz="1000" b="0" i="0" u="none" strike="noStrike" dirty="0">
                          <a:solidFill>
                            <a:schemeClr val="tx1"/>
                          </a:solidFill>
                          <a:effectLst/>
                          <a:latin typeface="+mj-lt"/>
                        </a:rPr>
                        <a:t>Position</a:t>
                      </a:r>
                    </a:p>
                  </a:txBody>
                  <a:tcPr marL="0" marR="0" marT="0" marB="0" anchor="b">
                    <a:solidFill>
                      <a:schemeClr val="accent1">
                        <a:lumMod val="20000"/>
                        <a:lumOff val="80000"/>
                      </a:schemeClr>
                    </a:solidFill>
                  </a:tcPr>
                </a:tc>
                <a:extLst>
                  <a:ext uri="{0D108BD9-81ED-4DB2-BD59-A6C34878D82A}">
                    <a16:rowId xmlns:a16="http://schemas.microsoft.com/office/drawing/2014/main" val="931837684"/>
                  </a:ext>
                </a:extLst>
              </a:tr>
              <a:tr h="266223">
                <a:tc>
                  <a:txBody>
                    <a:bodyPr/>
                    <a:lstStyle/>
                    <a:p>
                      <a:pPr algn="l" fontAlgn="t"/>
                      <a:endParaRPr lang="en-GB" sz="1000" b="1" i="0" u="none" strike="noStrike" dirty="0">
                        <a:solidFill>
                          <a:schemeClr val="tx1"/>
                        </a:solidFill>
                        <a:effectLst/>
                        <a:latin typeface="+mj-lt"/>
                      </a:endParaRPr>
                    </a:p>
                  </a:txBody>
                  <a:tcPr marL="0" marR="0" marT="0" marB="0">
                    <a:solidFill>
                      <a:schemeClr val="accent1">
                        <a:lumMod val="20000"/>
                        <a:lumOff val="80000"/>
                      </a:schemeClr>
                    </a:solidFill>
                  </a:tcPr>
                </a:tc>
                <a:tc>
                  <a:txBody>
                    <a:bodyPr/>
                    <a:lstStyle/>
                    <a:p>
                      <a:pPr algn="ctr" fontAlgn="t"/>
                      <a:r>
                        <a:rPr lang="en-GB" sz="1000" u="none" strike="noStrike" dirty="0">
                          <a:solidFill>
                            <a:schemeClr val="tx1"/>
                          </a:solidFill>
                          <a:effectLst/>
                          <a:latin typeface="+mj-lt"/>
                        </a:rPr>
                        <a:t>(27/2/2020 - 26/7/2020)</a:t>
                      </a:r>
                      <a:endParaRPr lang="en-GB" sz="1000" b="0" i="0" u="none" strike="noStrike" dirty="0">
                        <a:solidFill>
                          <a:schemeClr val="tx1"/>
                        </a:solidFill>
                        <a:effectLst/>
                        <a:latin typeface="+mj-lt"/>
                      </a:endParaRPr>
                    </a:p>
                  </a:txBody>
                  <a:tcPr marL="0" marR="0" marT="0" marB="0">
                    <a:solidFill>
                      <a:schemeClr val="accent1">
                        <a:lumMod val="20000"/>
                        <a:lumOff val="80000"/>
                      </a:schemeClr>
                    </a:solidFill>
                  </a:tcPr>
                </a:tc>
                <a:tc>
                  <a:txBody>
                    <a:bodyPr/>
                    <a:lstStyle/>
                    <a:p>
                      <a:pPr algn="ctr" fontAlgn="t"/>
                      <a:r>
                        <a:rPr lang="en-GB" sz="1000" u="none" strike="noStrike" dirty="0">
                          <a:solidFill>
                            <a:schemeClr val="tx1"/>
                          </a:solidFill>
                          <a:effectLst/>
                          <a:latin typeface="+mj-lt"/>
                        </a:rPr>
                        <a:t>(27/07/2020 - 16/05/2021)</a:t>
                      </a:r>
                      <a:endParaRPr lang="en-GB" sz="1000" b="0" i="0" u="none" strike="noStrike" dirty="0">
                        <a:solidFill>
                          <a:schemeClr val="tx1"/>
                        </a:solidFill>
                        <a:effectLst/>
                        <a:latin typeface="+mj-lt"/>
                      </a:endParaRPr>
                    </a:p>
                  </a:txBody>
                  <a:tcPr marL="0" marR="0" marT="0" marB="0">
                    <a:solidFill>
                      <a:schemeClr val="accent1">
                        <a:lumMod val="20000"/>
                        <a:lumOff val="80000"/>
                      </a:schemeClr>
                    </a:solidFill>
                  </a:tcPr>
                </a:tc>
                <a:tc>
                  <a:txBody>
                    <a:bodyPr/>
                    <a:lstStyle/>
                    <a:p>
                      <a:pPr algn="ctr" fontAlgn="t"/>
                      <a:r>
                        <a:rPr lang="en-GB" sz="1000" u="none" strike="noStrike" dirty="0">
                          <a:solidFill>
                            <a:schemeClr val="tx1"/>
                          </a:solidFill>
                          <a:effectLst/>
                          <a:latin typeface="+mj-lt"/>
                        </a:rPr>
                        <a:t>(17/05/2021 - 19/12/2021)</a:t>
                      </a:r>
                      <a:endParaRPr lang="en-GB" sz="1000" b="0" i="0" u="none" strike="noStrike" dirty="0">
                        <a:solidFill>
                          <a:schemeClr val="tx1"/>
                        </a:solidFill>
                        <a:effectLst/>
                        <a:latin typeface="+mj-lt"/>
                      </a:endParaRPr>
                    </a:p>
                  </a:txBody>
                  <a:tcPr marL="0" marR="0" marT="0" marB="0">
                    <a:solidFill>
                      <a:schemeClr val="accent1">
                        <a:lumMod val="20000"/>
                        <a:lumOff val="80000"/>
                      </a:schemeClr>
                    </a:solidFill>
                  </a:tcPr>
                </a:tc>
                <a:tc>
                  <a:txBody>
                    <a:bodyPr/>
                    <a:lstStyle/>
                    <a:p>
                      <a:pPr algn="ctr" fontAlgn="t"/>
                      <a:r>
                        <a:rPr lang="en-GB" sz="1000" u="none" strike="noStrike" dirty="0">
                          <a:solidFill>
                            <a:schemeClr val="tx1"/>
                          </a:solidFill>
                          <a:effectLst/>
                          <a:latin typeface="+mj-lt"/>
                        </a:rPr>
                        <a:t>(20/12/2021 - 30/04/2022)</a:t>
                      </a:r>
                      <a:endParaRPr lang="en-GB" sz="1000" b="0" i="0" u="none" strike="noStrike" dirty="0">
                        <a:solidFill>
                          <a:schemeClr val="tx1"/>
                        </a:solidFill>
                        <a:effectLst/>
                        <a:latin typeface="+mj-lt"/>
                      </a:endParaRPr>
                    </a:p>
                  </a:txBody>
                  <a:tcPr marL="0" marR="0" marT="0" marB="0">
                    <a:solidFill>
                      <a:schemeClr val="accent1">
                        <a:lumMod val="20000"/>
                        <a:lumOff val="80000"/>
                      </a:schemeClr>
                    </a:solidFill>
                  </a:tcPr>
                </a:tc>
                <a:tc>
                  <a:txBody>
                    <a:bodyPr/>
                    <a:lstStyle/>
                    <a:p>
                      <a:pPr algn="ctr" fontAlgn="t"/>
                      <a:r>
                        <a:rPr lang="en-GB" sz="1000" b="1" i="0" u="none" strike="noStrike" dirty="0">
                          <a:solidFill>
                            <a:schemeClr val="tx1"/>
                          </a:solidFill>
                          <a:effectLst/>
                          <a:latin typeface="+mj-lt"/>
                        </a:rPr>
                        <a:t>(01/09/2023)</a:t>
                      </a:r>
                    </a:p>
                  </a:txBody>
                  <a:tcPr marL="0" marR="0" marT="0" marB="0">
                    <a:solidFill>
                      <a:schemeClr val="accent1">
                        <a:lumMod val="20000"/>
                        <a:lumOff val="80000"/>
                      </a:schemeClr>
                    </a:solidFill>
                  </a:tcPr>
                </a:tc>
                <a:tc>
                  <a:txBody>
                    <a:bodyPr/>
                    <a:lstStyle/>
                    <a:p>
                      <a:pPr algn="ctr" fontAlgn="t"/>
                      <a:r>
                        <a:rPr lang="en-GB" sz="1000" b="0" i="0" u="none" strike="noStrike" dirty="0">
                          <a:solidFill>
                            <a:schemeClr val="tx1"/>
                          </a:solidFill>
                          <a:effectLst/>
                          <a:latin typeface="+mj-lt"/>
                        </a:rPr>
                        <a:t>As at 18/05/2023</a:t>
                      </a:r>
                    </a:p>
                  </a:txBody>
                  <a:tcPr marL="0" marR="0" marT="0" marB="0">
                    <a:solidFill>
                      <a:schemeClr val="accent1">
                        <a:lumMod val="20000"/>
                        <a:lumOff val="80000"/>
                      </a:schemeClr>
                    </a:solidFill>
                  </a:tcPr>
                </a:tc>
                <a:extLst>
                  <a:ext uri="{0D108BD9-81ED-4DB2-BD59-A6C34878D82A}">
                    <a16:rowId xmlns:a16="http://schemas.microsoft.com/office/drawing/2014/main" val="3624134553"/>
                  </a:ext>
                </a:extLst>
              </a:tr>
              <a:tr h="250982">
                <a:tc>
                  <a:txBody>
                    <a:bodyPr/>
                    <a:lstStyle/>
                    <a:p>
                      <a:pPr algn="l" rtl="0" fontAlgn="ctr"/>
                      <a:r>
                        <a:rPr lang="en-GB" sz="1000" u="none" strike="noStrike" dirty="0">
                          <a:solidFill>
                            <a:schemeClr val="tx1"/>
                          </a:solidFill>
                          <a:effectLst/>
                          <a:latin typeface="+mj-lt"/>
                        </a:rPr>
                        <a:t>Total number of suspected hospital acquired COVID included in the review</a:t>
                      </a:r>
                      <a:endParaRPr lang="en-GB" sz="1000" b="1" i="0" u="none" strike="noStrike" dirty="0">
                        <a:solidFill>
                          <a:schemeClr val="tx1"/>
                        </a:solidFill>
                        <a:effectLst/>
                        <a:latin typeface="+mj-lt"/>
                      </a:endParaRPr>
                    </a:p>
                  </a:txBody>
                  <a:tcPr marL="0" marR="0" marT="0" marB="0" anchor="ctr">
                    <a:solidFill>
                      <a:schemeClr val="accent1">
                        <a:lumMod val="20000"/>
                        <a:lumOff val="80000"/>
                      </a:schemeClr>
                    </a:solidFill>
                  </a:tcPr>
                </a:tc>
                <a:tc>
                  <a:txBody>
                    <a:bodyPr/>
                    <a:lstStyle/>
                    <a:p>
                      <a:pPr algn="r" fontAlgn="b"/>
                      <a:r>
                        <a:rPr lang="en-GB" sz="1000" u="none" strike="noStrike" dirty="0">
                          <a:solidFill>
                            <a:schemeClr val="tx1"/>
                          </a:solidFill>
                          <a:effectLst/>
                          <a:latin typeface="+mj-lt"/>
                        </a:rPr>
                        <a:t>119</a:t>
                      </a:r>
                      <a:endParaRPr lang="en-GB" sz="1000" b="1" i="0" u="none" strike="noStrike" dirty="0">
                        <a:solidFill>
                          <a:schemeClr val="tx1"/>
                        </a:solidFill>
                        <a:effectLst/>
                        <a:latin typeface="+mj-lt"/>
                      </a:endParaRPr>
                    </a:p>
                  </a:txBody>
                  <a:tcPr marL="0" marR="0" marT="0" marB="0" anchor="b">
                    <a:noFill/>
                  </a:tcPr>
                </a:tc>
                <a:tc>
                  <a:txBody>
                    <a:bodyPr/>
                    <a:lstStyle/>
                    <a:p>
                      <a:pPr algn="r" fontAlgn="b"/>
                      <a:r>
                        <a:rPr lang="en-GB" sz="1000" u="none" strike="noStrike" dirty="0">
                          <a:solidFill>
                            <a:schemeClr val="tx1"/>
                          </a:solidFill>
                          <a:effectLst/>
                          <a:latin typeface="+mj-lt"/>
                        </a:rPr>
                        <a:t>1043</a:t>
                      </a:r>
                      <a:endParaRPr lang="en-GB" sz="1000" b="1" i="0" u="none" strike="noStrike" dirty="0">
                        <a:solidFill>
                          <a:schemeClr val="tx1"/>
                        </a:solidFill>
                        <a:effectLst/>
                        <a:latin typeface="+mj-lt"/>
                      </a:endParaRPr>
                    </a:p>
                  </a:txBody>
                  <a:tcPr marL="0" marR="0" marT="0" marB="0" anchor="b">
                    <a:noFill/>
                  </a:tcPr>
                </a:tc>
                <a:tc>
                  <a:txBody>
                    <a:bodyPr/>
                    <a:lstStyle/>
                    <a:p>
                      <a:pPr algn="r" fontAlgn="b"/>
                      <a:r>
                        <a:rPr lang="en-GB" sz="1000" u="none" strike="noStrike" dirty="0">
                          <a:solidFill>
                            <a:schemeClr val="tx1"/>
                          </a:solidFill>
                          <a:effectLst/>
                          <a:latin typeface="+mj-lt"/>
                        </a:rPr>
                        <a:t>355</a:t>
                      </a:r>
                      <a:endParaRPr lang="en-GB" sz="1000" b="1" i="0" u="none" strike="noStrike" dirty="0">
                        <a:solidFill>
                          <a:schemeClr val="tx1"/>
                        </a:solidFill>
                        <a:effectLst/>
                        <a:latin typeface="+mj-lt"/>
                      </a:endParaRPr>
                    </a:p>
                  </a:txBody>
                  <a:tcPr marL="0" marR="0" marT="0" marB="0" anchor="b">
                    <a:noFill/>
                  </a:tcPr>
                </a:tc>
                <a:tc>
                  <a:txBody>
                    <a:bodyPr/>
                    <a:lstStyle/>
                    <a:p>
                      <a:pPr algn="r" fontAlgn="b"/>
                      <a:r>
                        <a:rPr lang="en-GB" sz="1000" u="none" strike="noStrike" dirty="0">
                          <a:solidFill>
                            <a:schemeClr val="tx1"/>
                          </a:solidFill>
                          <a:effectLst/>
                          <a:latin typeface="+mj-lt"/>
                        </a:rPr>
                        <a:t>802</a:t>
                      </a:r>
                      <a:endParaRPr lang="en-GB" sz="1000" b="1" i="0" u="none" strike="noStrike" dirty="0">
                        <a:solidFill>
                          <a:schemeClr val="tx1"/>
                        </a:solidFill>
                        <a:effectLst/>
                        <a:latin typeface="+mj-lt"/>
                      </a:endParaRPr>
                    </a:p>
                  </a:txBody>
                  <a:tcPr marL="0" marR="0" marT="0" marB="0" anchor="b">
                    <a:noFill/>
                  </a:tcPr>
                </a:tc>
                <a:tc>
                  <a:txBody>
                    <a:bodyPr/>
                    <a:lstStyle/>
                    <a:p>
                      <a:pPr algn="r" fontAlgn="b"/>
                      <a:r>
                        <a:rPr lang="en-GB" sz="1000" b="1" u="none" strike="noStrike" dirty="0">
                          <a:solidFill>
                            <a:schemeClr val="tx1"/>
                          </a:solidFill>
                          <a:effectLst/>
                          <a:latin typeface="+mj-lt"/>
                        </a:rPr>
                        <a:t>2320</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2320</a:t>
                      </a:r>
                    </a:p>
                  </a:txBody>
                  <a:tcPr marL="0" marR="0" marT="0" marB="0" anchor="b">
                    <a:noFill/>
                  </a:tcPr>
                </a:tc>
                <a:extLst>
                  <a:ext uri="{0D108BD9-81ED-4DB2-BD59-A6C34878D82A}">
                    <a16:rowId xmlns:a16="http://schemas.microsoft.com/office/drawing/2014/main" val="1984411315"/>
                  </a:ext>
                </a:extLst>
              </a:tr>
              <a:tr h="191674">
                <a:tc>
                  <a:txBody>
                    <a:bodyPr/>
                    <a:lstStyle/>
                    <a:p>
                      <a:pPr algn="l" fontAlgn="b"/>
                      <a:r>
                        <a:rPr lang="en-GB" sz="1000" u="none" strike="noStrike" dirty="0">
                          <a:solidFill>
                            <a:schemeClr val="tx1"/>
                          </a:solidFill>
                          <a:effectLst/>
                          <a:latin typeface="+mj-lt"/>
                        </a:rPr>
                        <a:t>Total not started / under investigation</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0</a:t>
                      </a:r>
                    </a:p>
                  </a:txBody>
                  <a:tcPr marL="0" marR="0" marT="0" marB="0" anchor="b">
                    <a:noFill/>
                  </a:tcPr>
                </a:tc>
                <a:tc>
                  <a:txBody>
                    <a:bodyPr/>
                    <a:lstStyle/>
                    <a:p>
                      <a:pPr algn="r" fontAlgn="b"/>
                      <a:r>
                        <a:rPr lang="en-GB" sz="1000" b="0" i="0" u="none" strike="noStrike" dirty="0">
                          <a:solidFill>
                            <a:schemeClr val="tx1"/>
                          </a:solidFill>
                          <a:effectLst/>
                          <a:latin typeface="+mj-lt"/>
                        </a:rPr>
                        <a:t>23</a:t>
                      </a:r>
                    </a:p>
                  </a:txBody>
                  <a:tcPr marL="0" marR="0" marT="0" marB="0" anchor="b">
                    <a:noFill/>
                  </a:tcPr>
                </a:tc>
                <a:tc>
                  <a:txBody>
                    <a:bodyPr/>
                    <a:lstStyle/>
                    <a:p>
                      <a:pPr algn="r" fontAlgn="b"/>
                      <a:r>
                        <a:rPr lang="en-GB" sz="1000" b="0" i="0" u="none" strike="noStrike" dirty="0">
                          <a:solidFill>
                            <a:schemeClr val="tx1"/>
                          </a:solidFill>
                          <a:effectLst/>
                          <a:latin typeface="+mj-lt"/>
                        </a:rPr>
                        <a:t>21</a:t>
                      </a:r>
                    </a:p>
                  </a:txBody>
                  <a:tcPr marL="0" marR="0" marT="0" marB="0" anchor="b">
                    <a:noFill/>
                  </a:tcPr>
                </a:tc>
                <a:tc>
                  <a:txBody>
                    <a:bodyPr/>
                    <a:lstStyle/>
                    <a:p>
                      <a:pPr algn="r" fontAlgn="b"/>
                      <a:r>
                        <a:rPr lang="en-GB" sz="1000" b="0" i="0" u="none" strike="noStrike" dirty="0">
                          <a:solidFill>
                            <a:schemeClr val="tx1"/>
                          </a:solidFill>
                          <a:effectLst/>
                          <a:latin typeface="+mj-lt"/>
                        </a:rPr>
                        <a:t>90</a:t>
                      </a:r>
                    </a:p>
                  </a:txBody>
                  <a:tcPr marL="0" marR="0" marT="0" marB="0" anchor="b">
                    <a:noFill/>
                  </a:tcPr>
                </a:tc>
                <a:tc>
                  <a:txBody>
                    <a:bodyPr/>
                    <a:lstStyle/>
                    <a:p>
                      <a:pPr algn="r" fontAlgn="b"/>
                      <a:r>
                        <a:rPr lang="en-GB" sz="1000" b="1" i="0" u="none" strike="noStrike" dirty="0">
                          <a:solidFill>
                            <a:schemeClr val="tx1"/>
                          </a:solidFill>
                          <a:effectLst/>
                          <a:latin typeface="+mj-lt"/>
                        </a:rPr>
                        <a:t>143</a:t>
                      </a: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327</a:t>
                      </a:r>
                    </a:p>
                  </a:txBody>
                  <a:tcPr marL="0" marR="0" marT="0" marB="0" anchor="b">
                    <a:noFill/>
                  </a:tcPr>
                </a:tc>
                <a:extLst>
                  <a:ext uri="{0D108BD9-81ED-4DB2-BD59-A6C34878D82A}">
                    <a16:rowId xmlns:a16="http://schemas.microsoft.com/office/drawing/2014/main" val="3460124017"/>
                  </a:ext>
                </a:extLst>
              </a:tr>
              <a:tr h="191674">
                <a:tc>
                  <a:txBody>
                    <a:bodyPr/>
                    <a:lstStyle/>
                    <a:p>
                      <a:pPr algn="l" fontAlgn="b"/>
                      <a:r>
                        <a:rPr lang="en-GB" sz="1000" u="none" strike="noStrike" dirty="0">
                          <a:solidFill>
                            <a:schemeClr val="tx1"/>
                          </a:solidFill>
                          <a:effectLst/>
                          <a:latin typeface="+mj-lt"/>
                        </a:rPr>
                        <a:t>Total review complete (awaiting decision for panel)</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9</a:t>
                      </a:r>
                    </a:p>
                  </a:txBody>
                  <a:tcPr marL="0" marR="0" marT="0" marB="0" anchor="b">
                    <a:noFill/>
                  </a:tcPr>
                </a:tc>
                <a:tc>
                  <a:txBody>
                    <a:bodyPr/>
                    <a:lstStyle/>
                    <a:p>
                      <a:pPr algn="r" fontAlgn="b"/>
                      <a:r>
                        <a:rPr lang="en-GB" sz="1000" b="0" i="0" u="none" strike="noStrike" dirty="0">
                          <a:solidFill>
                            <a:schemeClr val="tx1"/>
                          </a:solidFill>
                          <a:effectLst/>
                          <a:latin typeface="+mj-lt"/>
                        </a:rPr>
                        <a:t>2</a:t>
                      </a:r>
                    </a:p>
                  </a:txBody>
                  <a:tcPr marL="0" marR="0" marT="0" marB="0" anchor="b">
                    <a:noFill/>
                  </a:tcPr>
                </a:tc>
                <a:tc>
                  <a:txBody>
                    <a:bodyPr/>
                    <a:lstStyle/>
                    <a:p>
                      <a:pPr algn="r" fontAlgn="b"/>
                      <a:r>
                        <a:rPr lang="en-GB" sz="1000" b="0" i="0" u="none" strike="noStrike" dirty="0">
                          <a:solidFill>
                            <a:schemeClr val="tx1"/>
                          </a:solidFill>
                          <a:effectLst/>
                          <a:latin typeface="+mj-lt"/>
                        </a:rPr>
                        <a:t>6</a:t>
                      </a:r>
                    </a:p>
                  </a:txBody>
                  <a:tcPr marL="0" marR="0" marT="0" marB="0" anchor="b">
                    <a:noFill/>
                  </a:tcPr>
                </a:tc>
                <a:tc>
                  <a:txBody>
                    <a:bodyPr/>
                    <a:lstStyle/>
                    <a:p>
                      <a:pPr algn="r" fontAlgn="b"/>
                      <a:r>
                        <a:rPr lang="en-GB" sz="1000" b="0" i="0" u="none" strike="noStrike" dirty="0">
                          <a:solidFill>
                            <a:schemeClr val="tx1"/>
                          </a:solidFill>
                          <a:effectLst/>
                          <a:latin typeface="+mj-lt"/>
                        </a:rPr>
                        <a:t>9</a:t>
                      </a:r>
                    </a:p>
                  </a:txBody>
                  <a:tcPr marL="0" marR="0" marT="0" marB="0" anchor="b">
                    <a:noFill/>
                  </a:tcPr>
                </a:tc>
                <a:tc>
                  <a:txBody>
                    <a:bodyPr/>
                    <a:lstStyle/>
                    <a:p>
                      <a:pPr algn="r" fontAlgn="b"/>
                      <a:r>
                        <a:rPr lang="en-GB" sz="1000" b="1" i="0" u="none" strike="noStrike" dirty="0">
                          <a:solidFill>
                            <a:schemeClr val="tx1"/>
                          </a:solidFill>
                          <a:effectLst/>
                          <a:latin typeface="+mj-lt"/>
                        </a:rPr>
                        <a:t>17</a:t>
                      </a: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386</a:t>
                      </a:r>
                    </a:p>
                  </a:txBody>
                  <a:tcPr marL="0" marR="0" marT="0" marB="0" anchor="b">
                    <a:noFill/>
                  </a:tcPr>
                </a:tc>
                <a:extLst>
                  <a:ext uri="{0D108BD9-81ED-4DB2-BD59-A6C34878D82A}">
                    <a16:rowId xmlns:a16="http://schemas.microsoft.com/office/drawing/2014/main" val="1665855751"/>
                  </a:ext>
                </a:extLst>
              </a:tr>
              <a:tr h="191674">
                <a:tc>
                  <a:txBody>
                    <a:bodyPr/>
                    <a:lstStyle/>
                    <a:p>
                      <a:pPr algn="l" fontAlgn="b"/>
                      <a:r>
                        <a:rPr lang="en-GB" sz="1000" u="none" strike="noStrike" dirty="0">
                          <a:solidFill>
                            <a:schemeClr val="tx1"/>
                          </a:solidFill>
                          <a:effectLst/>
                          <a:latin typeface="+mj-lt"/>
                        </a:rPr>
                        <a:t>Downgraded</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16</a:t>
                      </a:r>
                    </a:p>
                  </a:txBody>
                  <a:tcPr marL="0" marR="0" marT="0" marB="0" anchor="b">
                    <a:noFill/>
                  </a:tcPr>
                </a:tc>
                <a:tc>
                  <a:txBody>
                    <a:bodyPr/>
                    <a:lstStyle/>
                    <a:p>
                      <a:pPr algn="r" fontAlgn="b"/>
                      <a:r>
                        <a:rPr lang="en-GB" sz="1000" b="0" i="0" u="none" strike="noStrike" dirty="0">
                          <a:solidFill>
                            <a:schemeClr val="tx1"/>
                          </a:solidFill>
                          <a:effectLst/>
                          <a:latin typeface="+mj-lt"/>
                        </a:rPr>
                        <a:t>159</a:t>
                      </a:r>
                    </a:p>
                  </a:txBody>
                  <a:tcPr marL="0" marR="0" marT="0" marB="0" anchor="b">
                    <a:noFill/>
                  </a:tcPr>
                </a:tc>
                <a:tc>
                  <a:txBody>
                    <a:bodyPr/>
                    <a:lstStyle/>
                    <a:p>
                      <a:pPr algn="r" fontAlgn="b"/>
                      <a:r>
                        <a:rPr lang="en-GB" sz="1000" b="0" i="0" u="none" strike="noStrike" dirty="0">
                          <a:solidFill>
                            <a:schemeClr val="tx1"/>
                          </a:solidFill>
                          <a:effectLst/>
                          <a:latin typeface="+mj-lt"/>
                        </a:rPr>
                        <a:t>78</a:t>
                      </a:r>
                    </a:p>
                  </a:txBody>
                  <a:tcPr marL="0" marR="0" marT="0" marB="0" anchor="b">
                    <a:noFill/>
                  </a:tcPr>
                </a:tc>
                <a:tc>
                  <a:txBody>
                    <a:bodyPr/>
                    <a:lstStyle/>
                    <a:p>
                      <a:pPr algn="r" fontAlgn="b"/>
                      <a:r>
                        <a:rPr lang="en-GB" sz="1000" b="0" i="0" u="none" strike="noStrike" dirty="0">
                          <a:solidFill>
                            <a:schemeClr val="tx1"/>
                          </a:solidFill>
                          <a:effectLst/>
                          <a:latin typeface="+mj-lt"/>
                        </a:rPr>
                        <a:t>77</a:t>
                      </a:r>
                    </a:p>
                  </a:txBody>
                  <a:tcPr marL="0" marR="0" marT="0" marB="0" anchor="b">
                    <a:noFill/>
                  </a:tcPr>
                </a:tc>
                <a:tc>
                  <a:txBody>
                    <a:bodyPr/>
                    <a:lstStyle/>
                    <a:p>
                      <a:pPr algn="r" fontAlgn="b"/>
                      <a:r>
                        <a:rPr lang="en-GB" sz="1000" b="1" i="0" u="none" strike="noStrike" dirty="0">
                          <a:solidFill>
                            <a:schemeClr val="tx1"/>
                          </a:solidFill>
                          <a:effectLst/>
                          <a:latin typeface="+mj-lt"/>
                        </a:rPr>
                        <a:t>330</a:t>
                      </a: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195</a:t>
                      </a:r>
                    </a:p>
                  </a:txBody>
                  <a:tcPr marL="0" marR="0" marT="0" marB="0" anchor="b">
                    <a:noFill/>
                  </a:tcPr>
                </a:tc>
                <a:extLst>
                  <a:ext uri="{0D108BD9-81ED-4DB2-BD59-A6C34878D82A}">
                    <a16:rowId xmlns:a16="http://schemas.microsoft.com/office/drawing/2014/main" val="1725405609"/>
                  </a:ext>
                </a:extLst>
              </a:tr>
              <a:tr h="191674">
                <a:tc>
                  <a:txBody>
                    <a:bodyPr/>
                    <a:lstStyle/>
                    <a:p>
                      <a:pPr algn="l" fontAlgn="b"/>
                      <a:r>
                        <a:rPr lang="en-GB" sz="1000" u="none" strike="noStrike" dirty="0">
                          <a:solidFill>
                            <a:schemeClr val="tx1"/>
                          </a:solidFill>
                          <a:effectLst/>
                          <a:latin typeface="+mj-lt"/>
                        </a:rPr>
                        <a:t>Total referred to panel (not closed)</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2</a:t>
                      </a:r>
                    </a:p>
                  </a:txBody>
                  <a:tcPr marL="0" marR="0" marT="0" marB="0" anchor="b">
                    <a:noFill/>
                  </a:tcPr>
                </a:tc>
                <a:tc>
                  <a:txBody>
                    <a:bodyPr/>
                    <a:lstStyle/>
                    <a:p>
                      <a:pPr algn="r" fontAlgn="b"/>
                      <a:r>
                        <a:rPr lang="en-GB" sz="1000" b="0" i="0" u="none" strike="noStrike" dirty="0">
                          <a:solidFill>
                            <a:schemeClr val="tx1"/>
                          </a:solidFill>
                          <a:effectLst/>
                          <a:latin typeface="+mj-lt"/>
                        </a:rPr>
                        <a:t>10</a:t>
                      </a:r>
                    </a:p>
                  </a:txBody>
                  <a:tcPr marL="0" marR="0" marT="0" marB="0" anchor="b">
                    <a:noFill/>
                  </a:tcPr>
                </a:tc>
                <a:tc>
                  <a:txBody>
                    <a:bodyPr/>
                    <a:lstStyle/>
                    <a:p>
                      <a:pPr algn="r" fontAlgn="b"/>
                      <a:r>
                        <a:rPr lang="en-GB" sz="1000" b="0" i="0" u="none" strike="noStrike" dirty="0">
                          <a:solidFill>
                            <a:schemeClr val="tx1"/>
                          </a:solidFill>
                          <a:effectLst/>
                          <a:latin typeface="+mj-lt"/>
                        </a:rPr>
                        <a:t>3</a:t>
                      </a:r>
                    </a:p>
                  </a:txBody>
                  <a:tcPr marL="0" marR="0" marT="0" marB="0" anchor="b">
                    <a:noFill/>
                  </a:tcPr>
                </a:tc>
                <a:tc>
                  <a:txBody>
                    <a:bodyPr/>
                    <a:lstStyle/>
                    <a:p>
                      <a:pPr algn="r" fontAlgn="b"/>
                      <a:r>
                        <a:rPr lang="en-GB" sz="1000" b="0" i="0" u="none" strike="noStrike" dirty="0">
                          <a:solidFill>
                            <a:schemeClr val="tx1"/>
                          </a:solidFill>
                          <a:effectLst/>
                          <a:latin typeface="+mj-lt"/>
                        </a:rPr>
                        <a:t>3</a:t>
                      </a:r>
                    </a:p>
                  </a:txBody>
                  <a:tcPr marL="0" marR="0" marT="0" marB="0" anchor="b">
                    <a:noFill/>
                  </a:tcPr>
                </a:tc>
                <a:tc>
                  <a:txBody>
                    <a:bodyPr/>
                    <a:lstStyle/>
                    <a:p>
                      <a:pPr algn="r" fontAlgn="b"/>
                      <a:r>
                        <a:rPr lang="en-GB" sz="1000" b="1" i="0" u="none" strike="noStrike" dirty="0">
                          <a:solidFill>
                            <a:schemeClr val="tx1"/>
                          </a:solidFill>
                          <a:effectLst/>
                          <a:latin typeface="+mj-lt"/>
                        </a:rPr>
                        <a:t>18</a:t>
                      </a: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91</a:t>
                      </a:r>
                    </a:p>
                  </a:txBody>
                  <a:tcPr marL="0" marR="0" marT="0" marB="0" anchor="b">
                    <a:noFill/>
                  </a:tcPr>
                </a:tc>
                <a:extLst>
                  <a:ext uri="{0D108BD9-81ED-4DB2-BD59-A6C34878D82A}">
                    <a16:rowId xmlns:a16="http://schemas.microsoft.com/office/drawing/2014/main" val="577787189"/>
                  </a:ext>
                </a:extLst>
              </a:tr>
              <a:tr h="191674">
                <a:tc>
                  <a:txBody>
                    <a:bodyPr/>
                    <a:lstStyle/>
                    <a:p>
                      <a:pPr algn="l" fontAlgn="b"/>
                      <a:r>
                        <a:rPr lang="en-GB" sz="1000" u="none" strike="noStrike" dirty="0">
                          <a:solidFill>
                            <a:schemeClr val="tx1"/>
                          </a:solidFill>
                          <a:effectLst/>
                          <a:latin typeface="+mj-lt"/>
                        </a:rPr>
                        <a:t>Total completed investigations</a:t>
                      </a:r>
                      <a:endParaRPr lang="en-GB" sz="1000" b="1" i="0" u="none" strike="noStrike" dirty="0">
                        <a:solidFill>
                          <a:schemeClr val="tx1"/>
                        </a:solidFill>
                        <a:effectLst/>
                        <a:latin typeface="+mj-lt"/>
                      </a:endParaRP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92</a:t>
                      </a:r>
                    </a:p>
                  </a:txBody>
                  <a:tcPr marL="0" marR="0" marT="0" marB="0" anchor="b">
                    <a:noFill/>
                  </a:tcPr>
                </a:tc>
                <a:tc>
                  <a:txBody>
                    <a:bodyPr/>
                    <a:lstStyle/>
                    <a:p>
                      <a:pPr algn="r" fontAlgn="b"/>
                      <a:r>
                        <a:rPr lang="en-GB" sz="1000" b="0" i="0" u="none" strike="noStrike" dirty="0">
                          <a:solidFill>
                            <a:schemeClr val="tx1"/>
                          </a:solidFill>
                          <a:effectLst/>
                          <a:latin typeface="+mj-lt"/>
                        </a:rPr>
                        <a:t>849</a:t>
                      </a:r>
                    </a:p>
                  </a:txBody>
                  <a:tcPr marL="0" marR="0" marT="0" marB="0" anchor="b">
                    <a:noFill/>
                  </a:tcPr>
                </a:tc>
                <a:tc>
                  <a:txBody>
                    <a:bodyPr/>
                    <a:lstStyle/>
                    <a:p>
                      <a:pPr algn="r" fontAlgn="b"/>
                      <a:r>
                        <a:rPr lang="en-GB" sz="1000" b="0" i="0" u="none" strike="noStrike" dirty="0">
                          <a:solidFill>
                            <a:schemeClr val="tx1"/>
                          </a:solidFill>
                          <a:effectLst/>
                          <a:latin typeface="+mj-lt"/>
                        </a:rPr>
                        <a:t>623</a:t>
                      </a:r>
                    </a:p>
                  </a:txBody>
                  <a:tcPr marL="0" marR="0" marT="0" marB="0" anchor="b">
                    <a:noFill/>
                  </a:tcPr>
                </a:tc>
                <a:tc>
                  <a:txBody>
                    <a:bodyPr/>
                    <a:lstStyle/>
                    <a:p>
                      <a:pPr algn="r" fontAlgn="b"/>
                      <a:r>
                        <a:rPr lang="en-GB" sz="1000" b="0" i="0" u="none" strike="noStrike" dirty="0">
                          <a:solidFill>
                            <a:schemeClr val="tx1"/>
                          </a:solidFill>
                          <a:effectLst/>
                          <a:latin typeface="+mj-lt"/>
                        </a:rPr>
                        <a:t>623</a:t>
                      </a:r>
                    </a:p>
                  </a:txBody>
                  <a:tcPr marL="0" marR="0" marT="0" marB="0" anchor="b">
                    <a:noFill/>
                  </a:tcPr>
                </a:tc>
                <a:tc>
                  <a:txBody>
                    <a:bodyPr/>
                    <a:lstStyle/>
                    <a:p>
                      <a:pPr algn="r" fontAlgn="b"/>
                      <a:r>
                        <a:rPr lang="en-GB" sz="1000" b="1" i="0" u="none" strike="noStrike" dirty="0">
                          <a:solidFill>
                            <a:schemeClr val="tx1"/>
                          </a:solidFill>
                          <a:effectLst/>
                          <a:latin typeface="+mj-lt"/>
                        </a:rPr>
                        <a:t>1812</a:t>
                      </a:r>
                    </a:p>
                  </a:txBody>
                  <a:tcPr marL="0" marR="0" marT="0" marB="0" anchor="b">
                    <a:solidFill>
                      <a:schemeClr val="accent1">
                        <a:lumMod val="20000"/>
                        <a:lumOff val="80000"/>
                      </a:schemeClr>
                    </a:solidFill>
                  </a:tcPr>
                </a:tc>
                <a:tc>
                  <a:txBody>
                    <a:bodyPr/>
                    <a:lstStyle/>
                    <a:p>
                      <a:pPr algn="r" fontAlgn="b"/>
                      <a:r>
                        <a:rPr lang="en-GB" sz="1000" b="0" i="0" u="none" strike="noStrike" dirty="0">
                          <a:solidFill>
                            <a:schemeClr val="tx1"/>
                          </a:solidFill>
                          <a:effectLst/>
                          <a:latin typeface="+mj-lt"/>
                        </a:rPr>
                        <a:t>1321</a:t>
                      </a:r>
                    </a:p>
                  </a:txBody>
                  <a:tcPr marL="0" marR="0" marT="0" marB="0" anchor="b">
                    <a:noFill/>
                  </a:tcPr>
                </a:tc>
                <a:extLst>
                  <a:ext uri="{0D108BD9-81ED-4DB2-BD59-A6C34878D82A}">
                    <a16:rowId xmlns:a16="http://schemas.microsoft.com/office/drawing/2014/main" val="3739488347"/>
                  </a:ext>
                </a:extLst>
              </a:tr>
            </a:tbl>
          </a:graphicData>
        </a:graphic>
      </p:graphicFrame>
      <p:sp>
        <p:nvSpPr>
          <p:cNvPr id="9" name="Text Placeholder 5">
            <a:extLst>
              <a:ext uri="{FF2B5EF4-FFF2-40B4-BE49-F238E27FC236}">
                <a16:creationId xmlns:a16="http://schemas.microsoft.com/office/drawing/2014/main" id="{7B9D5A82-F12E-C2D1-13D1-178AE13880CB}"/>
              </a:ext>
            </a:extLst>
          </p:cNvPr>
          <p:cNvSpPr txBox="1">
            <a:spLocks/>
          </p:cNvSpPr>
          <p:nvPr/>
        </p:nvSpPr>
        <p:spPr>
          <a:xfrm>
            <a:off x="10535357" y="3861048"/>
            <a:ext cx="1465299" cy="50405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GB" sz="800" dirty="0"/>
              <a:t>Position as at 01/09/2023</a:t>
            </a:r>
          </a:p>
        </p:txBody>
      </p:sp>
      <p:graphicFrame>
        <p:nvGraphicFramePr>
          <p:cNvPr id="4" name="Chart 3">
            <a:extLst>
              <a:ext uri="{FF2B5EF4-FFF2-40B4-BE49-F238E27FC236}">
                <a16:creationId xmlns:a16="http://schemas.microsoft.com/office/drawing/2014/main" id="{EC4E0C3B-4265-E501-2911-1B00D39B8F73}"/>
              </a:ext>
            </a:extLst>
          </p:cNvPr>
          <p:cNvGraphicFramePr>
            <a:graphicFrameLocks/>
          </p:cNvGraphicFramePr>
          <p:nvPr>
            <p:extLst>
              <p:ext uri="{D42A27DB-BD31-4B8C-83A1-F6EECF244321}">
                <p14:modId xmlns:p14="http://schemas.microsoft.com/office/powerpoint/2010/main" val="1350003546"/>
              </p:ext>
            </p:extLst>
          </p:nvPr>
        </p:nvGraphicFramePr>
        <p:xfrm>
          <a:off x="6384032" y="1484784"/>
          <a:ext cx="5081469" cy="24764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53093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4346F156-418D-BB1C-FB0F-CB99DA4B20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423" y="911140"/>
            <a:ext cx="10513168" cy="5874233"/>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5">
            <a:extLst>
              <a:ext uri="{FF2B5EF4-FFF2-40B4-BE49-F238E27FC236}">
                <a16:creationId xmlns:a16="http://schemas.microsoft.com/office/drawing/2014/main" id="{571828D9-6CB1-F93E-5BBB-DBFD859C67D5}"/>
              </a:ext>
            </a:extLst>
          </p:cNvPr>
          <p:cNvSpPr txBox="1">
            <a:spLocks/>
          </p:cNvSpPr>
          <p:nvPr/>
        </p:nvSpPr>
        <p:spPr>
          <a:xfrm>
            <a:off x="383422" y="404664"/>
            <a:ext cx="8448882" cy="57969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GB" sz="1400" dirty="0"/>
              <a:t>Position, as at the end of August 2023, reported to the National Nosocomial </a:t>
            </a:r>
            <a:r>
              <a:rPr lang="en-GB" sz="1400" dirty="0" smtClean="0"/>
              <a:t>COVID-19 </a:t>
            </a:r>
            <a:r>
              <a:rPr lang="en-GB" sz="1400" dirty="0"/>
              <a:t>Programme Board</a:t>
            </a:r>
          </a:p>
        </p:txBody>
      </p:sp>
    </p:spTree>
    <p:extLst>
      <p:ext uri="{BB962C8B-B14F-4D97-AF65-F5344CB8AC3E}">
        <p14:creationId xmlns:p14="http://schemas.microsoft.com/office/powerpoint/2010/main" val="2141024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2" name="Title 1"/>
          <p:cNvSpPr>
            <a:spLocks noGrp="1"/>
          </p:cNvSpPr>
          <p:nvPr>
            <p:ph type="title"/>
          </p:nvPr>
        </p:nvSpPr>
        <p:spPr>
          <a:xfrm>
            <a:off x="300273" y="246445"/>
            <a:ext cx="7451911" cy="592677"/>
          </a:xfrm>
        </p:spPr>
        <p:txBody>
          <a:bodyPr>
            <a:noAutofit/>
          </a:bodyPr>
          <a:lstStyle/>
          <a:p>
            <a:r>
              <a:rPr lang="en-GB" sz="2400" b="1" dirty="0" smtClean="0"/>
              <a:t>Health Inspectorate Wales (HIW) </a:t>
            </a:r>
            <a:r>
              <a:rPr lang="en-GB" sz="2400" b="1" dirty="0"/>
              <a:t>Quality Checks/Inspections: </a:t>
            </a:r>
            <a:br>
              <a:rPr lang="en-GB" sz="2400" b="1" dirty="0"/>
            </a:br>
            <a:r>
              <a:rPr lang="en-GB" sz="2400" b="1" dirty="0"/>
              <a:t>Recent reviews and inspections</a:t>
            </a:r>
          </a:p>
        </p:txBody>
      </p:sp>
      <p:graphicFrame>
        <p:nvGraphicFramePr>
          <p:cNvPr id="3" name="Table 2"/>
          <p:cNvGraphicFramePr>
            <a:graphicFrameLocks noGrp="1"/>
          </p:cNvGraphicFramePr>
          <p:nvPr>
            <p:extLst>
              <p:ext uri="{D42A27DB-BD31-4B8C-83A1-F6EECF244321}">
                <p14:modId xmlns:p14="http://schemas.microsoft.com/office/powerpoint/2010/main" val="662564706"/>
              </p:ext>
            </p:extLst>
          </p:nvPr>
        </p:nvGraphicFramePr>
        <p:xfrm>
          <a:off x="76787" y="1196752"/>
          <a:ext cx="11995877" cy="4713681"/>
        </p:xfrm>
        <a:graphic>
          <a:graphicData uri="http://schemas.openxmlformats.org/drawingml/2006/table">
            <a:tbl>
              <a:tblPr firstRow="1" bandRow="1">
                <a:tableStyleId>{5C22544A-7EE6-4342-B048-85BDC9FD1C3A}</a:tableStyleId>
              </a:tblPr>
              <a:tblGrid>
                <a:gridCol w="2194368">
                  <a:extLst>
                    <a:ext uri="{9D8B030D-6E8A-4147-A177-3AD203B41FA5}">
                      <a16:colId xmlns:a16="http://schemas.microsoft.com/office/drawing/2014/main" val="1168266282"/>
                    </a:ext>
                  </a:extLst>
                </a:gridCol>
                <a:gridCol w="841626">
                  <a:extLst>
                    <a:ext uri="{9D8B030D-6E8A-4147-A177-3AD203B41FA5}">
                      <a16:colId xmlns:a16="http://schemas.microsoft.com/office/drawing/2014/main" val="2788881360"/>
                    </a:ext>
                  </a:extLst>
                </a:gridCol>
                <a:gridCol w="8959883">
                  <a:extLst>
                    <a:ext uri="{9D8B030D-6E8A-4147-A177-3AD203B41FA5}">
                      <a16:colId xmlns:a16="http://schemas.microsoft.com/office/drawing/2014/main" val="525449705"/>
                    </a:ext>
                  </a:extLst>
                </a:gridCol>
              </a:tblGrid>
              <a:tr h="432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Area of Review</a:t>
                      </a:r>
                    </a:p>
                  </a:txBody>
                  <a:tcPr/>
                </a:tc>
                <a:tc>
                  <a:txBody>
                    <a:bodyPr/>
                    <a:lstStyle/>
                    <a:p>
                      <a:r>
                        <a:rPr lang="en-GB" sz="1000" dirty="0" err="1"/>
                        <a:t>Recomm-endations</a:t>
                      </a:r>
                      <a:endParaRPr lang="en-GB" sz="1000" dirty="0"/>
                    </a:p>
                  </a:txBody>
                  <a:tcPr/>
                </a:tc>
                <a:tc>
                  <a:txBody>
                    <a:bodyPr/>
                    <a:lstStyle/>
                    <a:p>
                      <a:r>
                        <a:rPr lang="en-GB" sz="1000" dirty="0"/>
                        <a:t>Update</a:t>
                      </a:r>
                    </a:p>
                  </a:txBody>
                  <a:tcPr/>
                </a:tc>
                <a:extLst>
                  <a:ext uri="{0D108BD9-81ED-4DB2-BD59-A6C34878D82A}">
                    <a16:rowId xmlns:a16="http://schemas.microsoft.com/office/drawing/2014/main" val="3478724931"/>
                  </a:ext>
                </a:extLst>
              </a:tr>
              <a:tr h="609331">
                <a:tc>
                  <a:txBody>
                    <a:bodyPr/>
                    <a:lstStyle/>
                    <a:p>
                      <a:r>
                        <a:rPr lang="en-GB" sz="1100" dirty="0">
                          <a:solidFill>
                            <a:schemeClr val="tx1"/>
                          </a:solidFill>
                        </a:rPr>
                        <a:t>Withybush </a:t>
                      </a:r>
                      <a:r>
                        <a:rPr lang="en-GB" sz="1100" dirty="0" smtClean="0">
                          <a:solidFill>
                            <a:schemeClr val="tx1"/>
                          </a:solidFill>
                        </a:rPr>
                        <a:t>Hospital (WGH) A&amp;E </a:t>
                      </a:r>
                      <a:r>
                        <a:rPr lang="en-GB" sz="1100" dirty="0">
                          <a:solidFill>
                            <a:schemeClr val="tx1"/>
                          </a:solidFill>
                        </a:rPr>
                        <a:t>unannounced</a:t>
                      </a:r>
                      <a:r>
                        <a:rPr lang="en-GB" sz="1100" baseline="0" dirty="0">
                          <a:solidFill>
                            <a:schemeClr val="tx1"/>
                          </a:solidFill>
                        </a:rPr>
                        <a:t> inspection </a:t>
                      </a:r>
                      <a:endParaRPr lang="en-GB" sz="1100" dirty="0">
                        <a:solidFill>
                          <a:schemeClr val="tx1"/>
                        </a:solidFill>
                      </a:endParaRPr>
                    </a:p>
                  </a:txBody>
                  <a:tcPr/>
                </a:tc>
                <a:tc>
                  <a:txBody>
                    <a:bodyPr/>
                    <a:lstStyle/>
                    <a:p>
                      <a:pPr algn="ctr"/>
                      <a:r>
                        <a:rPr lang="en-GB" sz="1100" dirty="0"/>
                        <a:t>27</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On </a:t>
                      </a:r>
                      <a:r>
                        <a:rPr lang="en-GB" sz="1100" dirty="0" smtClean="0">
                          <a:solidFill>
                            <a:schemeClr val="tx1"/>
                          </a:solidFill>
                        </a:rPr>
                        <a:t>21 </a:t>
                      </a:r>
                      <a:r>
                        <a:rPr lang="en-GB" sz="1100" dirty="0">
                          <a:solidFill>
                            <a:schemeClr val="tx1"/>
                          </a:solidFill>
                        </a:rPr>
                        <a:t>August 2023 HIW arrived at WGH A&amp;E for an unannounced inspection. To date only the immediate improvement plan has been received and responded to and feedback is awaited. </a:t>
                      </a:r>
                      <a:r>
                        <a:rPr lang="en-GB" sz="1100" dirty="0" smtClean="0">
                          <a:solidFill>
                            <a:schemeClr val="tx1"/>
                          </a:solidFill>
                        </a:rPr>
                        <a:t>Nine actions </a:t>
                      </a:r>
                      <a:r>
                        <a:rPr lang="en-GB" sz="1100" baseline="0" dirty="0" smtClean="0">
                          <a:solidFill>
                            <a:schemeClr val="tx1"/>
                          </a:solidFill>
                        </a:rPr>
                        <a:t>remain </a:t>
                      </a:r>
                      <a:r>
                        <a:rPr lang="en-GB" sz="1100" baseline="0" dirty="0">
                          <a:solidFill>
                            <a:schemeClr val="tx1"/>
                          </a:solidFill>
                        </a:rPr>
                        <a:t>open and in progress. None are overdue. </a:t>
                      </a:r>
                      <a:endParaRPr lang="en-GB" sz="1100" dirty="0">
                        <a:solidFill>
                          <a:schemeClr val="tx1"/>
                        </a:solidFill>
                      </a:endParaRPr>
                    </a:p>
                  </a:txBody>
                  <a:tcPr/>
                </a:tc>
                <a:extLst>
                  <a:ext uri="{0D108BD9-81ED-4DB2-BD59-A6C34878D82A}">
                    <a16:rowId xmlns:a16="http://schemas.microsoft.com/office/drawing/2014/main" val="2191039172"/>
                  </a:ext>
                </a:extLst>
              </a:tr>
              <a:tr h="609331">
                <a:tc>
                  <a:txBody>
                    <a:bodyPr/>
                    <a:lstStyle/>
                    <a:p>
                      <a:r>
                        <a:rPr lang="en-GB" sz="1100" dirty="0" err="1">
                          <a:solidFill>
                            <a:schemeClr val="tx1"/>
                          </a:solidFill>
                        </a:rPr>
                        <a:t>Bronglais</a:t>
                      </a:r>
                      <a:r>
                        <a:rPr lang="en-GB" sz="1100" dirty="0">
                          <a:solidFill>
                            <a:schemeClr val="tx1"/>
                          </a:solidFill>
                        </a:rPr>
                        <a:t> </a:t>
                      </a:r>
                      <a:r>
                        <a:rPr lang="en-GB" sz="1100" dirty="0" smtClean="0">
                          <a:solidFill>
                            <a:schemeClr val="tx1"/>
                          </a:solidFill>
                        </a:rPr>
                        <a:t>Hospital</a:t>
                      </a:r>
                      <a:r>
                        <a:rPr lang="en-GB" sz="1100" baseline="0" dirty="0" smtClean="0">
                          <a:solidFill>
                            <a:schemeClr val="tx1"/>
                          </a:solidFill>
                        </a:rPr>
                        <a:t> (BGH) </a:t>
                      </a:r>
                      <a:r>
                        <a:rPr lang="en-GB" sz="1100" dirty="0" smtClean="0">
                          <a:solidFill>
                            <a:schemeClr val="tx1"/>
                          </a:solidFill>
                        </a:rPr>
                        <a:t>Maternity </a:t>
                      </a:r>
                      <a:r>
                        <a:rPr lang="en-GB" sz="1100" dirty="0">
                          <a:solidFill>
                            <a:schemeClr val="tx1"/>
                          </a:solidFill>
                        </a:rPr>
                        <a:t>Unit unannounced</a:t>
                      </a:r>
                      <a:r>
                        <a:rPr lang="en-GB" sz="1100" baseline="0" dirty="0">
                          <a:solidFill>
                            <a:schemeClr val="tx1"/>
                          </a:solidFill>
                        </a:rPr>
                        <a:t> inspection</a:t>
                      </a:r>
                      <a:endParaRPr lang="en-GB" sz="1100" dirty="0">
                        <a:solidFill>
                          <a:schemeClr val="tx1"/>
                        </a:solidFill>
                      </a:endParaRPr>
                    </a:p>
                  </a:txBody>
                  <a:tcPr/>
                </a:tc>
                <a:tc>
                  <a:txBody>
                    <a:bodyPr/>
                    <a:lstStyle/>
                    <a:p>
                      <a:pPr algn="ctr"/>
                      <a:r>
                        <a:rPr lang="en-GB" sz="1100" dirty="0"/>
                        <a:t>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On 1 August 2023 HIW arrived at  BGH Maternity Unit for an unannounced inspection.</a:t>
                      </a:r>
                      <a:r>
                        <a:rPr lang="en-GB" sz="1100" baseline="0" dirty="0">
                          <a:solidFill>
                            <a:schemeClr val="tx1"/>
                          </a:solidFill>
                        </a:rPr>
                        <a:t> </a:t>
                      </a:r>
                      <a:r>
                        <a:rPr lang="en-GB" sz="1100" dirty="0">
                          <a:solidFill>
                            <a:schemeClr val="tx1"/>
                          </a:solidFill>
                        </a:rPr>
                        <a:t>To date only the immediate improvement plan has been received and responded to and assurance has been received in response. </a:t>
                      </a:r>
                      <a:r>
                        <a:rPr lang="en-GB" sz="1100" dirty="0" smtClean="0">
                          <a:solidFill>
                            <a:schemeClr val="tx1"/>
                          </a:solidFill>
                        </a:rPr>
                        <a:t>Three </a:t>
                      </a:r>
                      <a:r>
                        <a:rPr lang="en-GB" sz="1100" dirty="0">
                          <a:solidFill>
                            <a:schemeClr val="tx1"/>
                          </a:solidFill>
                        </a:rPr>
                        <a:t>actions are in</a:t>
                      </a:r>
                      <a:r>
                        <a:rPr lang="en-GB" sz="1100" baseline="0" dirty="0">
                          <a:solidFill>
                            <a:schemeClr val="tx1"/>
                          </a:solidFill>
                        </a:rPr>
                        <a:t> progress </a:t>
                      </a:r>
                      <a:r>
                        <a:rPr lang="en-GB" sz="1100" baseline="0" dirty="0" smtClean="0">
                          <a:solidFill>
                            <a:schemeClr val="tx1"/>
                          </a:solidFill>
                        </a:rPr>
                        <a:t>(one </a:t>
                      </a:r>
                      <a:r>
                        <a:rPr lang="en-GB" sz="1100" baseline="0" dirty="0">
                          <a:solidFill>
                            <a:schemeClr val="tx1"/>
                          </a:solidFill>
                        </a:rPr>
                        <a:t>overdue)  by the service. </a:t>
                      </a:r>
                      <a:endParaRPr lang="en-GB" sz="1100" dirty="0">
                        <a:solidFill>
                          <a:schemeClr val="tx1"/>
                        </a:solidFill>
                      </a:endParaRPr>
                    </a:p>
                  </a:txBody>
                  <a:tcPr/>
                </a:tc>
                <a:extLst>
                  <a:ext uri="{0D108BD9-81ED-4DB2-BD59-A6C34878D82A}">
                    <a16:rowId xmlns:a16="http://schemas.microsoft.com/office/drawing/2014/main" val="803582573"/>
                  </a:ext>
                </a:extLst>
              </a:tr>
              <a:tr h="609331">
                <a:tc>
                  <a:txBody>
                    <a:bodyPr/>
                    <a:lstStyle/>
                    <a:p>
                      <a:r>
                        <a:rPr lang="en-GB" sz="1100" dirty="0">
                          <a:solidFill>
                            <a:schemeClr val="tx1"/>
                          </a:solidFill>
                        </a:rPr>
                        <a:t>Prince Philip </a:t>
                      </a:r>
                      <a:r>
                        <a:rPr lang="en-GB" sz="1100" dirty="0" smtClean="0">
                          <a:solidFill>
                            <a:schemeClr val="tx1"/>
                          </a:solidFill>
                        </a:rPr>
                        <a:t>Hospital (PPH) Minor Injury Unit (MIU) </a:t>
                      </a:r>
                      <a:r>
                        <a:rPr lang="en-GB" sz="1100" dirty="0">
                          <a:solidFill>
                            <a:schemeClr val="tx1"/>
                          </a:solidFill>
                        </a:rPr>
                        <a:t>unannounced inspection</a:t>
                      </a:r>
                    </a:p>
                  </a:txBody>
                  <a:tcPr/>
                </a:tc>
                <a:tc>
                  <a:txBody>
                    <a:bodyPr/>
                    <a:lstStyle/>
                    <a:p>
                      <a:pPr algn="ctr"/>
                      <a:r>
                        <a:rPr lang="en-GB" sz="1100" dirty="0"/>
                        <a:t>23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On </a:t>
                      </a:r>
                      <a:r>
                        <a:rPr lang="en-GB" sz="1100" dirty="0" smtClean="0"/>
                        <a:t>26 </a:t>
                      </a:r>
                      <a:r>
                        <a:rPr lang="en-GB" sz="1100" dirty="0"/>
                        <a:t>June 2023 HIW arrived</a:t>
                      </a:r>
                      <a:r>
                        <a:rPr lang="en-GB" sz="1100" baseline="0" dirty="0"/>
                        <a:t> at PPH MIU for an unannounced inspection. The improvement plan has been received and responded to and partial assurance has been received in response. A meeting with the inspectorate is being scheduled to clarify the actions the Health Board is taking to tackle the capacity challenges faced by the service. 15 actions remain open including 10 overdue for completion.</a:t>
                      </a:r>
                      <a:endParaRPr lang="en-GB" sz="1100" dirty="0">
                        <a:solidFill>
                          <a:srgbClr val="FF0000"/>
                        </a:solidFill>
                      </a:endParaRPr>
                    </a:p>
                  </a:txBody>
                  <a:tcPr/>
                </a:tc>
                <a:extLst>
                  <a:ext uri="{0D108BD9-81ED-4DB2-BD59-A6C34878D82A}">
                    <a16:rowId xmlns:a16="http://schemas.microsoft.com/office/drawing/2014/main" val="4219528845"/>
                  </a:ext>
                </a:extLst>
              </a:tr>
              <a:tr h="609331">
                <a:tc>
                  <a:txBody>
                    <a:bodyPr/>
                    <a:lstStyle/>
                    <a:p>
                      <a:r>
                        <a:rPr lang="en-GB" sz="1100" dirty="0">
                          <a:solidFill>
                            <a:schemeClr val="tx1"/>
                          </a:solidFill>
                        </a:rPr>
                        <a:t>National Review of Stroke Pathways</a:t>
                      </a:r>
                    </a:p>
                  </a:txBody>
                  <a:tcPr/>
                </a:tc>
                <a:tc>
                  <a:txBody>
                    <a:bodyPr/>
                    <a:lstStyle/>
                    <a:p>
                      <a:pPr algn="ctr"/>
                      <a:r>
                        <a:rPr lang="en-GB" sz="1100" dirty="0"/>
                        <a:t>49</a:t>
                      </a:r>
                    </a:p>
                  </a:txBody>
                  <a:tcPr anchor="ctr"/>
                </a:tc>
                <a:tc>
                  <a:txBody>
                    <a:bodyPr/>
                    <a:lstStyle/>
                    <a:p>
                      <a:r>
                        <a:rPr lang="en-GB" sz="1100" dirty="0">
                          <a:solidFill>
                            <a:schemeClr val="tx1"/>
                          </a:solidFill>
                        </a:rPr>
                        <a:t>The Health Board’s contribution to this review, an onsite inspection, took place at </a:t>
                      </a:r>
                      <a:r>
                        <a:rPr lang="en-GB" sz="1100" dirty="0" smtClean="0">
                          <a:solidFill>
                            <a:schemeClr val="tx1"/>
                          </a:solidFill>
                        </a:rPr>
                        <a:t>BGH between</a:t>
                      </a:r>
                      <a:r>
                        <a:rPr lang="en-GB" sz="1100" baseline="0" dirty="0" smtClean="0">
                          <a:solidFill>
                            <a:schemeClr val="tx1"/>
                          </a:solidFill>
                        </a:rPr>
                        <a:t> </a:t>
                      </a:r>
                      <a:r>
                        <a:rPr lang="en-GB" sz="1100" baseline="0" dirty="0">
                          <a:solidFill>
                            <a:schemeClr val="tx1"/>
                          </a:solidFill>
                        </a:rPr>
                        <a:t>28 – </a:t>
                      </a:r>
                      <a:r>
                        <a:rPr lang="en-GB" sz="1100" baseline="0" dirty="0" smtClean="0">
                          <a:solidFill>
                            <a:schemeClr val="tx1"/>
                          </a:solidFill>
                        </a:rPr>
                        <a:t>30 </a:t>
                      </a:r>
                      <a:r>
                        <a:rPr lang="en-GB" sz="1100" baseline="0" dirty="0">
                          <a:solidFill>
                            <a:schemeClr val="tx1"/>
                          </a:solidFill>
                        </a:rPr>
                        <a:t>March and </a:t>
                      </a:r>
                      <a:r>
                        <a:rPr lang="en-GB" sz="1100" baseline="0" dirty="0" smtClean="0">
                          <a:solidFill>
                            <a:schemeClr val="tx1"/>
                          </a:solidFill>
                        </a:rPr>
                        <a:t>16 </a:t>
                      </a:r>
                      <a:r>
                        <a:rPr lang="en-GB" sz="1100" baseline="0" dirty="0">
                          <a:solidFill>
                            <a:schemeClr val="tx1"/>
                          </a:solidFill>
                        </a:rPr>
                        <a:t>May 2022 for the clinical areas. HIW also </a:t>
                      </a:r>
                      <a:r>
                        <a:rPr lang="en-GB" sz="1100" dirty="0">
                          <a:solidFill>
                            <a:schemeClr val="tx1"/>
                          </a:solidFill>
                        </a:rPr>
                        <a:t>interviewed</a:t>
                      </a:r>
                      <a:r>
                        <a:rPr lang="en-GB" sz="1100" baseline="0" dirty="0">
                          <a:solidFill>
                            <a:schemeClr val="tx1"/>
                          </a:solidFill>
                        </a:rPr>
                        <a:t> the corresponding staff at PPH, GGH and WGH for Stroke and Patient Flow</a:t>
                      </a:r>
                      <a:r>
                        <a:rPr lang="en-GB" sz="1100" b="0" baseline="0" dirty="0">
                          <a:solidFill>
                            <a:schemeClr val="tx1"/>
                          </a:solidFill>
                        </a:rPr>
                        <a:t>. The report was published on </a:t>
                      </a:r>
                      <a:r>
                        <a:rPr lang="en-GB" sz="1100" b="0" baseline="0" dirty="0" smtClean="0">
                          <a:solidFill>
                            <a:schemeClr val="tx1"/>
                          </a:solidFill>
                        </a:rPr>
                        <a:t>7 </a:t>
                      </a:r>
                      <a:r>
                        <a:rPr lang="en-GB" sz="1100" b="0" baseline="0" dirty="0">
                          <a:solidFill>
                            <a:schemeClr val="tx1"/>
                          </a:solidFill>
                        </a:rPr>
                        <a:t>September and </a:t>
                      </a:r>
                      <a:r>
                        <a:rPr lang="en-GB" sz="1100" b="0" baseline="0" dirty="0" smtClean="0">
                          <a:solidFill>
                            <a:schemeClr val="tx1"/>
                          </a:solidFill>
                        </a:rPr>
                        <a:t>a </a:t>
                      </a:r>
                      <a:r>
                        <a:rPr lang="en-GB" sz="1100" b="0" baseline="0" dirty="0">
                          <a:solidFill>
                            <a:schemeClr val="tx1"/>
                          </a:solidFill>
                        </a:rPr>
                        <a:t>management group has been arranged to discuss the improvement plan.  Further detail on this report is provided later in this report.</a:t>
                      </a:r>
                      <a:endParaRPr lang="en-GB" sz="1100" b="0" dirty="0">
                        <a:solidFill>
                          <a:schemeClr val="tx1"/>
                        </a:solidFill>
                      </a:endParaRPr>
                    </a:p>
                  </a:txBody>
                  <a:tcPr/>
                </a:tc>
                <a:extLst>
                  <a:ext uri="{0D108BD9-81ED-4DB2-BD59-A6C34878D82A}">
                    <a16:rowId xmlns:a16="http://schemas.microsoft.com/office/drawing/2014/main" val="835431100"/>
                  </a:ext>
                </a:extLst>
              </a:tr>
              <a:tr h="609331">
                <a:tc>
                  <a:txBody>
                    <a:bodyPr/>
                    <a:lstStyle/>
                    <a:p>
                      <a:r>
                        <a:rPr lang="en-GB" sz="1100" dirty="0">
                          <a:solidFill>
                            <a:schemeClr val="tx1"/>
                          </a:solidFill>
                        </a:rPr>
                        <a:t>Mental</a:t>
                      </a:r>
                      <a:r>
                        <a:rPr lang="en-GB" sz="1100" baseline="0" dirty="0">
                          <a:solidFill>
                            <a:schemeClr val="tx1"/>
                          </a:solidFill>
                        </a:rPr>
                        <a:t> Health Discharge Review (</a:t>
                      </a:r>
                      <a:r>
                        <a:rPr lang="en-GB" sz="1100" baseline="0" dirty="0" smtClean="0">
                          <a:solidFill>
                            <a:schemeClr val="tx1"/>
                          </a:solidFill>
                        </a:rPr>
                        <a:t>Cwm </a:t>
                      </a:r>
                      <a:r>
                        <a:rPr lang="en-GB" sz="1100" baseline="0" dirty="0">
                          <a:solidFill>
                            <a:schemeClr val="tx1"/>
                          </a:solidFill>
                        </a:rPr>
                        <a:t>Taf)</a:t>
                      </a:r>
                      <a:endParaRPr lang="en-GB" sz="1100" dirty="0">
                        <a:solidFill>
                          <a:schemeClr val="tx1"/>
                        </a:solidFill>
                      </a:endParaRPr>
                    </a:p>
                  </a:txBody>
                  <a:tcPr/>
                </a:tc>
                <a:tc>
                  <a:txBody>
                    <a:bodyPr/>
                    <a:lstStyle/>
                    <a:p>
                      <a:pPr algn="ctr"/>
                      <a:r>
                        <a:rPr lang="en-GB" sz="1100" dirty="0"/>
                        <a:t>40</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On 7 March 2023, HIW published a report following a review undertaken to assess the quality of discharge arrangements in place within Cwm Taf Morgannwg University Health Board for adult patients being discharged from inpatient mental health services to the community. HIW have now announced a review into discharge from all mental health services</a:t>
                      </a:r>
                      <a:r>
                        <a:rPr lang="en-GB" sz="1100" baseline="0" dirty="0"/>
                        <a:t> for services to benchmark against the learning from the </a:t>
                      </a:r>
                      <a:r>
                        <a:rPr lang="en-GB" sz="1100" baseline="0" dirty="0" smtClean="0"/>
                        <a:t>Cwm </a:t>
                      </a:r>
                      <a:r>
                        <a:rPr lang="en-GB" sz="1100" baseline="0" dirty="0"/>
                        <a:t>Taf report. Hywel </a:t>
                      </a:r>
                      <a:r>
                        <a:rPr lang="en-GB" sz="1100" baseline="0" dirty="0" err="1"/>
                        <a:t>Dda’s</a:t>
                      </a:r>
                      <a:r>
                        <a:rPr lang="en-GB" sz="1100" baseline="0" dirty="0"/>
                        <a:t> thorough response was submitted on time and 32 actions were allocated, 28 remain open at the point of collating this report (3 overdue). </a:t>
                      </a:r>
                      <a:endParaRPr lang="en-GB" sz="1100" b="0" dirty="0"/>
                    </a:p>
                  </a:txBody>
                  <a:tcPr/>
                </a:tc>
                <a:extLst>
                  <a:ext uri="{0D108BD9-81ED-4DB2-BD59-A6C34878D82A}">
                    <a16:rowId xmlns:a16="http://schemas.microsoft.com/office/drawing/2014/main" val="1049432846"/>
                  </a:ext>
                </a:extLst>
              </a:tr>
              <a:tr h="609331">
                <a:tc>
                  <a:txBody>
                    <a:bodyPr/>
                    <a:lstStyle/>
                    <a:p>
                      <a:r>
                        <a:rPr lang="en-GB" sz="1100" dirty="0">
                          <a:solidFill>
                            <a:schemeClr val="tx1"/>
                          </a:solidFill>
                        </a:rPr>
                        <a:t>Child Protection Rapid Review </a:t>
                      </a:r>
                    </a:p>
                  </a:txBody>
                  <a:tcPr/>
                </a:tc>
                <a:tc>
                  <a:txBody>
                    <a:bodyPr/>
                    <a:lstStyle/>
                    <a:p>
                      <a:pPr algn="ctr"/>
                      <a:r>
                        <a:rPr lang="en-GB" sz="1100" dirty="0"/>
                        <a:t>0</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Following the publication of a Child Practice Review in November 2022 HIW announced a review</a:t>
                      </a:r>
                      <a:r>
                        <a:rPr lang="en-GB" sz="1100" baseline="0" dirty="0"/>
                        <a:t> into current structures and processes in Wales to ensure children are appropriately placed on, and removed from, the Child Protection Register when sufficient evidence indicates it is safe to do so. </a:t>
                      </a:r>
                      <a:r>
                        <a:rPr lang="en-GB" sz="1100" b="0" baseline="0" dirty="0"/>
                        <a:t>The embargoed report was shared with the Health Board on </a:t>
                      </a:r>
                      <a:r>
                        <a:rPr lang="en-GB" sz="1100" b="0" baseline="0" dirty="0" smtClean="0"/>
                        <a:t>21 </a:t>
                      </a:r>
                      <a:r>
                        <a:rPr lang="en-GB" sz="1100" b="0" baseline="0" dirty="0"/>
                        <a:t>June 2023.  The Safeguarding Team are reviewing the report for learning.</a:t>
                      </a:r>
                      <a:endParaRPr lang="en-GB" sz="1100" b="0" dirty="0"/>
                    </a:p>
                  </a:txBody>
                  <a:tcPr/>
                </a:tc>
                <a:extLst>
                  <a:ext uri="{0D108BD9-81ED-4DB2-BD59-A6C34878D82A}">
                    <a16:rowId xmlns:a16="http://schemas.microsoft.com/office/drawing/2014/main" val="4022437888"/>
                  </a:ext>
                </a:extLst>
              </a:tr>
            </a:tbl>
          </a:graphicData>
        </a:graphic>
      </p:graphicFrame>
    </p:spTree>
    <p:extLst>
      <p:ext uri="{BB962C8B-B14F-4D97-AF65-F5344CB8AC3E}">
        <p14:creationId xmlns:p14="http://schemas.microsoft.com/office/powerpoint/2010/main" val="633516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HIW Quality Checks/Inspections: </a:t>
            </a:r>
            <a:br>
              <a:rPr lang="en-GB" sz="2400" b="1" dirty="0"/>
            </a:br>
            <a:r>
              <a:rPr lang="en-GB" sz="2400" b="1" dirty="0"/>
              <a:t>Recent reviews and inspections (</a:t>
            </a:r>
            <a:r>
              <a:rPr lang="en-GB" sz="2400" b="1" dirty="0" err="1"/>
              <a:t>cont</a:t>
            </a:r>
            <a:r>
              <a:rPr lang="en-GB" sz="2400" b="1" dirty="0"/>
              <a:t>)</a:t>
            </a:r>
          </a:p>
        </p:txBody>
      </p:sp>
      <p:sp>
        <p:nvSpPr>
          <p:cNvPr id="6" name="Content Placeholder 5"/>
          <p:cNvSpPr>
            <a:spLocks noGrp="1"/>
          </p:cNvSpPr>
          <p:nvPr>
            <p:ph sz="half" idx="2"/>
          </p:nvPr>
        </p:nvSpPr>
        <p:spPr/>
        <p: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81248929"/>
              </p:ext>
            </p:extLst>
          </p:nvPr>
        </p:nvGraphicFramePr>
        <p:xfrm>
          <a:off x="76787" y="1196752"/>
          <a:ext cx="11995877" cy="3023170"/>
        </p:xfrm>
        <a:graphic>
          <a:graphicData uri="http://schemas.openxmlformats.org/drawingml/2006/table">
            <a:tbl>
              <a:tblPr firstRow="1" bandRow="1">
                <a:tableStyleId>{5C22544A-7EE6-4342-B048-85BDC9FD1C3A}</a:tableStyleId>
              </a:tblPr>
              <a:tblGrid>
                <a:gridCol w="2194368">
                  <a:extLst>
                    <a:ext uri="{9D8B030D-6E8A-4147-A177-3AD203B41FA5}">
                      <a16:colId xmlns:a16="http://schemas.microsoft.com/office/drawing/2014/main" val="1168266282"/>
                    </a:ext>
                  </a:extLst>
                </a:gridCol>
                <a:gridCol w="841626">
                  <a:extLst>
                    <a:ext uri="{9D8B030D-6E8A-4147-A177-3AD203B41FA5}">
                      <a16:colId xmlns:a16="http://schemas.microsoft.com/office/drawing/2014/main" val="2788881360"/>
                    </a:ext>
                  </a:extLst>
                </a:gridCol>
                <a:gridCol w="8959883">
                  <a:extLst>
                    <a:ext uri="{9D8B030D-6E8A-4147-A177-3AD203B41FA5}">
                      <a16:colId xmlns:a16="http://schemas.microsoft.com/office/drawing/2014/main" val="525449705"/>
                    </a:ext>
                  </a:extLst>
                </a:gridCol>
              </a:tblGrid>
              <a:tr h="3899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Area of Review</a:t>
                      </a:r>
                    </a:p>
                  </a:txBody>
                  <a:tcPr/>
                </a:tc>
                <a:tc>
                  <a:txBody>
                    <a:bodyPr/>
                    <a:lstStyle/>
                    <a:p>
                      <a:r>
                        <a:rPr lang="en-GB" sz="1000" dirty="0" err="1"/>
                        <a:t>Recomm-endations</a:t>
                      </a:r>
                      <a:endParaRPr lang="en-GB" sz="1000" dirty="0"/>
                    </a:p>
                  </a:txBody>
                  <a:tcPr/>
                </a:tc>
                <a:tc>
                  <a:txBody>
                    <a:bodyPr/>
                    <a:lstStyle/>
                    <a:p>
                      <a:r>
                        <a:rPr lang="en-GB" sz="1000" dirty="0"/>
                        <a:t>Update</a:t>
                      </a:r>
                    </a:p>
                  </a:txBody>
                  <a:tcPr/>
                </a:tc>
                <a:extLst>
                  <a:ext uri="{0D108BD9-81ED-4DB2-BD59-A6C34878D82A}">
                    <a16:rowId xmlns:a16="http://schemas.microsoft.com/office/drawing/2014/main" val="3478724931"/>
                  </a:ext>
                </a:extLst>
              </a:tr>
              <a:tr h="412928">
                <a:tc>
                  <a:txBody>
                    <a:bodyPr/>
                    <a:lstStyle/>
                    <a:p>
                      <a:r>
                        <a:rPr lang="en-GB" sz="1100" dirty="0" err="1">
                          <a:solidFill>
                            <a:schemeClr val="tx1"/>
                          </a:solidFill>
                        </a:rPr>
                        <a:t>Tregaron</a:t>
                      </a:r>
                      <a:r>
                        <a:rPr lang="en-GB" sz="1100" dirty="0">
                          <a:solidFill>
                            <a:schemeClr val="tx1"/>
                          </a:solidFill>
                        </a:rPr>
                        <a:t> GP Practice Inspection </a:t>
                      </a:r>
                    </a:p>
                  </a:txBody>
                  <a:tcPr/>
                </a:tc>
                <a:tc>
                  <a:txBody>
                    <a:bodyPr/>
                    <a:lstStyle/>
                    <a:p>
                      <a:pPr algn="ctr"/>
                      <a:r>
                        <a:rPr lang="en-GB" sz="1100" dirty="0"/>
                        <a:t>0</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rPr>
                        <a:t>An inspection</a:t>
                      </a:r>
                      <a:r>
                        <a:rPr lang="en-GB" sz="1100" baseline="0" dirty="0">
                          <a:solidFill>
                            <a:schemeClr val="tx1"/>
                          </a:solidFill>
                        </a:rPr>
                        <a:t> took place on </a:t>
                      </a:r>
                      <a:r>
                        <a:rPr lang="en-GB" sz="1100" baseline="0" dirty="0" smtClean="0">
                          <a:solidFill>
                            <a:schemeClr val="tx1"/>
                          </a:solidFill>
                        </a:rPr>
                        <a:t>16 </a:t>
                      </a:r>
                      <a:r>
                        <a:rPr lang="en-GB" sz="1100" baseline="0" dirty="0">
                          <a:solidFill>
                            <a:schemeClr val="tx1"/>
                          </a:solidFill>
                        </a:rPr>
                        <a:t>February 2023. No immediate </a:t>
                      </a:r>
                      <a:r>
                        <a:rPr lang="en-GB" sz="1100" baseline="0" dirty="0" smtClean="0">
                          <a:solidFill>
                            <a:schemeClr val="tx1"/>
                          </a:solidFill>
                        </a:rPr>
                        <a:t>assurances, </a:t>
                      </a:r>
                      <a:r>
                        <a:rPr lang="en-GB" sz="1100" baseline="0" dirty="0">
                          <a:solidFill>
                            <a:schemeClr val="tx1"/>
                          </a:solidFill>
                        </a:rPr>
                        <a:t>concerns nor infection control issues were identified.  A few points are expected regarding staff induction and location of the practice policies. </a:t>
                      </a:r>
                      <a:r>
                        <a:rPr lang="en-GB" sz="1100" b="1" baseline="0" dirty="0">
                          <a:solidFill>
                            <a:schemeClr val="tx1"/>
                          </a:solidFill>
                        </a:rPr>
                        <a:t>The draft report is awaited. </a:t>
                      </a:r>
                      <a:endParaRPr lang="en-GB" sz="1100" b="1" dirty="0">
                        <a:solidFill>
                          <a:schemeClr val="tx1"/>
                        </a:solidFill>
                      </a:endParaRPr>
                    </a:p>
                  </a:txBody>
                  <a:tcPr/>
                </a:tc>
                <a:extLst>
                  <a:ext uri="{0D108BD9-81ED-4DB2-BD59-A6C34878D82A}">
                    <a16:rowId xmlns:a16="http://schemas.microsoft.com/office/drawing/2014/main" val="508919285"/>
                  </a:ext>
                </a:extLst>
              </a:tr>
              <a:tr h="412928">
                <a:tc>
                  <a:txBody>
                    <a:bodyPr/>
                    <a:lstStyle/>
                    <a:p>
                      <a:r>
                        <a:rPr lang="en-GB" sz="1100" dirty="0" smtClean="0">
                          <a:solidFill>
                            <a:schemeClr val="tx1"/>
                          </a:solidFill>
                        </a:rPr>
                        <a:t>Do Not Attempt Cardio Pulmonary</a:t>
                      </a:r>
                      <a:r>
                        <a:rPr lang="en-GB" sz="1100" baseline="0" dirty="0" smtClean="0">
                          <a:solidFill>
                            <a:schemeClr val="tx1"/>
                          </a:solidFill>
                        </a:rPr>
                        <a:t> Resuscitation (</a:t>
                      </a:r>
                      <a:r>
                        <a:rPr lang="en-GB" sz="1100" dirty="0" smtClean="0">
                          <a:solidFill>
                            <a:schemeClr val="tx1"/>
                          </a:solidFill>
                        </a:rPr>
                        <a:t>DNACPR) </a:t>
                      </a:r>
                      <a:r>
                        <a:rPr lang="en-GB" sz="1100" dirty="0">
                          <a:solidFill>
                            <a:schemeClr val="tx1"/>
                          </a:solidFill>
                        </a:rPr>
                        <a:t>Review </a:t>
                      </a:r>
                    </a:p>
                  </a:txBody>
                  <a:tcPr/>
                </a:tc>
                <a:tc>
                  <a:txBody>
                    <a:bodyPr/>
                    <a:lstStyle/>
                    <a:p>
                      <a:pPr algn="ctr"/>
                      <a:r>
                        <a:rPr lang="en-GB" sz="1100" dirty="0"/>
                        <a: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HIW announced</a:t>
                      </a:r>
                      <a:r>
                        <a:rPr lang="en-GB" sz="1100" baseline="0" dirty="0"/>
                        <a:t> a formal review of Health Board’s management of DNACPR patient processes. </a:t>
                      </a:r>
                      <a:r>
                        <a:rPr lang="en-GB" sz="1100" dirty="0"/>
                        <a:t>Submission of a significant number of historical records took place for this review in</a:t>
                      </a:r>
                      <a:r>
                        <a:rPr lang="en-GB" sz="1100" baseline="0" dirty="0"/>
                        <a:t> February 2023. </a:t>
                      </a:r>
                      <a:r>
                        <a:rPr lang="en-GB" sz="1100" dirty="0"/>
                        <a:t>  The Health Board were informed on </a:t>
                      </a:r>
                      <a:r>
                        <a:rPr lang="en-GB" sz="1100" dirty="0" smtClean="0"/>
                        <a:t>8 </a:t>
                      </a:r>
                      <a:r>
                        <a:rPr lang="en-GB" sz="1100" dirty="0"/>
                        <a:t>March 2023 that</a:t>
                      </a:r>
                      <a:r>
                        <a:rPr lang="en-GB" sz="1100" baseline="0" dirty="0"/>
                        <a:t> a piece of work is underway for a national thematic review to be carried out by the Mortality Review (MR) Group at the Welsh Delivery Unit. </a:t>
                      </a:r>
                      <a:r>
                        <a:rPr lang="en-GB" sz="1100" b="1" baseline="0" dirty="0"/>
                        <a:t>This review has therefore been postponed for the time being. </a:t>
                      </a:r>
                      <a:endParaRPr lang="en-GB" sz="1100" b="1" dirty="0"/>
                    </a:p>
                  </a:txBody>
                  <a:tcPr/>
                </a:tc>
                <a:extLst>
                  <a:ext uri="{0D108BD9-81ED-4DB2-BD59-A6C34878D82A}">
                    <a16:rowId xmlns:a16="http://schemas.microsoft.com/office/drawing/2014/main" val="1028687184"/>
                  </a:ext>
                </a:extLst>
              </a:tr>
              <a:tr h="412928">
                <a:tc>
                  <a:txBody>
                    <a:bodyPr/>
                    <a:lstStyle/>
                    <a:p>
                      <a:r>
                        <a:rPr lang="en-GB" sz="1100" dirty="0">
                          <a:solidFill>
                            <a:schemeClr val="tx1"/>
                          </a:solidFill>
                          <a:hlinkClick r:id="rId3"/>
                        </a:rPr>
                        <a:t>Argyle Medical</a:t>
                      </a:r>
                      <a:r>
                        <a:rPr lang="en-GB" sz="1100" baseline="0" dirty="0">
                          <a:solidFill>
                            <a:schemeClr val="tx1"/>
                          </a:solidFill>
                          <a:hlinkClick r:id="rId3"/>
                        </a:rPr>
                        <a:t> Group Inspection January 2023</a:t>
                      </a:r>
                      <a:endParaRPr lang="en-GB" sz="1100" baseline="0" dirty="0">
                        <a:solidFill>
                          <a:schemeClr val="tx1"/>
                        </a:solidFill>
                      </a:endParaRPr>
                    </a:p>
                  </a:txBody>
                  <a:tcPr/>
                </a:tc>
                <a:tc>
                  <a:txBody>
                    <a:bodyPr/>
                    <a:lstStyle/>
                    <a:p>
                      <a:pPr algn="ctr"/>
                      <a:r>
                        <a:rPr lang="en-GB" sz="1100" dirty="0"/>
                        <a:t>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An announced Quality Check took place on </a:t>
                      </a:r>
                      <a:r>
                        <a:rPr lang="en-GB" sz="1100" dirty="0" smtClean="0"/>
                        <a:t>5 </a:t>
                      </a:r>
                      <a:r>
                        <a:rPr lang="en-GB" sz="1100" dirty="0"/>
                        <a:t>January 2023 at the Argyle Medical Group GP surgery. Feedback on the quality related</a:t>
                      </a:r>
                      <a:r>
                        <a:rPr lang="en-GB" sz="1100" baseline="0" dirty="0"/>
                        <a:t> to environmental risk assessment and protocols dates. </a:t>
                      </a:r>
                      <a:endParaRPr lang="en-GB" sz="1100" dirty="0"/>
                    </a:p>
                  </a:txBody>
                  <a:tcPr/>
                </a:tc>
                <a:extLst>
                  <a:ext uri="{0D108BD9-81ED-4DB2-BD59-A6C34878D82A}">
                    <a16:rowId xmlns:a16="http://schemas.microsoft.com/office/drawing/2014/main" val="1084363404"/>
                  </a:ext>
                </a:extLst>
              </a:tr>
              <a:tr h="1011490">
                <a:tc>
                  <a:txBody>
                    <a:bodyPr/>
                    <a:lstStyle/>
                    <a:p>
                      <a:r>
                        <a:rPr lang="en-GB" sz="1100" dirty="0">
                          <a:solidFill>
                            <a:schemeClr val="tx1"/>
                          </a:solidFill>
                          <a:hlinkClick r:id="rId4"/>
                        </a:rPr>
                        <a:t>A&amp;E (GGH) Inspection December 2022</a:t>
                      </a:r>
                      <a:endParaRPr lang="en-GB" sz="1100" dirty="0">
                        <a:solidFill>
                          <a:schemeClr val="tx1"/>
                        </a:solidFill>
                      </a:endParaRPr>
                    </a:p>
                  </a:txBody>
                  <a:tcPr/>
                </a:tc>
                <a:tc>
                  <a:txBody>
                    <a:bodyPr/>
                    <a:lstStyle/>
                    <a:p>
                      <a:pPr algn="ctr"/>
                      <a:r>
                        <a:rPr lang="en-GB" sz="1100" dirty="0"/>
                        <a:t>27</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An unannounced inspection took place between</a:t>
                      </a:r>
                      <a:r>
                        <a:rPr lang="en-GB" sz="1100" baseline="0" dirty="0"/>
                        <a:t> </a:t>
                      </a:r>
                      <a:r>
                        <a:rPr lang="en-GB" sz="1100" dirty="0" smtClean="0"/>
                        <a:t>5 </a:t>
                      </a:r>
                      <a:r>
                        <a:rPr lang="en-GB" sz="1100" dirty="0"/>
                        <a:t>and </a:t>
                      </a:r>
                      <a:r>
                        <a:rPr lang="en-GB" sz="1100" dirty="0" smtClean="0"/>
                        <a:t>7 </a:t>
                      </a:r>
                      <a:r>
                        <a:rPr lang="en-GB" sz="1100" dirty="0"/>
                        <a:t>December 2022. There were several areas of immediate assurance</a:t>
                      </a:r>
                      <a:r>
                        <a:rPr lang="en-GB" sz="1100" baseline="0" dirty="0"/>
                        <a:t> required including securing the gas storage room, promotion of privacy and dignity within the surge areas at times of high capacity, resuscitation trolley checks, regularity of assessments for waiting patients, sepsis screening and the safety and wellbeing of children waiting within the department. Following further </a:t>
                      </a:r>
                      <a:r>
                        <a:rPr lang="en-GB" sz="1100" baseline="0" dirty="0" smtClean="0"/>
                        <a:t>assurance, </a:t>
                      </a:r>
                      <a:r>
                        <a:rPr lang="en-GB" sz="1100" baseline="0" dirty="0"/>
                        <a:t>the improvement plan for this report was approved and the report published. </a:t>
                      </a:r>
                      <a:r>
                        <a:rPr lang="en-GB" sz="1100" b="1" baseline="0" dirty="0"/>
                        <a:t>Of the 8 actions open, 2 have future dates, 6 are overdue</a:t>
                      </a:r>
                      <a:endParaRPr lang="en-GB" sz="1100" b="1" dirty="0"/>
                    </a:p>
                  </a:txBody>
                  <a:tcPr/>
                </a:tc>
                <a:extLst>
                  <a:ext uri="{0D108BD9-81ED-4DB2-BD59-A6C34878D82A}">
                    <a16:rowId xmlns:a16="http://schemas.microsoft.com/office/drawing/2014/main" val="2688835888"/>
                  </a:ext>
                </a:extLst>
              </a:tr>
            </a:tbl>
          </a:graphicData>
        </a:graphic>
      </p:graphicFrame>
    </p:spTree>
    <p:extLst>
      <p:ext uri="{BB962C8B-B14F-4D97-AF65-F5344CB8AC3E}">
        <p14:creationId xmlns:p14="http://schemas.microsoft.com/office/powerpoint/2010/main" val="3398124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B13867-BD44-431D-B834-229F01483208}"/>
              </a:ext>
            </a:extLst>
          </p:cNvPr>
          <p:cNvSpPr>
            <a:spLocks noGrp="1"/>
          </p:cNvSpPr>
          <p:nvPr>
            <p:ph type="title"/>
          </p:nvPr>
        </p:nvSpPr>
        <p:spPr/>
        <p:txBody>
          <a:bodyPr/>
          <a:lstStyle/>
          <a:p>
            <a:r>
              <a:rPr lang="en-GB" sz="2800" b="1" dirty="0"/>
              <a:t>HIW Quality Checks/Inspections: </a:t>
            </a:r>
            <a:br>
              <a:rPr lang="en-GB" sz="2800" b="1" dirty="0"/>
            </a:br>
            <a:r>
              <a:rPr lang="en-GB" sz="2800" dirty="0"/>
              <a:t>An update on those previously reported</a:t>
            </a:r>
            <a:endParaRPr lang="en-GB" dirty="0"/>
          </a:p>
        </p:txBody>
      </p:sp>
      <p:graphicFrame>
        <p:nvGraphicFramePr>
          <p:cNvPr id="17" name="Table 16">
            <a:extLst>
              <a:ext uri="{FF2B5EF4-FFF2-40B4-BE49-F238E27FC236}">
                <a16:creationId xmlns:a16="http://schemas.microsoft.com/office/drawing/2014/main" id="{05DD325E-8364-3BE4-BCBF-E0077ED2EC66}"/>
              </a:ext>
            </a:extLst>
          </p:cNvPr>
          <p:cNvGraphicFramePr>
            <a:graphicFrameLocks noGrp="1"/>
          </p:cNvGraphicFramePr>
          <p:nvPr/>
        </p:nvGraphicFramePr>
        <p:xfrm>
          <a:off x="9048328" y="968456"/>
          <a:ext cx="2396068" cy="304800"/>
        </p:xfrm>
        <a:graphic>
          <a:graphicData uri="http://schemas.openxmlformats.org/drawingml/2006/table">
            <a:tbl>
              <a:tblPr/>
              <a:tblGrid>
                <a:gridCol w="2396068">
                  <a:extLst>
                    <a:ext uri="{9D8B030D-6E8A-4147-A177-3AD203B41FA5}">
                      <a16:colId xmlns:a16="http://schemas.microsoft.com/office/drawing/2014/main" val="1336686132"/>
                    </a:ext>
                  </a:extLst>
                </a:gridCol>
              </a:tblGrid>
              <a:tr h="129159">
                <a:tc>
                  <a:txBody>
                    <a:bodyPr/>
                    <a:lstStyle/>
                    <a:p>
                      <a:r>
                        <a:rPr lang="en-GB" sz="700" b="0" dirty="0">
                          <a:solidFill>
                            <a:schemeClr val="bg1"/>
                          </a:solidFill>
                          <a:effectLst/>
                        </a:rPr>
                        <a:t>47% moisture damage; 88% unavoidable pressure damage</a:t>
                      </a:r>
                      <a:endParaRPr lang="en-GB" sz="700" dirty="0">
                        <a:solidFill>
                          <a:schemeClr val="bg1"/>
                        </a:solidFill>
                        <a:effectLst/>
                      </a:endParaRPr>
                    </a:p>
                  </a:txBody>
                  <a:tcPr anchor="ctr">
                    <a:lnL>
                      <a:noFill/>
                    </a:lnL>
                    <a:lnR>
                      <a:noFill/>
                    </a:lnR>
                    <a:lnT>
                      <a:noFill/>
                    </a:lnT>
                    <a:lnB>
                      <a:noFill/>
                    </a:lnB>
                  </a:tcPr>
                </a:tc>
                <a:extLst>
                  <a:ext uri="{0D108BD9-81ED-4DB2-BD59-A6C34878D82A}">
                    <a16:rowId xmlns:a16="http://schemas.microsoft.com/office/drawing/2014/main" val="2774248177"/>
                  </a:ext>
                </a:extLst>
              </a:tr>
            </a:tbl>
          </a:graphicData>
        </a:graphic>
      </p:graphicFrame>
      <p:graphicFrame>
        <p:nvGraphicFramePr>
          <p:cNvPr id="2" name="Table 1">
            <a:extLst>
              <a:ext uri="{FF2B5EF4-FFF2-40B4-BE49-F238E27FC236}">
                <a16:creationId xmlns:a16="http://schemas.microsoft.com/office/drawing/2014/main" id="{71B854FB-CA16-DE3A-856E-78547928B92B}"/>
              </a:ext>
            </a:extLst>
          </p:cNvPr>
          <p:cNvGraphicFramePr>
            <a:graphicFrameLocks noGrp="1"/>
          </p:cNvGraphicFramePr>
          <p:nvPr>
            <p:extLst>
              <p:ext uri="{D42A27DB-BD31-4B8C-83A1-F6EECF244321}">
                <p14:modId xmlns:p14="http://schemas.microsoft.com/office/powerpoint/2010/main" val="859353509"/>
              </p:ext>
            </p:extLst>
          </p:nvPr>
        </p:nvGraphicFramePr>
        <p:xfrm>
          <a:off x="209346" y="1331300"/>
          <a:ext cx="11773308" cy="5496939"/>
        </p:xfrm>
        <a:graphic>
          <a:graphicData uri="http://schemas.openxmlformats.org/drawingml/2006/table">
            <a:tbl>
              <a:tblPr firstRow="1" bandRow="1">
                <a:tableStyleId>{5C22544A-7EE6-4342-B048-85BDC9FD1C3A}</a:tableStyleId>
              </a:tblPr>
              <a:tblGrid>
                <a:gridCol w="1657851">
                  <a:extLst>
                    <a:ext uri="{9D8B030D-6E8A-4147-A177-3AD203B41FA5}">
                      <a16:colId xmlns:a16="http://schemas.microsoft.com/office/drawing/2014/main" val="1168266282"/>
                    </a:ext>
                  </a:extLst>
                </a:gridCol>
                <a:gridCol w="1114457">
                  <a:extLst>
                    <a:ext uri="{9D8B030D-6E8A-4147-A177-3AD203B41FA5}">
                      <a16:colId xmlns:a16="http://schemas.microsoft.com/office/drawing/2014/main" val="2788881360"/>
                    </a:ext>
                  </a:extLst>
                </a:gridCol>
                <a:gridCol w="9001000">
                  <a:extLst>
                    <a:ext uri="{9D8B030D-6E8A-4147-A177-3AD203B41FA5}">
                      <a16:colId xmlns:a16="http://schemas.microsoft.com/office/drawing/2014/main" val="525449705"/>
                    </a:ext>
                  </a:extLst>
                </a:gridCol>
              </a:tblGrid>
              <a:tr h="4507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t>Area of Review</a:t>
                      </a:r>
                    </a:p>
                  </a:txBody>
                  <a:tcPr/>
                </a:tc>
                <a:tc>
                  <a:txBody>
                    <a:bodyPr/>
                    <a:lstStyle/>
                    <a:p>
                      <a:r>
                        <a:rPr lang="en-GB" sz="1300" dirty="0" err="1"/>
                        <a:t>Recomm-endations</a:t>
                      </a:r>
                      <a:endParaRPr lang="en-GB" sz="1300" dirty="0"/>
                    </a:p>
                  </a:txBody>
                  <a:tcPr/>
                </a:tc>
                <a:tc>
                  <a:txBody>
                    <a:bodyPr/>
                    <a:lstStyle/>
                    <a:p>
                      <a:r>
                        <a:rPr lang="en-GB" sz="1300" dirty="0"/>
                        <a:t>Update</a:t>
                      </a:r>
                    </a:p>
                  </a:txBody>
                  <a:tcPr/>
                </a:tc>
                <a:extLst>
                  <a:ext uri="{0D108BD9-81ED-4DB2-BD59-A6C34878D82A}">
                    <a16:rowId xmlns:a16="http://schemas.microsoft.com/office/drawing/2014/main" val="3478724931"/>
                  </a:ext>
                </a:extLst>
              </a:tr>
              <a:tr h="609253">
                <a:tc>
                  <a:txBody>
                    <a:bodyPr/>
                    <a:lstStyle/>
                    <a:p>
                      <a:r>
                        <a:rPr lang="en-GB" sz="1100" dirty="0">
                          <a:solidFill>
                            <a:schemeClr val="tx1"/>
                          </a:solidFill>
                        </a:rPr>
                        <a:t>Maternity (GGH) November 2022 </a:t>
                      </a:r>
                    </a:p>
                  </a:txBody>
                  <a:tcPr/>
                </a:tc>
                <a:tc>
                  <a:txBody>
                    <a:bodyPr/>
                    <a:lstStyle/>
                    <a:p>
                      <a:pPr algn="ctr"/>
                      <a:r>
                        <a:rPr lang="en-GB" sz="1100" dirty="0"/>
                        <a:t>12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An unannounced inspection took place on </a:t>
                      </a:r>
                      <a:r>
                        <a:rPr lang="en-GB" sz="1100" dirty="0" smtClean="0"/>
                        <a:t>29 </a:t>
                      </a:r>
                      <a:r>
                        <a:rPr lang="en-GB" sz="1100" dirty="0"/>
                        <a:t>and </a:t>
                      </a:r>
                      <a:r>
                        <a:rPr lang="en-GB" sz="1100" dirty="0" smtClean="0"/>
                        <a:t>30 </a:t>
                      </a:r>
                      <a:r>
                        <a:rPr lang="en-GB" sz="1100" dirty="0"/>
                        <a:t>November 2022</a:t>
                      </a:r>
                      <a:r>
                        <a:rPr lang="en-GB" sz="1100" baseline="0" dirty="0"/>
                        <a:t>. There were several areas of positive feedback, no immediate concerns highlighted and the recommendations relate to mandatory training and appraisal compliance. </a:t>
                      </a:r>
                      <a:r>
                        <a:rPr lang="en-GB" sz="1100" b="0" baseline="0" dirty="0"/>
                        <a:t>The final report was published on </a:t>
                      </a:r>
                      <a:r>
                        <a:rPr lang="en-GB" sz="1100" b="0" baseline="0" dirty="0" smtClean="0"/>
                        <a:t>16 February 2023. </a:t>
                      </a:r>
                      <a:r>
                        <a:rPr lang="en-GB" sz="1100" b="1" baseline="0" dirty="0"/>
                        <a:t>All actions are now complete. </a:t>
                      </a:r>
                      <a:endParaRPr lang="en-GB" sz="1100" dirty="0"/>
                    </a:p>
                  </a:txBody>
                  <a:tcPr/>
                </a:tc>
                <a:extLst>
                  <a:ext uri="{0D108BD9-81ED-4DB2-BD59-A6C34878D82A}">
                    <a16:rowId xmlns:a16="http://schemas.microsoft.com/office/drawing/2014/main" val="1993798769"/>
                  </a:ext>
                </a:extLst>
              </a:tr>
              <a:tr h="843653">
                <a:tc>
                  <a:txBody>
                    <a:bodyPr/>
                    <a:lstStyle/>
                    <a:p>
                      <a:r>
                        <a:rPr lang="en-GB" sz="1100" dirty="0" smtClean="0">
                          <a:solidFill>
                            <a:schemeClr val="tx1"/>
                          </a:solidFill>
                          <a:hlinkClick r:id="rId2"/>
                        </a:rPr>
                        <a:t>Ionising</a:t>
                      </a:r>
                      <a:r>
                        <a:rPr lang="en-GB" sz="1100" baseline="0" dirty="0" smtClean="0">
                          <a:solidFill>
                            <a:schemeClr val="tx1"/>
                          </a:solidFill>
                          <a:hlinkClick r:id="rId2"/>
                        </a:rPr>
                        <a:t> Radiation (Medical Exposure) Regulations (</a:t>
                      </a:r>
                      <a:r>
                        <a:rPr lang="en-GB" sz="1100" dirty="0" smtClean="0">
                          <a:solidFill>
                            <a:schemeClr val="tx1"/>
                          </a:solidFill>
                          <a:hlinkClick r:id="rId2"/>
                        </a:rPr>
                        <a:t>IRMER</a:t>
                      </a:r>
                      <a:r>
                        <a:rPr lang="en-GB" sz="1100" baseline="0" dirty="0" smtClean="0">
                          <a:solidFill>
                            <a:schemeClr val="tx1"/>
                          </a:solidFill>
                          <a:hlinkClick r:id="rId2"/>
                        </a:rPr>
                        <a:t>) Inspection </a:t>
                      </a:r>
                      <a:r>
                        <a:rPr lang="en-GB" sz="1100" baseline="0" dirty="0">
                          <a:solidFill>
                            <a:schemeClr val="tx1"/>
                          </a:solidFill>
                          <a:hlinkClick r:id="rId2"/>
                        </a:rPr>
                        <a:t>(GGH) November 2022</a:t>
                      </a:r>
                      <a:endParaRPr lang="en-GB" sz="1100" dirty="0">
                        <a:solidFill>
                          <a:schemeClr val="tx1"/>
                        </a:solidFill>
                      </a:endParaRPr>
                    </a:p>
                  </a:txBody>
                  <a:tcPr/>
                </a:tc>
                <a:tc>
                  <a:txBody>
                    <a:bodyPr/>
                    <a:lstStyle/>
                    <a:p>
                      <a:pPr algn="ctr"/>
                      <a:r>
                        <a:rPr lang="en-GB" sz="1100" dirty="0"/>
                        <a:t>19</a:t>
                      </a:r>
                    </a:p>
                  </a:txBody>
                  <a:tcPr anchor="ctr"/>
                </a:tc>
                <a:tc>
                  <a:txBody>
                    <a:bodyPr/>
                    <a:lstStyle/>
                    <a:p>
                      <a:r>
                        <a:rPr lang="en-GB" sz="1100" dirty="0"/>
                        <a:t>An announced inspection took place on </a:t>
                      </a:r>
                      <a:r>
                        <a:rPr lang="en-GB" sz="1100" dirty="0" smtClean="0"/>
                        <a:t>15 </a:t>
                      </a:r>
                      <a:r>
                        <a:rPr lang="en-GB" sz="1100" dirty="0"/>
                        <a:t>and </a:t>
                      </a:r>
                      <a:r>
                        <a:rPr lang="en-GB" sz="1100" dirty="0" smtClean="0"/>
                        <a:t>16 </a:t>
                      </a:r>
                      <a:r>
                        <a:rPr lang="en-GB" sz="1100" dirty="0"/>
                        <a:t>November 2022</a:t>
                      </a:r>
                      <a:r>
                        <a:rPr lang="en-GB" sz="1100" baseline="0" dirty="0"/>
                        <a:t>. The verbal feedback highlighted no immediate concerns and the recommendations relate to the standard of appointment letters, compliance with IRMER regulations, although acknowledgment that work is well underway to address this aspect, processes require updating and staff training. </a:t>
                      </a:r>
                      <a:r>
                        <a:rPr lang="en-GB" sz="1100" b="0" baseline="0" dirty="0"/>
                        <a:t>The report was published </a:t>
                      </a:r>
                      <a:r>
                        <a:rPr lang="en-GB" sz="1100" b="0" baseline="0" dirty="0" smtClean="0"/>
                        <a:t>24 January 2023</a:t>
                      </a:r>
                      <a:r>
                        <a:rPr lang="en-GB" sz="1100" b="0" baseline="0" dirty="0"/>
                        <a:t>. </a:t>
                      </a:r>
                      <a:r>
                        <a:rPr lang="en-GB" sz="1100" b="1" baseline="0" dirty="0">
                          <a:solidFill>
                            <a:schemeClr val="tx1"/>
                          </a:solidFill>
                        </a:rPr>
                        <a:t>There are currently 5 actions open on AMAT, 3 are overdue.</a:t>
                      </a:r>
                    </a:p>
                  </a:txBody>
                  <a:tcPr/>
                </a:tc>
                <a:extLst>
                  <a:ext uri="{0D108BD9-81ED-4DB2-BD59-A6C34878D82A}">
                    <a16:rowId xmlns:a16="http://schemas.microsoft.com/office/drawing/2014/main" val="4225245660"/>
                  </a:ext>
                </a:extLst>
              </a:tr>
              <a:tr h="711665">
                <a:tc>
                  <a:txBody>
                    <a:bodyPr/>
                    <a:lstStyle/>
                    <a:p>
                      <a:r>
                        <a:rPr lang="en-GB" sz="1100" dirty="0">
                          <a:solidFill>
                            <a:schemeClr val="tx1"/>
                          </a:solidFill>
                          <a:hlinkClick r:id="rId3"/>
                        </a:rPr>
                        <a:t>Angharad ward,</a:t>
                      </a:r>
                      <a:r>
                        <a:rPr lang="en-GB" sz="1100" baseline="0" dirty="0">
                          <a:solidFill>
                            <a:schemeClr val="tx1"/>
                          </a:solidFill>
                          <a:hlinkClick r:id="rId3"/>
                        </a:rPr>
                        <a:t> (BGH) Paediatric ward October 2022</a:t>
                      </a:r>
                      <a:endParaRPr lang="en-GB" sz="1100" dirty="0">
                        <a:solidFill>
                          <a:schemeClr val="tx1"/>
                        </a:solidFill>
                      </a:endParaRPr>
                    </a:p>
                  </a:txBody>
                  <a:tcPr/>
                </a:tc>
                <a:tc>
                  <a:txBody>
                    <a:bodyPr/>
                    <a:lstStyle/>
                    <a:p>
                      <a:pPr algn="ctr"/>
                      <a:r>
                        <a:rPr lang="en-GB" sz="1100" dirty="0"/>
                        <a:t>8</a:t>
                      </a:r>
                    </a:p>
                  </a:txBody>
                  <a:tcPr anchor="ctr"/>
                </a:tc>
                <a:tc>
                  <a:txBody>
                    <a:bodyPr/>
                    <a:lstStyle/>
                    <a:p>
                      <a:r>
                        <a:rPr lang="en-GB" sz="1100" dirty="0"/>
                        <a:t>An unannounced</a:t>
                      </a:r>
                      <a:r>
                        <a:rPr lang="en-GB" sz="1100" baseline="0" dirty="0"/>
                        <a:t> inspection took place on </a:t>
                      </a:r>
                      <a:r>
                        <a:rPr lang="en-GB" sz="1100" baseline="0" dirty="0" smtClean="0"/>
                        <a:t>4 </a:t>
                      </a:r>
                      <a:r>
                        <a:rPr lang="en-GB" sz="1100" baseline="0" dirty="0"/>
                        <a:t>and </a:t>
                      </a:r>
                      <a:r>
                        <a:rPr lang="en-GB" sz="1100" baseline="0" dirty="0" smtClean="0"/>
                        <a:t>5 </a:t>
                      </a:r>
                      <a:r>
                        <a:rPr lang="en-GB" sz="1100" baseline="0" dirty="0"/>
                        <a:t>October 2022. The draft report highlighted no immediate concerns, the recommendations relate to timely </a:t>
                      </a:r>
                      <a:r>
                        <a:rPr lang="en-GB" sz="1100" baseline="0" dirty="0" smtClean="0"/>
                        <a:t>Child and Adolescent Mental Health (CAMHS) </a:t>
                      </a:r>
                      <a:r>
                        <a:rPr lang="en-GB" sz="1100" baseline="0" dirty="0"/>
                        <a:t>assessments, cleaning chemical storage, the requirement of a new clinical medication fridge, the development of menus, the replacement of  flooring and reminders to staff regarding allergies and weight recording on drug charts and the countersignature and printing of names on documentation. The report was published on </a:t>
                      </a:r>
                      <a:r>
                        <a:rPr lang="en-GB" sz="1100" baseline="0" dirty="0" smtClean="0"/>
                        <a:t>5 </a:t>
                      </a:r>
                      <a:r>
                        <a:rPr lang="en-GB" sz="1100" baseline="0" dirty="0"/>
                        <a:t>January 2023. </a:t>
                      </a:r>
                      <a:r>
                        <a:rPr lang="en-GB" sz="1100" b="1" baseline="0" dirty="0"/>
                        <a:t>All recommendations are complete. </a:t>
                      </a:r>
                      <a:endParaRPr lang="en-GB" sz="1100" dirty="0"/>
                    </a:p>
                  </a:txBody>
                  <a:tcPr/>
                </a:tc>
                <a:extLst>
                  <a:ext uri="{0D108BD9-81ED-4DB2-BD59-A6C34878D82A}">
                    <a16:rowId xmlns:a16="http://schemas.microsoft.com/office/drawing/2014/main" val="3430638348"/>
                  </a:ext>
                </a:extLst>
              </a:tr>
              <a:tr h="1184366">
                <a:tc>
                  <a:txBody>
                    <a:bodyPr/>
                    <a:lstStyle/>
                    <a:p>
                      <a:r>
                        <a:rPr lang="en-GB" sz="1100" dirty="0">
                          <a:solidFill>
                            <a:schemeClr val="tx1"/>
                          </a:solidFill>
                          <a:hlinkClick r:id="rId4"/>
                        </a:rPr>
                        <a:t>Bryngofal ward,</a:t>
                      </a:r>
                      <a:r>
                        <a:rPr lang="en-GB" sz="1100" baseline="0" dirty="0">
                          <a:solidFill>
                            <a:schemeClr val="tx1"/>
                          </a:solidFill>
                          <a:hlinkClick r:id="rId4"/>
                        </a:rPr>
                        <a:t> PPH July 2022</a:t>
                      </a:r>
                      <a:endParaRPr lang="en-GB" sz="1100" baseline="0" dirty="0">
                        <a:solidFill>
                          <a:schemeClr val="tx1"/>
                        </a:solidFill>
                      </a:endParaRPr>
                    </a:p>
                    <a:p>
                      <a:endParaRPr lang="en-GB" sz="1100" dirty="0">
                        <a:solidFill>
                          <a:schemeClr val="tx1"/>
                        </a:solidFill>
                      </a:endParaRPr>
                    </a:p>
                  </a:txBody>
                  <a:tcPr/>
                </a:tc>
                <a:tc>
                  <a:txBody>
                    <a:bodyPr/>
                    <a:lstStyle/>
                    <a:p>
                      <a:pPr algn="ctr"/>
                      <a:r>
                        <a:rPr lang="en-GB" sz="1100" dirty="0"/>
                        <a:t>19</a:t>
                      </a:r>
                    </a:p>
                  </a:txBody>
                  <a:tcPr anchor="ctr"/>
                </a:tc>
                <a:tc>
                  <a:txBody>
                    <a:bodyPr/>
                    <a:lstStyle/>
                    <a:p>
                      <a:r>
                        <a:rPr lang="en-GB" sz="1100" dirty="0"/>
                        <a:t>An unannounced inspection took</a:t>
                      </a:r>
                      <a:r>
                        <a:rPr lang="en-GB" sz="1100" baseline="0" dirty="0"/>
                        <a:t> place on </a:t>
                      </a:r>
                      <a:r>
                        <a:rPr lang="en-GB" sz="1100" baseline="0" dirty="0" smtClean="0"/>
                        <a:t>11 </a:t>
                      </a:r>
                      <a:r>
                        <a:rPr lang="en-GB" sz="1100" baseline="0" dirty="0"/>
                        <a:t>July 2022. The verbal feedback highlighted no immediate concerns and the recommendations relate to maintenance and refreshing environment, reorganisation of clinical room and the use of an office for staff, the provision of a fridge for patient use, consideration of staff uniforms on escort duty, training records, medication records and highlighting attention to the Consultant Psychiatrist and the Psychologist posts currently vacant. At the point of updating this report </a:t>
                      </a:r>
                      <a:r>
                        <a:rPr lang="en-GB" sz="1100" b="1" baseline="0" dirty="0"/>
                        <a:t>there are currently 2 actions open on AMAT that are overdue, one relates to medical cover onsite at PPH and the second relates to replacement of curtains. </a:t>
                      </a:r>
                      <a:endParaRPr lang="en-GB" sz="1100" dirty="0"/>
                    </a:p>
                  </a:txBody>
                  <a:tcPr/>
                </a:tc>
                <a:extLst>
                  <a:ext uri="{0D108BD9-81ED-4DB2-BD59-A6C34878D82A}">
                    <a16:rowId xmlns:a16="http://schemas.microsoft.com/office/drawing/2014/main" val="3027115228"/>
                  </a:ext>
                </a:extLst>
              </a:tr>
              <a:tr h="441960">
                <a:tc>
                  <a:txBody>
                    <a:bodyPr/>
                    <a:lstStyle/>
                    <a:p>
                      <a:r>
                        <a:rPr lang="en-GB" sz="1100" dirty="0">
                          <a:solidFill>
                            <a:schemeClr val="tx1"/>
                          </a:solidFill>
                        </a:rPr>
                        <a:t>Ward 7 PPH February 2022</a:t>
                      </a:r>
                    </a:p>
                    <a:p>
                      <a:endParaRPr lang="en-GB" sz="1100" dirty="0">
                        <a:solidFill>
                          <a:schemeClr val="tx1"/>
                        </a:solidFill>
                      </a:endParaRPr>
                    </a:p>
                  </a:txBody>
                  <a:tcPr/>
                </a:tc>
                <a:tc>
                  <a:txBody>
                    <a:bodyPr/>
                    <a:lstStyle/>
                    <a:p>
                      <a:pPr algn="ctr"/>
                      <a:r>
                        <a:rPr lang="en-GB" sz="1100" dirty="0"/>
                        <a:t>19</a:t>
                      </a:r>
                    </a:p>
                  </a:txBody>
                  <a:tcPr anchor="ctr"/>
                </a:tc>
                <a:tc>
                  <a:txBody>
                    <a:bodyPr/>
                    <a:lstStyle/>
                    <a:p>
                      <a:r>
                        <a:rPr lang="en-GB" sz="1100" dirty="0"/>
                        <a:t>The inspection took place in November 2021 where 19 recommendations were raised on matters such as workforce, medicines management, governance and leadership, infection prevention and risk and health and safety. </a:t>
                      </a:r>
                      <a:r>
                        <a:rPr lang="en-GB" sz="1100" b="1" dirty="0"/>
                        <a:t>All recommendations are complete</a:t>
                      </a:r>
                      <a:r>
                        <a:rPr lang="en-GB" sz="1100" dirty="0"/>
                        <a:t>. </a:t>
                      </a:r>
                    </a:p>
                  </a:txBody>
                  <a:tcPr/>
                </a:tc>
                <a:extLst>
                  <a:ext uri="{0D108BD9-81ED-4DB2-BD59-A6C34878D82A}">
                    <a16:rowId xmlns:a16="http://schemas.microsoft.com/office/drawing/2014/main" val="2196896622"/>
                  </a:ext>
                </a:extLst>
              </a:tr>
              <a:tr h="441960">
                <a:tc>
                  <a:txBody>
                    <a:bodyPr/>
                    <a:lstStyle/>
                    <a:p>
                      <a:r>
                        <a:rPr lang="en-GB" sz="1100" dirty="0">
                          <a:solidFill>
                            <a:schemeClr val="tx1"/>
                          </a:solidFill>
                          <a:hlinkClick r:id="rId5"/>
                        </a:rPr>
                        <a:t>National Review of Mental Health Crisis</a:t>
                      </a:r>
                      <a:r>
                        <a:rPr lang="en-GB" sz="1100" baseline="0" dirty="0">
                          <a:solidFill>
                            <a:schemeClr val="tx1"/>
                          </a:solidFill>
                          <a:hlinkClick r:id="rId5"/>
                        </a:rPr>
                        <a:t> Prevention</a:t>
                      </a:r>
                      <a:endParaRPr lang="en-GB" sz="1100" dirty="0">
                        <a:solidFill>
                          <a:schemeClr val="tx1"/>
                        </a:solidFill>
                      </a:endParaRPr>
                    </a:p>
                  </a:txBody>
                  <a:tcPr/>
                </a:tc>
                <a:tc>
                  <a:txBody>
                    <a:bodyPr/>
                    <a:lstStyle/>
                    <a:p>
                      <a:pPr algn="ctr"/>
                      <a:r>
                        <a:rPr lang="en-GB" sz="1100" dirty="0"/>
                        <a:t>19</a:t>
                      </a:r>
                    </a:p>
                  </a:txBody>
                  <a:tcPr anchor="ctr"/>
                </a:tc>
                <a:tc>
                  <a:txBody>
                    <a:bodyPr/>
                    <a:lstStyle/>
                    <a:p>
                      <a:r>
                        <a:rPr lang="en-GB" sz="1100" dirty="0">
                          <a:solidFill>
                            <a:schemeClr val="tx1"/>
                          </a:solidFill>
                        </a:rPr>
                        <a:t>This final report into the national review was published in March 2022 involved services benchmarking themselves against the recommendations suggested. The</a:t>
                      </a:r>
                      <a:r>
                        <a:rPr lang="en-GB" sz="1100" baseline="0" dirty="0">
                          <a:solidFill>
                            <a:schemeClr val="tx1"/>
                          </a:solidFill>
                        </a:rPr>
                        <a:t> improvement plan was submitted 27</a:t>
                      </a:r>
                      <a:r>
                        <a:rPr lang="en-GB" sz="1100" baseline="30000" dirty="0">
                          <a:solidFill>
                            <a:schemeClr val="tx1"/>
                          </a:solidFill>
                        </a:rPr>
                        <a:t>th</a:t>
                      </a:r>
                      <a:r>
                        <a:rPr lang="en-GB" sz="1100" baseline="0" dirty="0">
                          <a:solidFill>
                            <a:schemeClr val="tx1"/>
                          </a:solidFill>
                        </a:rPr>
                        <a:t> May 2022 which requires some redesign of pathways of care and development of services,  communication and engagement with primary care services and development of some staff roles and recruitment into new staffing models. At the point of updating </a:t>
                      </a:r>
                      <a:r>
                        <a:rPr lang="en-GB" sz="1100" b="1" baseline="0" dirty="0">
                          <a:solidFill>
                            <a:schemeClr val="tx1"/>
                          </a:solidFill>
                        </a:rPr>
                        <a:t>this report there are at present 3 actions open on AMAT all overdue.</a:t>
                      </a:r>
                      <a:endParaRPr lang="en-GB" sz="1100" b="1" dirty="0">
                        <a:solidFill>
                          <a:schemeClr val="tx1"/>
                        </a:solidFill>
                      </a:endParaRPr>
                    </a:p>
                  </a:txBody>
                  <a:tcPr/>
                </a:tc>
                <a:extLst>
                  <a:ext uri="{0D108BD9-81ED-4DB2-BD59-A6C34878D82A}">
                    <a16:rowId xmlns:a16="http://schemas.microsoft.com/office/drawing/2014/main" val="4173764037"/>
                  </a:ext>
                </a:extLst>
              </a:tr>
            </a:tbl>
          </a:graphicData>
        </a:graphic>
      </p:graphicFrame>
    </p:spTree>
    <p:extLst>
      <p:ext uri="{BB962C8B-B14F-4D97-AF65-F5344CB8AC3E}">
        <p14:creationId xmlns:p14="http://schemas.microsoft.com/office/powerpoint/2010/main" val="3897459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B13867-BD44-431D-B834-229F01483208}"/>
              </a:ext>
            </a:extLst>
          </p:cNvPr>
          <p:cNvSpPr>
            <a:spLocks noGrp="1"/>
          </p:cNvSpPr>
          <p:nvPr>
            <p:ph type="title"/>
          </p:nvPr>
        </p:nvSpPr>
        <p:spPr/>
        <p:txBody>
          <a:bodyPr/>
          <a:lstStyle/>
          <a:p>
            <a:r>
              <a:rPr lang="en-GB" sz="2800" b="1" dirty="0"/>
              <a:t>HIW Quality Checks/Inspections: </a:t>
            </a:r>
            <a:br>
              <a:rPr lang="en-GB" sz="2800" b="1" dirty="0"/>
            </a:br>
            <a:r>
              <a:rPr lang="en-GB" sz="2800" dirty="0"/>
              <a:t>An update on those previously reported (</a:t>
            </a:r>
            <a:r>
              <a:rPr lang="en-GB" sz="2800" dirty="0" err="1"/>
              <a:t>cont</a:t>
            </a:r>
            <a:r>
              <a:rPr lang="en-GB" sz="2800" dirty="0"/>
              <a:t>)</a:t>
            </a:r>
            <a:endParaRPr lang="en-GB" dirty="0"/>
          </a:p>
        </p:txBody>
      </p:sp>
      <p:graphicFrame>
        <p:nvGraphicFramePr>
          <p:cNvPr id="17" name="Table 16">
            <a:extLst>
              <a:ext uri="{FF2B5EF4-FFF2-40B4-BE49-F238E27FC236}">
                <a16:creationId xmlns:a16="http://schemas.microsoft.com/office/drawing/2014/main" id="{05DD325E-8364-3BE4-BCBF-E0077ED2EC66}"/>
              </a:ext>
            </a:extLst>
          </p:cNvPr>
          <p:cNvGraphicFramePr>
            <a:graphicFrameLocks noGrp="1"/>
          </p:cNvGraphicFramePr>
          <p:nvPr/>
        </p:nvGraphicFramePr>
        <p:xfrm>
          <a:off x="9048328" y="968456"/>
          <a:ext cx="2396068" cy="304800"/>
        </p:xfrm>
        <a:graphic>
          <a:graphicData uri="http://schemas.openxmlformats.org/drawingml/2006/table">
            <a:tbl>
              <a:tblPr/>
              <a:tblGrid>
                <a:gridCol w="2396068">
                  <a:extLst>
                    <a:ext uri="{9D8B030D-6E8A-4147-A177-3AD203B41FA5}">
                      <a16:colId xmlns:a16="http://schemas.microsoft.com/office/drawing/2014/main" val="1336686132"/>
                    </a:ext>
                  </a:extLst>
                </a:gridCol>
              </a:tblGrid>
              <a:tr h="129159">
                <a:tc>
                  <a:txBody>
                    <a:bodyPr/>
                    <a:lstStyle/>
                    <a:p>
                      <a:r>
                        <a:rPr lang="en-GB" sz="700" b="0" dirty="0">
                          <a:solidFill>
                            <a:schemeClr val="bg1"/>
                          </a:solidFill>
                          <a:effectLst/>
                        </a:rPr>
                        <a:t>47% moisture damage; 88% unavoidable pressure damage</a:t>
                      </a:r>
                      <a:endParaRPr lang="en-GB" sz="700" dirty="0">
                        <a:solidFill>
                          <a:schemeClr val="bg1"/>
                        </a:solidFill>
                        <a:effectLst/>
                      </a:endParaRPr>
                    </a:p>
                  </a:txBody>
                  <a:tcPr anchor="ctr">
                    <a:lnL>
                      <a:noFill/>
                    </a:lnL>
                    <a:lnR>
                      <a:noFill/>
                    </a:lnR>
                    <a:lnT>
                      <a:noFill/>
                    </a:lnT>
                    <a:lnB>
                      <a:noFill/>
                    </a:lnB>
                  </a:tcPr>
                </a:tc>
                <a:extLst>
                  <a:ext uri="{0D108BD9-81ED-4DB2-BD59-A6C34878D82A}">
                    <a16:rowId xmlns:a16="http://schemas.microsoft.com/office/drawing/2014/main" val="2774248177"/>
                  </a:ext>
                </a:extLst>
              </a:tr>
            </a:tbl>
          </a:graphicData>
        </a:graphic>
      </p:graphicFrame>
      <p:graphicFrame>
        <p:nvGraphicFramePr>
          <p:cNvPr id="3" name="Table 2">
            <a:extLst>
              <a:ext uri="{FF2B5EF4-FFF2-40B4-BE49-F238E27FC236}">
                <a16:creationId xmlns:a16="http://schemas.microsoft.com/office/drawing/2014/main" id="{6EC8D65A-B825-B6D1-F875-10D5833BB9B8}"/>
              </a:ext>
            </a:extLst>
          </p:cNvPr>
          <p:cNvGraphicFramePr>
            <a:graphicFrameLocks noGrp="1"/>
          </p:cNvGraphicFramePr>
          <p:nvPr>
            <p:extLst>
              <p:ext uri="{D42A27DB-BD31-4B8C-83A1-F6EECF244321}">
                <p14:modId xmlns:p14="http://schemas.microsoft.com/office/powerpoint/2010/main" val="2144258246"/>
              </p:ext>
            </p:extLst>
          </p:nvPr>
        </p:nvGraphicFramePr>
        <p:xfrm>
          <a:off x="119336" y="1556792"/>
          <a:ext cx="11788987" cy="4092226"/>
        </p:xfrm>
        <a:graphic>
          <a:graphicData uri="http://schemas.openxmlformats.org/drawingml/2006/table">
            <a:tbl>
              <a:tblPr firstRow="1" bandRow="1">
                <a:tableStyleId>{5C22544A-7EE6-4342-B048-85BDC9FD1C3A}</a:tableStyleId>
              </a:tblPr>
              <a:tblGrid>
                <a:gridCol w="2063514">
                  <a:extLst>
                    <a:ext uri="{9D8B030D-6E8A-4147-A177-3AD203B41FA5}">
                      <a16:colId xmlns:a16="http://schemas.microsoft.com/office/drawing/2014/main" val="1168266282"/>
                    </a:ext>
                  </a:extLst>
                </a:gridCol>
                <a:gridCol w="1097730">
                  <a:extLst>
                    <a:ext uri="{9D8B030D-6E8A-4147-A177-3AD203B41FA5}">
                      <a16:colId xmlns:a16="http://schemas.microsoft.com/office/drawing/2014/main" val="2788881360"/>
                    </a:ext>
                  </a:extLst>
                </a:gridCol>
                <a:gridCol w="8627743">
                  <a:extLst>
                    <a:ext uri="{9D8B030D-6E8A-4147-A177-3AD203B41FA5}">
                      <a16:colId xmlns:a16="http://schemas.microsoft.com/office/drawing/2014/main" val="525449705"/>
                    </a:ext>
                  </a:extLst>
                </a:gridCol>
              </a:tblGrid>
              <a:tr h="479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t>Area of Review</a:t>
                      </a:r>
                    </a:p>
                  </a:txBody>
                  <a:tcPr/>
                </a:tc>
                <a:tc>
                  <a:txBody>
                    <a:bodyPr/>
                    <a:lstStyle/>
                    <a:p>
                      <a:r>
                        <a:rPr lang="en-GB" sz="1300" dirty="0" err="1"/>
                        <a:t>Recomm-endations</a:t>
                      </a:r>
                      <a:endParaRPr lang="en-GB" sz="1300" dirty="0"/>
                    </a:p>
                  </a:txBody>
                  <a:tcPr/>
                </a:tc>
                <a:tc>
                  <a:txBody>
                    <a:bodyPr/>
                    <a:lstStyle/>
                    <a:p>
                      <a:r>
                        <a:rPr lang="en-GB" sz="1300" dirty="0"/>
                        <a:t>Update</a:t>
                      </a:r>
                    </a:p>
                  </a:txBody>
                  <a:tcPr/>
                </a:tc>
                <a:extLst>
                  <a:ext uri="{0D108BD9-81ED-4DB2-BD59-A6C34878D82A}">
                    <a16:rowId xmlns:a16="http://schemas.microsoft.com/office/drawing/2014/main" val="3478724931"/>
                  </a:ext>
                </a:extLst>
              </a:tr>
              <a:tr h="660173">
                <a:tc>
                  <a:txBody>
                    <a:bodyPr/>
                    <a:lstStyle/>
                    <a:p>
                      <a:r>
                        <a:rPr lang="en-GB" sz="1100" dirty="0">
                          <a:solidFill>
                            <a:schemeClr val="tx1"/>
                          </a:solidFill>
                          <a:hlinkClick r:id="rId2"/>
                        </a:rPr>
                        <a:t>Ystwyth Medical group Quality Check </a:t>
                      </a:r>
                      <a:endParaRPr lang="en-GB" sz="1100" dirty="0">
                        <a:solidFill>
                          <a:schemeClr val="tx1"/>
                        </a:solidFill>
                      </a:endParaRPr>
                    </a:p>
                  </a:txBody>
                  <a:tcPr/>
                </a:tc>
                <a:tc>
                  <a:txBody>
                    <a:bodyPr/>
                    <a:lstStyle/>
                    <a:p>
                      <a:pPr algn="ctr"/>
                      <a:r>
                        <a:rPr lang="en-GB" sz="1100" dirty="0"/>
                        <a:t>0</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tx1"/>
                          </a:solidFill>
                          <a:effectLst/>
                          <a:uLnTx/>
                          <a:uFillTx/>
                          <a:latin typeface="+mn-lt"/>
                          <a:ea typeface="+mn-ea"/>
                          <a:cs typeface="+mn-cs"/>
                        </a:rPr>
                        <a:t>The quality check took place on 7 February 2022. The review covered environment, infection, prevention and control and governance and staffing. </a:t>
                      </a:r>
                      <a:r>
                        <a:rPr kumimoji="0" lang="en-GB" sz="1100" b="1" i="0" u="none" strike="noStrike" kern="1200" cap="none" spc="0" normalizeH="0" baseline="0" noProof="0" dirty="0">
                          <a:ln>
                            <a:noFill/>
                          </a:ln>
                          <a:solidFill>
                            <a:schemeClr val="tx1"/>
                          </a:solidFill>
                          <a:effectLst/>
                          <a:uLnTx/>
                          <a:uFillTx/>
                          <a:latin typeface="+mn-lt"/>
                          <a:ea typeface="+mn-ea"/>
                          <a:cs typeface="+mn-cs"/>
                        </a:rPr>
                        <a:t>The report made no recommendations of the service</a:t>
                      </a:r>
                      <a:r>
                        <a:rPr kumimoji="0" lang="en-GB" sz="1100" b="0" i="0" u="none" strike="noStrike" kern="1200" cap="none" spc="0" normalizeH="0" baseline="0" noProof="0" dirty="0">
                          <a:ln>
                            <a:noFill/>
                          </a:ln>
                          <a:solidFill>
                            <a:schemeClr val="tx1"/>
                          </a:solidFill>
                          <a:effectLst/>
                          <a:uLnTx/>
                          <a:uFillTx/>
                          <a:latin typeface="+mn-lt"/>
                          <a:ea typeface="+mn-ea"/>
                          <a:cs typeface="+mn-cs"/>
                        </a:rPr>
                        <a:t>. </a:t>
                      </a:r>
                    </a:p>
                  </a:txBody>
                  <a:tcPr/>
                </a:tc>
                <a:extLst>
                  <a:ext uri="{0D108BD9-81ED-4DB2-BD59-A6C34878D82A}">
                    <a16:rowId xmlns:a16="http://schemas.microsoft.com/office/drawing/2014/main" val="1877318990"/>
                  </a:ext>
                </a:extLst>
              </a:tr>
              <a:tr h="5849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mn-lt"/>
                          <a:ea typeface="+mn-ea"/>
                          <a:cs typeface="+mn-cs"/>
                          <a:hlinkClick r:id="rId3"/>
                        </a:rPr>
                        <a:t>Llandovery</a:t>
                      </a:r>
                      <a:r>
                        <a:rPr kumimoji="0" lang="en-GB" sz="1100" b="0" i="0" u="none" strike="noStrike" kern="1200" cap="none" spc="0" normalizeH="0" baseline="0" noProof="0" dirty="0">
                          <a:ln>
                            <a:noFill/>
                          </a:ln>
                          <a:solidFill>
                            <a:prstClr val="black"/>
                          </a:solidFill>
                          <a:effectLst/>
                          <a:uLnTx/>
                          <a:uFillTx/>
                          <a:latin typeface="+mn-lt"/>
                          <a:ea typeface="+mn-ea"/>
                          <a:cs typeface="+mn-cs"/>
                        </a:rPr>
                        <a:t> Hospital Quality Check</a:t>
                      </a:r>
                    </a:p>
                  </a:txBody>
                  <a:tcPr/>
                </a:tc>
                <a:tc>
                  <a:txBody>
                    <a:bodyPr/>
                    <a:lstStyle/>
                    <a:p>
                      <a:pPr algn="ctr"/>
                      <a:r>
                        <a:rPr lang="en-GB" sz="1100" dirty="0"/>
                        <a:t>0</a:t>
                      </a:r>
                    </a:p>
                  </a:txBody>
                  <a:tcPr anchor="ctr"/>
                </a:tc>
                <a:tc>
                  <a:txBody>
                    <a:bodyPr/>
                    <a:lstStyle/>
                    <a:p>
                      <a:r>
                        <a:rPr lang="en-GB" sz="1100" dirty="0">
                          <a:solidFill>
                            <a:schemeClr val="tx1"/>
                          </a:solidFill>
                        </a:rPr>
                        <a:t>The quality check took place on 15 March 2022, following postponement from 2021. The review covered environment, infection, prevention and control,</a:t>
                      </a:r>
                      <a:r>
                        <a:rPr lang="en-GB" sz="1100" baseline="0" dirty="0">
                          <a:solidFill>
                            <a:schemeClr val="tx1"/>
                          </a:solidFill>
                        </a:rPr>
                        <a:t> governance and staffing, and some aspects of </a:t>
                      </a:r>
                      <a:r>
                        <a:rPr lang="en-GB" sz="1100" dirty="0">
                          <a:solidFill>
                            <a:schemeClr val="tx1"/>
                          </a:solidFill>
                        </a:rPr>
                        <a:t>Covid-19 management.</a:t>
                      </a:r>
                      <a:r>
                        <a:rPr lang="en-GB" sz="1100" baseline="0" dirty="0">
                          <a:solidFill>
                            <a:schemeClr val="tx1"/>
                          </a:solidFill>
                        </a:rPr>
                        <a:t> </a:t>
                      </a:r>
                      <a:r>
                        <a:rPr lang="en-GB" sz="1100" b="1" baseline="0" dirty="0">
                          <a:solidFill>
                            <a:schemeClr val="tx1"/>
                          </a:solidFill>
                        </a:rPr>
                        <a:t>The report made no recommendations of the service</a:t>
                      </a:r>
                      <a:r>
                        <a:rPr lang="en-GB" sz="1100" baseline="0" dirty="0">
                          <a:solidFill>
                            <a:schemeClr val="tx1"/>
                          </a:solidFill>
                        </a:rPr>
                        <a:t>. </a:t>
                      </a:r>
                      <a:endParaRPr lang="en-GB" sz="1100" dirty="0">
                        <a:solidFill>
                          <a:schemeClr val="tx1"/>
                        </a:solidFill>
                      </a:endParaRPr>
                    </a:p>
                  </a:txBody>
                  <a:tcPr/>
                </a:tc>
                <a:extLst>
                  <a:ext uri="{0D108BD9-81ED-4DB2-BD59-A6C34878D82A}">
                    <a16:rowId xmlns:a16="http://schemas.microsoft.com/office/drawing/2014/main" val="3666279148"/>
                  </a:ext>
                </a:extLst>
              </a:tr>
              <a:tr h="584921">
                <a:tc>
                  <a:txBody>
                    <a:bodyPr/>
                    <a:lstStyle/>
                    <a:p>
                      <a:r>
                        <a:rPr lang="en-GB" sz="1100" dirty="0">
                          <a:solidFill>
                            <a:schemeClr val="tx1"/>
                          </a:solidFill>
                          <a:hlinkClick r:id="rId4"/>
                        </a:rPr>
                        <a:t>Tregaron Community Hospital</a:t>
                      </a:r>
                      <a:r>
                        <a:rPr lang="en-GB" sz="1100" baseline="0" dirty="0">
                          <a:solidFill>
                            <a:schemeClr val="tx1"/>
                          </a:solidFill>
                          <a:hlinkClick r:id="rId4"/>
                        </a:rPr>
                        <a:t> </a:t>
                      </a:r>
                      <a:endParaRPr lang="en-GB" sz="1100" dirty="0">
                        <a:solidFill>
                          <a:schemeClr val="tx1"/>
                        </a:solidFill>
                      </a:endParaRPr>
                    </a:p>
                  </a:txBody>
                  <a:tcPr/>
                </a:tc>
                <a:tc>
                  <a:txBody>
                    <a:bodyPr/>
                    <a:lstStyle/>
                    <a:p>
                      <a:pPr algn="ctr"/>
                      <a:r>
                        <a:rPr lang="en-GB" sz="1100" dirty="0"/>
                        <a:t>29</a:t>
                      </a:r>
                    </a:p>
                  </a:txBody>
                  <a:tcPr anchor="ctr"/>
                </a:tc>
                <a:tc>
                  <a:txBody>
                    <a:bodyPr/>
                    <a:lstStyle/>
                    <a:p>
                      <a:r>
                        <a:rPr lang="en-GB" sz="1100" dirty="0">
                          <a:solidFill>
                            <a:schemeClr val="tx1"/>
                          </a:solidFill>
                        </a:rPr>
                        <a:t>An on-site inspection was undertaken </a:t>
                      </a:r>
                      <a:r>
                        <a:rPr lang="en-GB" sz="1100" baseline="0" dirty="0">
                          <a:solidFill>
                            <a:schemeClr val="tx1"/>
                          </a:solidFill>
                        </a:rPr>
                        <a:t>on 7</a:t>
                      </a:r>
                      <a:r>
                        <a:rPr lang="en-GB" sz="1100" baseline="30000" dirty="0">
                          <a:solidFill>
                            <a:schemeClr val="tx1"/>
                          </a:solidFill>
                        </a:rPr>
                        <a:t>th</a:t>
                      </a:r>
                      <a:r>
                        <a:rPr lang="en-GB" sz="1100" baseline="0" dirty="0">
                          <a:solidFill>
                            <a:schemeClr val="tx1"/>
                          </a:solidFill>
                        </a:rPr>
                        <a:t> and 8</a:t>
                      </a:r>
                      <a:r>
                        <a:rPr lang="en-GB" sz="1100" baseline="30000" dirty="0">
                          <a:solidFill>
                            <a:schemeClr val="tx1"/>
                          </a:solidFill>
                        </a:rPr>
                        <a:t>th</a:t>
                      </a:r>
                      <a:r>
                        <a:rPr lang="en-GB" sz="1100" baseline="0" dirty="0">
                          <a:solidFill>
                            <a:schemeClr val="tx1"/>
                          </a:solidFill>
                        </a:rPr>
                        <a:t> September 2021, whereby 29 recommendations raised on matters including patient experience, delivery of safe and effective care and quality of management and leadership. At the point of collating this report </a:t>
                      </a:r>
                      <a:r>
                        <a:rPr lang="en-GB" sz="1100" b="1" baseline="0" dirty="0">
                          <a:solidFill>
                            <a:schemeClr val="tx1"/>
                          </a:solidFill>
                        </a:rPr>
                        <a:t>all recommendations are complete. </a:t>
                      </a:r>
                      <a:endParaRPr lang="en-GB" sz="1100" dirty="0">
                        <a:solidFill>
                          <a:schemeClr val="tx1"/>
                        </a:solidFill>
                      </a:endParaRPr>
                    </a:p>
                  </a:txBody>
                  <a:tcPr/>
                </a:tc>
                <a:extLst>
                  <a:ext uri="{0D108BD9-81ED-4DB2-BD59-A6C34878D82A}">
                    <a16:rowId xmlns:a16="http://schemas.microsoft.com/office/drawing/2014/main" val="1194468653"/>
                  </a:ext>
                </a:extLst>
              </a:tr>
              <a:tr h="446785">
                <a:tc>
                  <a:txBody>
                    <a:bodyPr/>
                    <a:lstStyle/>
                    <a:p>
                      <a:r>
                        <a:rPr lang="en-GB" sz="1100" dirty="0">
                          <a:solidFill>
                            <a:schemeClr val="tx1"/>
                          </a:solidFill>
                          <a:hlinkClick r:id="rId5"/>
                        </a:rPr>
                        <a:t>HIW</a:t>
                      </a:r>
                      <a:r>
                        <a:rPr lang="en-GB" sz="1100" baseline="0" dirty="0">
                          <a:solidFill>
                            <a:schemeClr val="tx1"/>
                          </a:solidFill>
                          <a:hlinkClick r:id="rId5"/>
                        </a:rPr>
                        <a:t> IR(ME)R July 2021 WGH</a:t>
                      </a:r>
                      <a:endParaRPr lang="en-GB" sz="1100" dirty="0">
                        <a:solidFill>
                          <a:schemeClr val="tx1"/>
                        </a:solidFill>
                      </a:endParaRPr>
                    </a:p>
                  </a:txBody>
                  <a:tcPr/>
                </a:tc>
                <a:tc>
                  <a:txBody>
                    <a:bodyPr/>
                    <a:lstStyle/>
                    <a:p>
                      <a:pPr algn="ctr"/>
                      <a:r>
                        <a:rPr lang="en-GB" sz="1100" dirty="0"/>
                        <a:t>40</a:t>
                      </a:r>
                    </a:p>
                  </a:txBody>
                  <a:tcPr anchor="ctr"/>
                </a:tc>
                <a:tc>
                  <a:txBody>
                    <a:bodyPr/>
                    <a:lstStyle/>
                    <a:p>
                      <a:r>
                        <a:rPr lang="en-GB" sz="1100" dirty="0">
                          <a:solidFill>
                            <a:schemeClr val="tx1"/>
                          </a:solidFill>
                        </a:rPr>
                        <a:t>The improvement plan included access</a:t>
                      </a:r>
                      <a:r>
                        <a:rPr lang="en-GB" sz="1100" baseline="0" dirty="0">
                          <a:solidFill>
                            <a:schemeClr val="tx1"/>
                          </a:solidFill>
                        </a:rPr>
                        <a:t> to services, listening to feedback, staff training and some All Wales actions. At the point of collating this report there is </a:t>
                      </a:r>
                      <a:r>
                        <a:rPr lang="en-GB" sz="1100" b="1" baseline="0" dirty="0">
                          <a:solidFill>
                            <a:schemeClr val="tx1"/>
                          </a:solidFill>
                        </a:rPr>
                        <a:t>1 action open on AMAT </a:t>
                      </a:r>
                      <a:r>
                        <a:rPr lang="en-GB" sz="1100" baseline="0" dirty="0">
                          <a:solidFill>
                            <a:schemeClr val="tx1"/>
                          </a:solidFill>
                        </a:rPr>
                        <a:t>linked to an All Wales piece of work.  </a:t>
                      </a:r>
                      <a:endParaRPr lang="en-GB" sz="1100" dirty="0">
                        <a:solidFill>
                          <a:schemeClr val="tx1"/>
                        </a:solidFill>
                      </a:endParaRPr>
                    </a:p>
                  </a:txBody>
                  <a:tcPr/>
                </a:tc>
                <a:extLst>
                  <a:ext uri="{0D108BD9-81ED-4DB2-BD59-A6C34878D82A}">
                    <a16:rowId xmlns:a16="http://schemas.microsoft.com/office/drawing/2014/main" val="925745297"/>
                  </a:ext>
                </a:extLst>
              </a:tr>
              <a:tr h="632810">
                <a:tc>
                  <a:txBody>
                    <a:bodyPr/>
                    <a:lstStyle/>
                    <a:p>
                      <a:r>
                        <a:rPr lang="en-GB" sz="1100" dirty="0">
                          <a:solidFill>
                            <a:schemeClr val="tx1"/>
                          </a:solidFill>
                        </a:rPr>
                        <a:t>Welsh Ambulance Services NHS Trust Acute improvement plan</a:t>
                      </a:r>
                    </a:p>
                  </a:txBody>
                  <a:tcPr/>
                </a:tc>
                <a:tc>
                  <a:txBody>
                    <a:bodyPr/>
                    <a:lstStyle/>
                    <a:p>
                      <a:pPr algn="ctr"/>
                      <a:r>
                        <a:rPr lang="en-GB" sz="1100" dirty="0"/>
                        <a:t>31</a:t>
                      </a:r>
                    </a:p>
                  </a:txBody>
                  <a:tcPr anchor="ctr"/>
                </a:tc>
                <a:tc>
                  <a:txBody>
                    <a:bodyPr/>
                    <a:lstStyle/>
                    <a:p>
                      <a:r>
                        <a:rPr lang="en-GB" sz="1100" dirty="0">
                          <a:solidFill>
                            <a:schemeClr val="tx1"/>
                          </a:solidFill>
                        </a:rPr>
                        <a:t>This Welsh Ambulance Service improvement plan dating from September 2021 includes </a:t>
                      </a:r>
                      <a:r>
                        <a:rPr lang="en-GB" sz="1100" baseline="0" dirty="0">
                          <a:solidFill>
                            <a:schemeClr val="tx1"/>
                          </a:solidFill>
                        </a:rPr>
                        <a:t>recommendations that affect or impact and require action for Acute / Emergency services and departments. At  the point of updating this report there are </a:t>
                      </a:r>
                      <a:r>
                        <a:rPr lang="en-GB" sz="1100" b="1" baseline="0" dirty="0">
                          <a:solidFill>
                            <a:schemeClr val="tx1"/>
                          </a:solidFill>
                        </a:rPr>
                        <a:t>4 actions are open on AMAT</a:t>
                      </a:r>
                      <a:r>
                        <a:rPr lang="en-GB" sz="1100" baseline="0" dirty="0">
                          <a:solidFill>
                            <a:schemeClr val="tx1"/>
                          </a:solidFill>
                        </a:rPr>
                        <a:t> for each site to progress, all actions are overdue.</a:t>
                      </a:r>
                      <a:endParaRPr lang="en-GB" sz="1100" dirty="0">
                        <a:solidFill>
                          <a:schemeClr val="tx1"/>
                        </a:solidFill>
                      </a:endParaRPr>
                    </a:p>
                  </a:txBody>
                  <a:tcPr/>
                </a:tc>
                <a:extLst>
                  <a:ext uri="{0D108BD9-81ED-4DB2-BD59-A6C34878D82A}">
                    <a16:rowId xmlns:a16="http://schemas.microsoft.com/office/drawing/2014/main" val="1606093261"/>
                  </a:ext>
                </a:extLst>
              </a:tr>
              <a:tr h="676058">
                <a:tc>
                  <a:txBody>
                    <a:bodyPr/>
                    <a:lstStyle/>
                    <a:p>
                      <a:r>
                        <a:rPr lang="en-GB" sz="1100" dirty="0">
                          <a:solidFill>
                            <a:schemeClr val="tx1"/>
                          </a:solidFill>
                          <a:hlinkClick r:id="rId6"/>
                        </a:rPr>
                        <a:t>Withybush General Hospital</a:t>
                      </a:r>
                      <a:r>
                        <a:rPr lang="en-GB" sz="1100" baseline="0" dirty="0">
                          <a:solidFill>
                            <a:schemeClr val="tx1"/>
                          </a:solidFill>
                          <a:hlinkClick r:id="rId6"/>
                        </a:rPr>
                        <a:t>, </a:t>
                      </a:r>
                      <a:r>
                        <a:rPr lang="en-GB" sz="1100" dirty="0">
                          <a:solidFill>
                            <a:schemeClr val="tx1"/>
                          </a:solidFill>
                          <a:hlinkClick r:id="rId6"/>
                        </a:rPr>
                        <a:t>St </a:t>
                      </a:r>
                      <a:r>
                        <a:rPr lang="en-GB" sz="1100" dirty="0" err="1">
                          <a:solidFill>
                            <a:schemeClr val="tx1"/>
                          </a:solidFill>
                          <a:hlinkClick r:id="rId6"/>
                        </a:rPr>
                        <a:t>Caradog</a:t>
                      </a:r>
                      <a:r>
                        <a:rPr lang="en-GB" sz="1100" dirty="0">
                          <a:solidFill>
                            <a:schemeClr val="tx1"/>
                          </a:solidFill>
                          <a:hlinkClick r:id="rId6"/>
                        </a:rPr>
                        <a:t> Ward </a:t>
                      </a:r>
                      <a:endParaRPr lang="en-GB" sz="1100" dirty="0">
                        <a:solidFill>
                          <a:schemeClr val="tx1"/>
                        </a:solidFill>
                      </a:endParaRPr>
                    </a:p>
                  </a:txBody>
                  <a:tcPr/>
                </a:tc>
                <a:tc>
                  <a:txBody>
                    <a:bodyPr/>
                    <a:lstStyle/>
                    <a:p>
                      <a:pPr algn="ctr"/>
                      <a:r>
                        <a:rPr lang="en-GB" sz="1100" dirty="0"/>
                        <a:t>4</a:t>
                      </a:r>
                    </a:p>
                  </a:txBody>
                  <a:tcPr anchor="ctr"/>
                </a:tc>
                <a:tc>
                  <a:txBody>
                    <a:bodyPr/>
                    <a:lstStyle/>
                    <a:p>
                      <a:r>
                        <a:rPr lang="en-GB" sz="1100" dirty="0">
                          <a:solidFill>
                            <a:schemeClr val="tx1"/>
                          </a:solidFill>
                        </a:rPr>
                        <a:t>This improvement plan details recommendations in relation to Fire</a:t>
                      </a:r>
                      <a:r>
                        <a:rPr lang="en-GB" sz="1100" baseline="0" dirty="0">
                          <a:solidFill>
                            <a:schemeClr val="tx1"/>
                          </a:solidFill>
                        </a:rPr>
                        <a:t> Safety and Health and Safety. There remains </a:t>
                      </a:r>
                      <a:r>
                        <a:rPr lang="en-GB" sz="1100" b="1" baseline="0" dirty="0">
                          <a:solidFill>
                            <a:schemeClr val="tx1"/>
                          </a:solidFill>
                        </a:rPr>
                        <a:t>2 actions open on AMAT at the point of collating this report, both are overdue. </a:t>
                      </a:r>
                      <a:endParaRPr lang="en-GB" sz="1100" b="1" dirty="0">
                        <a:solidFill>
                          <a:schemeClr val="tx1"/>
                        </a:solidFill>
                      </a:endParaRPr>
                    </a:p>
                  </a:txBody>
                  <a:tcPr/>
                </a:tc>
                <a:extLst>
                  <a:ext uri="{0D108BD9-81ED-4DB2-BD59-A6C34878D82A}">
                    <a16:rowId xmlns:a16="http://schemas.microsoft.com/office/drawing/2014/main" val="2846597178"/>
                  </a:ext>
                </a:extLst>
              </a:tr>
            </a:tbl>
          </a:graphicData>
        </a:graphic>
      </p:graphicFrame>
    </p:spTree>
    <p:extLst>
      <p:ext uri="{BB962C8B-B14F-4D97-AF65-F5344CB8AC3E}">
        <p14:creationId xmlns:p14="http://schemas.microsoft.com/office/powerpoint/2010/main" val="496845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B13867-BD44-431D-B834-229F01483208}"/>
              </a:ext>
            </a:extLst>
          </p:cNvPr>
          <p:cNvSpPr>
            <a:spLocks noGrp="1"/>
          </p:cNvSpPr>
          <p:nvPr>
            <p:ph type="title"/>
          </p:nvPr>
        </p:nvSpPr>
        <p:spPr>
          <a:xfrm>
            <a:off x="355739" y="328856"/>
            <a:ext cx="10515600" cy="792000"/>
          </a:xfrm>
        </p:spPr>
        <p:txBody>
          <a:bodyPr/>
          <a:lstStyle/>
          <a:p>
            <a:r>
              <a:rPr lang="en-GB" sz="2800" b="1" dirty="0"/>
              <a:t>HIW Additional </a:t>
            </a:r>
            <a:r>
              <a:rPr lang="en-GB" sz="2800" b="1" dirty="0" smtClean="0"/>
              <a:t>Information, Themes </a:t>
            </a:r>
            <a:r>
              <a:rPr lang="en-GB" sz="2800" b="1" dirty="0"/>
              <a:t>and Trends</a:t>
            </a:r>
            <a:endParaRPr lang="en-GB" dirty="0"/>
          </a:p>
        </p:txBody>
      </p:sp>
      <p:graphicFrame>
        <p:nvGraphicFramePr>
          <p:cNvPr id="17" name="Table 16">
            <a:extLst>
              <a:ext uri="{FF2B5EF4-FFF2-40B4-BE49-F238E27FC236}">
                <a16:creationId xmlns:a16="http://schemas.microsoft.com/office/drawing/2014/main" id="{05DD325E-8364-3BE4-BCBF-E0077ED2EC66}"/>
              </a:ext>
            </a:extLst>
          </p:cNvPr>
          <p:cNvGraphicFramePr>
            <a:graphicFrameLocks noGrp="1"/>
          </p:cNvGraphicFramePr>
          <p:nvPr/>
        </p:nvGraphicFramePr>
        <p:xfrm>
          <a:off x="9048328" y="968456"/>
          <a:ext cx="2396068" cy="304800"/>
        </p:xfrm>
        <a:graphic>
          <a:graphicData uri="http://schemas.openxmlformats.org/drawingml/2006/table">
            <a:tbl>
              <a:tblPr/>
              <a:tblGrid>
                <a:gridCol w="2396068">
                  <a:extLst>
                    <a:ext uri="{9D8B030D-6E8A-4147-A177-3AD203B41FA5}">
                      <a16:colId xmlns:a16="http://schemas.microsoft.com/office/drawing/2014/main" val="1336686132"/>
                    </a:ext>
                  </a:extLst>
                </a:gridCol>
              </a:tblGrid>
              <a:tr h="129159">
                <a:tc>
                  <a:txBody>
                    <a:bodyPr/>
                    <a:lstStyle/>
                    <a:p>
                      <a:r>
                        <a:rPr lang="en-GB" sz="700" b="0" dirty="0">
                          <a:solidFill>
                            <a:schemeClr val="bg1"/>
                          </a:solidFill>
                          <a:effectLst/>
                        </a:rPr>
                        <a:t>47% moisture damage; 88% unavoidable pressure damage</a:t>
                      </a:r>
                      <a:endParaRPr lang="en-GB" sz="700" dirty="0">
                        <a:solidFill>
                          <a:schemeClr val="bg1"/>
                        </a:solidFill>
                        <a:effectLst/>
                      </a:endParaRPr>
                    </a:p>
                  </a:txBody>
                  <a:tcPr anchor="ctr">
                    <a:lnL>
                      <a:noFill/>
                    </a:lnL>
                    <a:lnR>
                      <a:noFill/>
                    </a:lnR>
                    <a:lnT>
                      <a:noFill/>
                    </a:lnT>
                    <a:lnB>
                      <a:noFill/>
                    </a:lnB>
                  </a:tcPr>
                </a:tc>
                <a:extLst>
                  <a:ext uri="{0D108BD9-81ED-4DB2-BD59-A6C34878D82A}">
                    <a16:rowId xmlns:a16="http://schemas.microsoft.com/office/drawing/2014/main" val="2774248177"/>
                  </a:ext>
                </a:extLst>
              </a:tr>
            </a:tbl>
          </a:graphicData>
        </a:graphic>
      </p:graphicFrame>
      <p:sp>
        <p:nvSpPr>
          <p:cNvPr id="2" name="TextBox 1">
            <a:extLst>
              <a:ext uri="{FF2B5EF4-FFF2-40B4-BE49-F238E27FC236}">
                <a16:creationId xmlns:a16="http://schemas.microsoft.com/office/drawing/2014/main" id="{C4D5DA75-FF84-82AB-C7DE-1D67B1D5502B}"/>
              </a:ext>
            </a:extLst>
          </p:cNvPr>
          <p:cNvSpPr txBox="1"/>
          <p:nvPr/>
        </p:nvSpPr>
        <p:spPr>
          <a:xfrm>
            <a:off x="425355" y="968456"/>
            <a:ext cx="11341289" cy="5262979"/>
          </a:xfrm>
          <a:prstGeom prst="rect">
            <a:avLst/>
          </a:prstGeom>
          <a:noFill/>
        </p:spPr>
        <p:txBody>
          <a:bodyPr wrap="square" rtlCol="0">
            <a:spAutoFit/>
          </a:bodyPr>
          <a:lstStyle/>
          <a:p>
            <a:pPr>
              <a:defRPr/>
            </a:pPr>
            <a:r>
              <a:rPr kumimoji="0" lang="en-GB" sz="1600" b="1" i="0" u="none" strike="noStrike" kern="1200" cap="none" spc="0" normalizeH="0" baseline="0" noProof="0" dirty="0">
                <a:ln>
                  <a:noFill/>
                </a:ln>
                <a:solidFill>
                  <a:srgbClr val="2E75B6"/>
                </a:solidFill>
                <a:effectLst/>
                <a:uLnTx/>
                <a:uFillTx/>
                <a:ea typeface="+mn-ea"/>
                <a:cs typeface="+mn-cs"/>
              </a:rPr>
              <a:t>Progress of actions agreed following inspections and quality checks</a:t>
            </a:r>
          </a:p>
          <a:p>
            <a:pPr lvl="0">
              <a:defRPr/>
            </a:pPr>
            <a:r>
              <a:rPr lang="en-GB" sz="1600" dirty="0"/>
              <a:t>As of </a:t>
            </a:r>
            <a:r>
              <a:rPr lang="en-GB" sz="1600" dirty="0" smtClean="0"/>
              <a:t>11 </a:t>
            </a:r>
            <a:r>
              <a:rPr lang="en-GB" sz="1600" dirty="0"/>
              <a:t>September 2023 the current position is a total of 12</a:t>
            </a:r>
            <a:r>
              <a:rPr lang="en-GB" sz="1600" dirty="0">
                <a:solidFill>
                  <a:schemeClr val="accent4"/>
                </a:solidFill>
              </a:rPr>
              <a:t> </a:t>
            </a:r>
            <a:r>
              <a:rPr lang="en-GB" sz="1600" dirty="0"/>
              <a:t>reports / inspections with 81 recommendations (actions) open. All these recommendations and actions continue to be chased and tracked by the </a:t>
            </a:r>
            <a:r>
              <a:rPr lang="en-GB" sz="1600" dirty="0" smtClean="0"/>
              <a:t>QAS Team and </a:t>
            </a:r>
            <a:r>
              <a:rPr lang="en-GB" sz="1600" dirty="0"/>
              <a:t>are uploaded to the AMAT system for services to manage and update direct. Support is provided to services covering AMAT training and assistance to complete actions and the use of AMAT is encouraged. Those recommendations that have exceeded their due date are chased until completion. Data detailing </a:t>
            </a:r>
          </a:p>
          <a:p>
            <a:pPr lvl="0">
              <a:defRPr/>
            </a:pPr>
            <a:r>
              <a:rPr lang="en-GB" sz="1600" dirty="0"/>
              <a:t>completion rates (numbers / percentage) from the AMAT </a:t>
            </a:r>
          </a:p>
          <a:p>
            <a:pPr lvl="0">
              <a:defRPr/>
            </a:pPr>
            <a:r>
              <a:rPr lang="en-GB" sz="1600" dirty="0"/>
              <a:t>system are shown below :</a:t>
            </a:r>
          </a:p>
          <a:p>
            <a:pPr lvl="0">
              <a:defRPr/>
            </a:pPr>
            <a:endParaRPr lang="en-GB" sz="1600" dirty="0"/>
          </a:p>
          <a:p>
            <a:pPr lvl="0">
              <a:defRPr/>
            </a:pPr>
            <a:endParaRPr lang="en-GB" sz="1600" dirty="0"/>
          </a:p>
          <a:p>
            <a:pPr lvl="0">
              <a:defRPr/>
            </a:pPr>
            <a:endParaRPr lang="en-GB" sz="1600" dirty="0"/>
          </a:p>
          <a:p>
            <a:pPr lvl="0">
              <a:defRPr/>
            </a:pPr>
            <a:endParaRPr lang="en-GB" sz="1600" dirty="0"/>
          </a:p>
          <a:p>
            <a:pPr lvl="0">
              <a:defRPr/>
            </a:pPr>
            <a:endParaRPr lang="en-GB" sz="1600" b="1" dirty="0">
              <a:solidFill>
                <a:srgbClr val="2E75B6"/>
              </a:solidFill>
            </a:endParaRPr>
          </a:p>
          <a:p>
            <a:pPr marL="285750" lvl="0" indent="-285750">
              <a:buFont typeface="Arial" panose="020B0604020202020204" pitchFamily="34" charset="0"/>
              <a:buChar char="•"/>
              <a:defRPr/>
            </a:pPr>
            <a:endParaRPr lang="en-GB" sz="1600" dirty="0"/>
          </a:p>
          <a:p>
            <a:pPr marR="0" lvl="0" algn="l" defTabSz="914400" rtl="0" eaLnBrk="1" fontAlgn="auto" latinLnBrk="0" hangingPunct="1">
              <a:lnSpc>
                <a:spcPct val="100000"/>
              </a:lnSpc>
              <a:spcBef>
                <a:spcPts val="0"/>
              </a:spcBef>
              <a:spcAft>
                <a:spcPts val="0"/>
              </a:spcAft>
              <a:buClrTx/>
              <a:buSzTx/>
              <a:tabLst/>
              <a:defRPr/>
            </a:pPr>
            <a:endParaRPr kumimoji="0" lang="en-GB" sz="1600" b="0" i="0" strike="noStrike" kern="1200" cap="none" spc="0" normalizeH="0" baseline="0" noProof="0" dirty="0">
              <a:ln>
                <a:noFill/>
              </a:ln>
              <a:uLnTx/>
              <a:uFillTx/>
              <a:cs typeface="+mn-cs"/>
            </a:endParaRPr>
          </a:p>
          <a:p>
            <a:pPr marR="0" lvl="0" algn="l" defTabSz="914400" rtl="0" eaLnBrk="1" fontAlgn="auto" latinLnBrk="0" hangingPunct="1">
              <a:lnSpc>
                <a:spcPct val="100000"/>
              </a:lnSpc>
              <a:spcBef>
                <a:spcPts val="0"/>
              </a:spcBef>
              <a:spcAft>
                <a:spcPts val="0"/>
              </a:spcAft>
              <a:buClrTx/>
              <a:buSzTx/>
              <a:tabLst/>
              <a:defRPr/>
            </a:pPr>
            <a:r>
              <a:rPr lang="en-GB" sz="1600" dirty="0"/>
              <a:t>. </a:t>
            </a:r>
          </a:p>
          <a:p>
            <a:pPr lvl="0">
              <a:defRPr/>
            </a:pPr>
            <a:endParaRPr lang="en-GB" sz="1600" dirty="0"/>
          </a:p>
          <a:p>
            <a:pPr lvl="0">
              <a:defRPr/>
            </a:pPr>
            <a:endParaRPr lang="en-GB" sz="1600" dirty="0"/>
          </a:p>
          <a:p>
            <a:pPr lvl="0">
              <a:defRPr/>
            </a:pPr>
            <a:endParaRPr kumimoji="0" lang="en-GB" sz="1600" b="0" i="0" strike="noStrike" kern="1200" cap="none" spc="0" normalizeH="0" baseline="0" noProof="0" dirty="0">
              <a:ln>
                <a:noFill/>
              </a:ln>
              <a:uLnTx/>
              <a:uFillTx/>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GB" sz="1600" b="0" i="0" strike="noStrike" kern="1200" cap="none" spc="0" normalizeH="0" baseline="0" noProof="0" dirty="0">
              <a:ln>
                <a:noFill/>
              </a:ln>
              <a:uLnTx/>
              <a:uFillTx/>
              <a:cs typeface="+mn-cs"/>
            </a:endParaRPr>
          </a:p>
          <a:p>
            <a:pPr>
              <a:defRPr/>
            </a:pPr>
            <a:endParaRPr kumimoji="0" lang="en-GB" sz="1600" b="0" i="0" strike="noStrike" kern="1200" cap="none" spc="0" normalizeH="0" baseline="0" noProof="0" dirty="0">
              <a:ln>
                <a:noFill/>
              </a:ln>
              <a:uLnTx/>
              <a:uFillTx/>
              <a:cs typeface="+mn-cs"/>
            </a:endParaRPr>
          </a:p>
        </p:txBody>
      </p:sp>
      <p:pic>
        <p:nvPicPr>
          <p:cNvPr id="5" name="Picture 4"/>
          <p:cNvPicPr>
            <a:picLocks noChangeAspect="1"/>
          </p:cNvPicPr>
          <p:nvPr/>
        </p:nvPicPr>
        <p:blipFill>
          <a:blip r:embed="rId2"/>
          <a:stretch>
            <a:fillRect/>
          </a:stretch>
        </p:blipFill>
        <p:spPr>
          <a:xfrm>
            <a:off x="565289" y="3006040"/>
            <a:ext cx="5048250" cy="3390900"/>
          </a:xfrm>
          <a:prstGeom prst="rect">
            <a:avLst/>
          </a:prstGeom>
        </p:spPr>
      </p:pic>
      <p:pic>
        <p:nvPicPr>
          <p:cNvPr id="6" name="Picture 5"/>
          <p:cNvPicPr>
            <a:picLocks noChangeAspect="1"/>
          </p:cNvPicPr>
          <p:nvPr/>
        </p:nvPicPr>
        <p:blipFill>
          <a:blip r:embed="rId3"/>
          <a:stretch>
            <a:fillRect/>
          </a:stretch>
        </p:blipFill>
        <p:spPr>
          <a:xfrm>
            <a:off x="6048239" y="2504794"/>
            <a:ext cx="5229225" cy="4057650"/>
          </a:xfrm>
          <a:prstGeom prst="rect">
            <a:avLst/>
          </a:prstGeom>
        </p:spPr>
      </p:pic>
    </p:spTree>
    <p:extLst>
      <p:ext uri="{BB962C8B-B14F-4D97-AF65-F5344CB8AC3E}">
        <p14:creationId xmlns:p14="http://schemas.microsoft.com/office/powerpoint/2010/main" val="1229932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166329"/>
            <a:ext cx="10587608" cy="792000"/>
          </a:xfrm>
        </p:spPr>
        <p:txBody>
          <a:bodyPr/>
          <a:lstStyle/>
          <a:p>
            <a:r>
              <a:rPr lang="en-GB" dirty="0"/>
              <a:t>HIW National Review of Patient Flow (Stroke) Pathways  </a:t>
            </a:r>
          </a:p>
        </p:txBody>
      </p:sp>
      <p:sp>
        <p:nvSpPr>
          <p:cNvPr id="6" name="Content Placeholder 5"/>
          <p:cNvSpPr>
            <a:spLocks noGrp="1"/>
          </p:cNvSpPr>
          <p:nvPr>
            <p:ph sz="half" idx="2"/>
          </p:nvPr>
        </p:nvSpPr>
        <p:spPr>
          <a:xfrm>
            <a:off x="335360" y="958329"/>
            <a:ext cx="11018439" cy="5639023"/>
          </a:xfrm>
        </p:spPr>
        <p:txBody>
          <a:bodyPr/>
          <a:lstStyle/>
          <a:p>
            <a:pPr marL="0" indent="0">
              <a:buNone/>
            </a:pPr>
            <a:r>
              <a:rPr lang="en-GB" sz="1600" dirty="0">
                <a:solidFill>
                  <a:schemeClr val="tx2">
                    <a:lumMod val="50000"/>
                  </a:schemeClr>
                </a:solidFill>
              </a:rPr>
              <a:t>Site visits took place in March and May 2022 at </a:t>
            </a:r>
            <a:r>
              <a:rPr lang="en-GB" sz="1600" dirty="0" smtClean="0">
                <a:solidFill>
                  <a:schemeClr val="tx2">
                    <a:lumMod val="50000"/>
                  </a:schemeClr>
                </a:solidFill>
              </a:rPr>
              <a:t>BGH. </a:t>
            </a:r>
            <a:r>
              <a:rPr lang="en-GB" sz="1600" dirty="0">
                <a:solidFill>
                  <a:schemeClr val="tx2">
                    <a:lumMod val="50000"/>
                  </a:schemeClr>
                </a:solidFill>
              </a:rPr>
              <a:t>Health Board staff (those in the Stroke pathway on all sites) were interviewed and service specific information such as risk assessments and service and patient records were requested to view. </a:t>
            </a:r>
          </a:p>
          <a:p>
            <a:pPr marL="0" indent="0">
              <a:buNone/>
            </a:pPr>
            <a:r>
              <a:rPr lang="en-GB" sz="1600" dirty="0">
                <a:solidFill>
                  <a:schemeClr val="tx2">
                    <a:lumMod val="50000"/>
                  </a:schemeClr>
                </a:solidFill>
              </a:rPr>
              <a:t>HIW </a:t>
            </a:r>
            <a:r>
              <a:rPr lang="en-GB" sz="1600" dirty="0" smtClean="0">
                <a:solidFill>
                  <a:schemeClr val="tx2">
                    <a:lumMod val="50000"/>
                  </a:schemeClr>
                </a:solidFill>
              </a:rPr>
              <a:t>initially shared a </a:t>
            </a:r>
            <a:r>
              <a:rPr lang="en-GB" sz="1600" dirty="0">
                <a:solidFill>
                  <a:schemeClr val="tx2">
                    <a:lumMod val="50000"/>
                  </a:schemeClr>
                </a:solidFill>
              </a:rPr>
              <a:t>draft and on </a:t>
            </a:r>
            <a:r>
              <a:rPr lang="en-GB" sz="1600" dirty="0" smtClean="0">
                <a:solidFill>
                  <a:schemeClr val="tx2">
                    <a:lumMod val="50000"/>
                  </a:schemeClr>
                </a:solidFill>
              </a:rPr>
              <a:t>7 </a:t>
            </a:r>
            <a:r>
              <a:rPr lang="en-GB" sz="1600" dirty="0">
                <a:solidFill>
                  <a:schemeClr val="tx2">
                    <a:lumMod val="50000"/>
                  </a:schemeClr>
                </a:solidFill>
              </a:rPr>
              <a:t>September a full national report which identified 49 far reaching and broad recommendations. It should be noted that the Stroke pathway adopted by Hywel Dda (at </a:t>
            </a:r>
            <a:r>
              <a:rPr lang="en-GB" sz="1600" dirty="0" smtClean="0">
                <a:solidFill>
                  <a:schemeClr val="tx2">
                    <a:lumMod val="50000"/>
                  </a:schemeClr>
                </a:solidFill>
              </a:rPr>
              <a:t>BGH) </a:t>
            </a:r>
            <a:r>
              <a:rPr lang="en-GB" sz="1600" dirty="0">
                <a:solidFill>
                  <a:schemeClr val="tx2">
                    <a:lumMod val="50000"/>
                  </a:schemeClr>
                </a:solidFill>
              </a:rPr>
              <a:t>is not reflected in the report. Some examples of the recommendations made are detailed below: </a:t>
            </a:r>
          </a:p>
          <a:p>
            <a:pPr marL="342900" indent="-342900">
              <a:buFont typeface="+mj-lt"/>
              <a:buAutoNum type="arabicPeriod"/>
            </a:pPr>
            <a:r>
              <a:rPr lang="en-GB" sz="1600" dirty="0">
                <a:solidFill>
                  <a:schemeClr val="tx2">
                    <a:lumMod val="50000"/>
                  </a:schemeClr>
                </a:solidFill>
              </a:rPr>
              <a:t>Health </a:t>
            </a:r>
            <a:r>
              <a:rPr lang="en-GB" sz="1600" dirty="0" smtClean="0">
                <a:solidFill>
                  <a:schemeClr val="tx2">
                    <a:lumMod val="50000"/>
                  </a:schemeClr>
                </a:solidFill>
              </a:rPr>
              <a:t>Boards </a:t>
            </a:r>
            <a:r>
              <a:rPr lang="en-GB" sz="1600" dirty="0">
                <a:solidFill>
                  <a:schemeClr val="tx2">
                    <a:lumMod val="50000"/>
                  </a:schemeClr>
                </a:solidFill>
              </a:rPr>
              <a:t>should engage with each other, to learn from the good patient education practices taking place across Wales. This could help the shared learning with themselves and with GP practices in their localities, to educate patients of the risks for a stroke, to help reduce the number of strokes across </a:t>
            </a:r>
            <a:r>
              <a:rPr lang="en-GB" sz="1600" dirty="0" smtClean="0">
                <a:solidFill>
                  <a:schemeClr val="tx2">
                    <a:lumMod val="50000"/>
                  </a:schemeClr>
                </a:solidFill>
              </a:rPr>
              <a:t>Wales.</a:t>
            </a:r>
            <a:endParaRPr lang="en-GB" sz="1600" dirty="0">
              <a:solidFill>
                <a:schemeClr val="tx2">
                  <a:lumMod val="50000"/>
                </a:schemeClr>
              </a:solidFill>
            </a:endParaRPr>
          </a:p>
          <a:p>
            <a:pPr marL="342900" indent="-342900">
              <a:buFont typeface="+mj-lt"/>
              <a:buAutoNum type="arabicPeriod"/>
            </a:pPr>
            <a:r>
              <a:rPr lang="en-GB" sz="1600" dirty="0">
                <a:solidFill>
                  <a:schemeClr val="tx2">
                    <a:lumMod val="50000"/>
                  </a:schemeClr>
                </a:solidFill>
              </a:rPr>
              <a:t>Health </a:t>
            </a:r>
            <a:r>
              <a:rPr lang="en-GB" sz="1600" dirty="0" smtClean="0">
                <a:solidFill>
                  <a:schemeClr val="tx2">
                    <a:lumMod val="50000"/>
                  </a:schemeClr>
                </a:solidFill>
              </a:rPr>
              <a:t>Boards </a:t>
            </a:r>
            <a:r>
              <a:rPr lang="en-GB" sz="1600" dirty="0">
                <a:solidFill>
                  <a:schemeClr val="tx2">
                    <a:lumMod val="50000"/>
                  </a:schemeClr>
                </a:solidFill>
              </a:rPr>
              <a:t>must communicate with each other to establish the good practices taking in place in some hospitals for the robust management of patient flow. This includes the implementation of effective action plans to manage daily discharges, which remain active throughout the day, and in planning for subsequent </a:t>
            </a:r>
            <a:r>
              <a:rPr lang="en-GB" sz="1600" dirty="0" smtClean="0">
                <a:solidFill>
                  <a:schemeClr val="tx2">
                    <a:lumMod val="50000"/>
                  </a:schemeClr>
                </a:solidFill>
              </a:rPr>
              <a:t>days.</a:t>
            </a:r>
            <a:endParaRPr lang="en-GB" sz="1600" dirty="0">
              <a:solidFill>
                <a:schemeClr val="tx2">
                  <a:lumMod val="50000"/>
                </a:schemeClr>
              </a:solidFill>
            </a:endParaRPr>
          </a:p>
          <a:p>
            <a:pPr marL="342900" indent="-342900">
              <a:buFont typeface="+mj-lt"/>
              <a:buAutoNum type="arabicPeriod"/>
            </a:pPr>
            <a:r>
              <a:rPr lang="en-GB" sz="1600" dirty="0">
                <a:solidFill>
                  <a:schemeClr val="tx2">
                    <a:lumMod val="50000"/>
                  </a:schemeClr>
                </a:solidFill>
              </a:rPr>
              <a:t>Health </a:t>
            </a:r>
            <a:r>
              <a:rPr lang="en-GB" sz="1600" dirty="0" smtClean="0">
                <a:solidFill>
                  <a:schemeClr val="tx2">
                    <a:lumMod val="50000"/>
                  </a:schemeClr>
                </a:solidFill>
              </a:rPr>
              <a:t>Boards </a:t>
            </a:r>
            <a:r>
              <a:rPr lang="en-GB" sz="1600" dirty="0">
                <a:solidFill>
                  <a:schemeClr val="tx2">
                    <a:lumMod val="50000"/>
                  </a:schemeClr>
                </a:solidFill>
              </a:rPr>
              <a:t>should consider the benefits of dedicated ‘discharge phlebotomy slots’ for managing the necessary blood tests, to assist with effective and timelier </a:t>
            </a:r>
            <a:r>
              <a:rPr lang="en-GB" sz="1600" dirty="0" smtClean="0">
                <a:solidFill>
                  <a:schemeClr val="tx2">
                    <a:lumMod val="50000"/>
                  </a:schemeClr>
                </a:solidFill>
              </a:rPr>
              <a:t>discharge.</a:t>
            </a:r>
            <a:endParaRPr lang="en-GB" sz="1600" dirty="0">
              <a:solidFill>
                <a:schemeClr val="tx2">
                  <a:lumMod val="50000"/>
                </a:schemeClr>
              </a:solidFill>
            </a:endParaRPr>
          </a:p>
          <a:p>
            <a:pPr marL="342900" indent="-342900">
              <a:buFont typeface="+mj-lt"/>
              <a:buAutoNum type="arabicPeriod"/>
            </a:pPr>
            <a:r>
              <a:rPr lang="en-GB" sz="1600" dirty="0" smtClean="0">
                <a:solidFill>
                  <a:schemeClr val="tx2">
                    <a:lumMod val="50000"/>
                  </a:schemeClr>
                </a:solidFill>
              </a:rPr>
              <a:t>Welsh Ambulance Service Trust (WAST) </a:t>
            </a:r>
            <a:r>
              <a:rPr lang="en-GB" sz="1600" dirty="0">
                <a:solidFill>
                  <a:schemeClr val="tx2">
                    <a:lumMod val="50000"/>
                  </a:schemeClr>
                </a:solidFill>
              </a:rPr>
              <a:t>should consider the benefits of training its paramedic staff in the use of the ROSIER stroke assessment tool, to enable staff to differentiate patients with stroke and stroke mimics, such </a:t>
            </a:r>
            <a:r>
              <a:rPr lang="en-GB" sz="1600" dirty="0" smtClean="0">
                <a:solidFill>
                  <a:schemeClr val="tx2">
                    <a:lumMod val="50000"/>
                  </a:schemeClr>
                </a:solidFill>
              </a:rPr>
              <a:t>as Transient Ischaemic Attack (TIA).</a:t>
            </a:r>
            <a:endParaRPr lang="en-GB" sz="1600" dirty="0">
              <a:solidFill>
                <a:schemeClr val="tx2">
                  <a:lumMod val="50000"/>
                </a:schemeClr>
              </a:solidFill>
            </a:endParaRPr>
          </a:p>
          <a:p>
            <a:pPr marL="342900" indent="-342900">
              <a:buFont typeface="+mj-lt"/>
              <a:buAutoNum type="arabicPeriod"/>
            </a:pPr>
            <a:r>
              <a:rPr lang="en-GB" sz="1600" dirty="0">
                <a:solidFill>
                  <a:schemeClr val="tx2">
                    <a:lumMod val="50000"/>
                  </a:schemeClr>
                </a:solidFill>
              </a:rPr>
              <a:t>Welsh Government should consider how it can support WAST to develop and implement improvements with its service delivery model, such as increasing the number of advanced paramedic practitioners across Wales, to help reduce the pressure on EDs and improve flow through healthcare systems.</a:t>
            </a:r>
          </a:p>
          <a:p>
            <a:pPr marL="0" indent="0">
              <a:buNone/>
            </a:pPr>
            <a:r>
              <a:rPr lang="en-GB" sz="1600" dirty="0">
                <a:solidFill>
                  <a:schemeClr val="accent1">
                    <a:lumMod val="75000"/>
                  </a:schemeClr>
                </a:solidFill>
              </a:rPr>
              <a:t>The </a:t>
            </a:r>
            <a:r>
              <a:rPr lang="en-GB" sz="1600" dirty="0" smtClean="0">
                <a:solidFill>
                  <a:schemeClr val="accent1">
                    <a:lumMod val="75000"/>
                  </a:schemeClr>
                </a:solidFill>
              </a:rPr>
              <a:t>QAS </a:t>
            </a:r>
            <a:r>
              <a:rPr lang="en-GB" sz="1600" dirty="0">
                <a:solidFill>
                  <a:schemeClr val="accent1">
                    <a:lumMod val="75000"/>
                  </a:schemeClr>
                </a:solidFill>
              </a:rPr>
              <a:t>T</a:t>
            </a:r>
            <a:r>
              <a:rPr lang="en-GB" sz="1600" dirty="0" smtClean="0">
                <a:solidFill>
                  <a:schemeClr val="accent1">
                    <a:lumMod val="75000"/>
                  </a:schemeClr>
                </a:solidFill>
              </a:rPr>
              <a:t>eam </a:t>
            </a:r>
            <a:r>
              <a:rPr lang="en-GB" sz="1600" dirty="0">
                <a:solidFill>
                  <a:schemeClr val="accent1">
                    <a:lumMod val="75000"/>
                  </a:schemeClr>
                </a:solidFill>
              </a:rPr>
              <a:t>are facilitating a management group to discuss how to address these recommendations. </a:t>
            </a:r>
          </a:p>
        </p:txBody>
      </p:sp>
    </p:spTree>
    <p:extLst>
      <p:ext uri="{BB962C8B-B14F-4D97-AF65-F5344CB8AC3E}">
        <p14:creationId xmlns:p14="http://schemas.microsoft.com/office/powerpoint/2010/main" val="1726946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B13867-BD44-431D-B834-229F01483208}"/>
              </a:ext>
            </a:extLst>
          </p:cNvPr>
          <p:cNvSpPr>
            <a:spLocks noGrp="1"/>
          </p:cNvSpPr>
          <p:nvPr>
            <p:ph type="title"/>
          </p:nvPr>
        </p:nvSpPr>
        <p:spPr>
          <a:xfrm>
            <a:off x="355739" y="328856"/>
            <a:ext cx="10515600" cy="639600"/>
          </a:xfrm>
        </p:spPr>
        <p:txBody>
          <a:bodyPr/>
          <a:lstStyle/>
          <a:p>
            <a:r>
              <a:rPr lang="en-GB" sz="2800" dirty="0"/>
              <a:t>Inspection and Peer Review activity</a:t>
            </a:r>
            <a:endParaRPr lang="en-GB" dirty="0"/>
          </a:p>
        </p:txBody>
      </p:sp>
      <p:graphicFrame>
        <p:nvGraphicFramePr>
          <p:cNvPr id="17" name="Table 16">
            <a:extLst>
              <a:ext uri="{FF2B5EF4-FFF2-40B4-BE49-F238E27FC236}">
                <a16:creationId xmlns:a16="http://schemas.microsoft.com/office/drawing/2014/main" id="{05DD325E-8364-3BE4-BCBF-E0077ED2EC66}"/>
              </a:ext>
            </a:extLst>
          </p:cNvPr>
          <p:cNvGraphicFramePr>
            <a:graphicFrameLocks noGrp="1"/>
          </p:cNvGraphicFramePr>
          <p:nvPr/>
        </p:nvGraphicFramePr>
        <p:xfrm>
          <a:off x="9048328" y="968456"/>
          <a:ext cx="2396068" cy="304800"/>
        </p:xfrm>
        <a:graphic>
          <a:graphicData uri="http://schemas.openxmlformats.org/drawingml/2006/table">
            <a:tbl>
              <a:tblPr/>
              <a:tblGrid>
                <a:gridCol w="2396068">
                  <a:extLst>
                    <a:ext uri="{9D8B030D-6E8A-4147-A177-3AD203B41FA5}">
                      <a16:colId xmlns:a16="http://schemas.microsoft.com/office/drawing/2014/main" val="1336686132"/>
                    </a:ext>
                  </a:extLst>
                </a:gridCol>
              </a:tblGrid>
              <a:tr h="129159">
                <a:tc>
                  <a:txBody>
                    <a:bodyPr/>
                    <a:lstStyle/>
                    <a:p>
                      <a:r>
                        <a:rPr lang="en-GB" sz="700" b="0" dirty="0">
                          <a:solidFill>
                            <a:schemeClr val="bg1"/>
                          </a:solidFill>
                          <a:effectLst/>
                        </a:rPr>
                        <a:t>47% moisture damage; 88% unavoidable pressure damage</a:t>
                      </a:r>
                      <a:endParaRPr lang="en-GB" sz="700" dirty="0">
                        <a:solidFill>
                          <a:schemeClr val="bg1"/>
                        </a:solidFill>
                        <a:effectLst/>
                      </a:endParaRPr>
                    </a:p>
                  </a:txBody>
                  <a:tcPr anchor="ctr">
                    <a:lnL>
                      <a:noFill/>
                    </a:lnL>
                    <a:lnR>
                      <a:noFill/>
                    </a:lnR>
                    <a:lnT>
                      <a:noFill/>
                    </a:lnT>
                    <a:lnB>
                      <a:noFill/>
                    </a:lnB>
                  </a:tcPr>
                </a:tc>
                <a:extLst>
                  <a:ext uri="{0D108BD9-81ED-4DB2-BD59-A6C34878D82A}">
                    <a16:rowId xmlns:a16="http://schemas.microsoft.com/office/drawing/2014/main" val="2774248177"/>
                  </a:ext>
                </a:extLst>
              </a:tr>
            </a:tbl>
          </a:graphicData>
        </a:graphic>
      </p:graphicFrame>
      <p:sp>
        <p:nvSpPr>
          <p:cNvPr id="3" name="TextBox 2">
            <a:extLst>
              <a:ext uri="{FF2B5EF4-FFF2-40B4-BE49-F238E27FC236}">
                <a16:creationId xmlns:a16="http://schemas.microsoft.com/office/drawing/2014/main" id="{40409A73-85A4-04D1-8E2F-698C2D8A4A59}"/>
              </a:ext>
            </a:extLst>
          </p:cNvPr>
          <p:cNvSpPr txBox="1"/>
          <p:nvPr/>
        </p:nvSpPr>
        <p:spPr>
          <a:xfrm>
            <a:off x="348265" y="980700"/>
            <a:ext cx="11341289" cy="5755422"/>
          </a:xfrm>
          <a:prstGeom prst="rect">
            <a:avLst/>
          </a:prstGeom>
          <a:noFill/>
        </p:spPr>
        <p:txBody>
          <a:bodyPr wrap="square" rtlCol="0">
            <a:spAutoFit/>
          </a:bodyPr>
          <a:lstStyle/>
          <a:p>
            <a:pPr lvl="0">
              <a:defRPr/>
            </a:pPr>
            <a:r>
              <a:rPr lang="en-GB" sz="1600" b="1" dirty="0">
                <a:solidFill>
                  <a:srgbClr val="2E75B6"/>
                </a:solidFill>
              </a:rPr>
              <a:t>Other correspondence received from </a:t>
            </a:r>
            <a:r>
              <a:rPr lang="en-GB" sz="1600" b="1" dirty="0" smtClean="0">
                <a:solidFill>
                  <a:srgbClr val="2E75B6"/>
                </a:solidFill>
              </a:rPr>
              <a:t>HIW et al</a:t>
            </a:r>
            <a:endParaRPr lang="en-GB" sz="1600" b="1" dirty="0">
              <a:solidFill>
                <a:srgbClr val="2E75B6"/>
              </a:solidFill>
            </a:endParaRPr>
          </a:p>
          <a:p>
            <a:pPr lvl="0">
              <a:defRPr/>
            </a:pPr>
            <a:r>
              <a:rPr lang="en-GB" sz="1600" dirty="0"/>
              <a:t>Healthcare Inspectorate Wales’ (HIW) Insight Bulletin</a:t>
            </a:r>
          </a:p>
          <a:p>
            <a:pPr lvl="0">
              <a:defRPr/>
            </a:pPr>
            <a:r>
              <a:rPr lang="en-GB" sz="1600" dirty="0"/>
              <a:t>Request for assurance relating to the management of a service user under </a:t>
            </a:r>
            <a:r>
              <a:rPr lang="en-GB" sz="1600" dirty="0" smtClean="0"/>
              <a:t>Mental Health Act </a:t>
            </a:r>
            <a:r>
              <a:rPr lang="en-GB" sz="1600" dirty="0"/>
              <a:t>section</a:t>
            </a:r>
          </a:p>
          <a:p>
            <a:pPr lvl="0">
              <a:defRPr/>
            </a:pPr>
            <a:r>
              <a:rPr lang="en-GB" sz="1600" dirty="0"/>
              <a:t>HIW Mental Health Annual Report 2021 – 2022</a:t>
            </a:r>
          </a:p>
          <a:p>
            <a:pPr lvl="0">
              <a:defRPr/>
            </a:pPr>
            <a:r>
              <a:rPr lang="en-GB" sz="1600" dirty="0"/>
              <a:t>Request for records for a deceased service user </a:t>
            </a:r>
          </a:p>
          <a:p>
            <a:pPr lvl="0">
              <a:defRPr/>
            </a:pPr>
            <a:r>
              <a:rPr lang="en-GB" sz="1600" dirty="0"/>
              <a:t>Request for historic statements from former staff members  </a:t>
            </a:r>
          </a:p>
          <a:p>
            <a:pPr lvl="0">
              <a:defRPr/>
            </a:pPr>
            <a:r>
              <a:rPr lang="en-GB" sz="1600" dirty="0"/>
              <a:t>Request for cancer pathway details </a:t>
            </a:r>
          </a:p>
          <a:p>
            <a:pPr>
              <a:defRPr/>
            </a:pPr>
            <a:r>
              <a:rPr lang="en-GB" sz="1600" dirty="0"/>
              <a:t>Epilepsy in </a:t>
            </a:r>
            <a:r>
              <a:rPr lang="en-GB" sz="1600" dirty="0" smtClean="0"/>
              <a:t>Learning Disabilities </a:t>
            </a:r>
            <a:r>
              <a:rPr lang="en-GB" sz="1600" dirty="0"/>
              <a:t>services report – the full </a:t>
            </a:r>
            <a:r>
              <a:rPr lang="en-GB" sz="1600" dirty="0" smtClean="0"/>
              <a:t>external review report </a:t>
            </a:r>
            <a:r>
              <a:rPr lang="en-GB" sz="1600" dirty="0"/>
              <a:t>and management response will be presented to </a:t>
            </a:r>
            <a:r>
              <a:rPr lang="en-GB" sz="1600" dirty="0" smtClean="0"/>
              <a:t>QSEC in </a:t>
            </a:r>
            <a:r>
              <a:rPr lang="en-GB" sz="1600" dirty="0"/>
              <a:t>December 2023</a:t>
            </a:r>
          </a:p>
          <a:p>
            <a:pPr lvl="0">
              <a:defRPr/>
            </a:pPr>
            <a:r>
              <a:rPr lang="en-GB" sz="1600" b="1" dirty="0" smtClean="0">
                <a:solidFill>
                  <a:srgbClr val="2E75B6"/>
                </a:solidFill>
              </a:rPr>
              <a:t>Thematic </a:t>
            </a:r>
            <a:r>
              <a:rPr lang="en-GB" sz="1600" b="1" dirty="0">
                <a:solidFill>
                  <a:srgbClr val="2E75B6"/>
                </a:solidFill>
              </a:rPr>
              <a:t>review of HIW inspection actions </a:t>
            </a:r>
          </a:p>
          <a:p>
            <a:pPr lvl="0">
              <a:defRPr/>
            </a:pPr>
            <a:r>
              <a:rPr lang="en-GB" sz="1600" dirty="0" smtClean="0"/>
              <a:t>QAS Team has </a:t>
            </a:r>
            <a:r>
              <a:rPr lang="en-GB" sz="1600" dirty="0"/>
              <a:t>undertaken a review of all recommendations and actions arising through all Health Board HIW inspections which has been themed. This will be updated and re-presented to </a:t>
            </a:r>
            <a:r>
              <a:rPr lang="en-GB" sz="1600" dirty="0" smtClean="0"/>
              <a:t>QSEC </a:t>
            </a:r>
            <a:r>
              <a:rPr lang="en-GB" sz="1600" dirty="0"/>
              <a:t>in due course.</a:t>
            </a:r>
            <a:endParaRPr kumimoji="0" lang="en-GB" sz="1600" i="0" u="none" strike="noStrike" kern="1200" cap="none" spc="0" normalizeH="0" baseline="0" noProof="0" dirty="0">
              <a:ln>
                <a:noFill/>
              </a:ln>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srgbClr val="2E75B6"/>
                </a:solidFill>
                <a:effectLst/>
                <a:uLnTx/>
                <a:uFillTx/>
                <a:ea typeface="+mn-ea"/>
                <a:cs typeface="+mn-cs"/>
              </a:rPr>
              <a:t>Risks </a:t>
            </a:r>
            <a:r>
              <a:rPr kumimoji="0" lang="en-GB" sz="1600" b="1" i="0" u="none" strike="noStrike" kern="1200" cap="none" spc="0" normalizeH="0" baseline="0" noProof="0" dirty="0">
                <a:ln>
                  <a:noFill/>
                </a:ln>
                <a:solidFill>
                  <a:srgbClr val="2E75B6"/>
                </a:solidFill>
                <a:effectLst/>
                <a:uLnTx/>
                <a:uFillTx/>
                <a:ea typeface="+mn-ea"/>
                <a:cs typeface="+mn-cs"/>
              </a:rPr>
              <a:t>and Mitigations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ea typeface="+mn-ea"/>
                <a:cs typeface="+mn-cs"/>
              </a:rPr>
              <a:t>All correspondence received by third parties such as the Welsh Government, the</a:t>
            </a:r>
            <a:r>
              <a:rPr kumimoji="0" lang="en-GB" sz="1600" b="0" i="0" u="none" strike="noStrike" kern="1200" cap="none" spc="0" normalizeH="0" noProof="0" dirty="0">
                <a:ln>
                  <a:noFill/>
                </a:ln>
                <a:effectLst/>
                <a:uLnTx/>
                <a:uFillTx/>
                <a:ea typeface="+mn-ea"/>
                <a:cs typeface="+mn-cs"/>
              </a:rPr>
              <a:t> Delivery Unit or Health Inspectorate Wales </a:t>
            </a:r>
            <a:r>
              <a:rPr kumimoji="0" lang="en-GB" sz="1600" b="0" i="0" u="none" strike="noStrike" kern="1200" cap="none" spc="0" normalizeH="0" baseline="0" noProof="0" dirty="0">
                <a:ln>
                  <a:noFill/>
                </a:ln>
                <a:effectLst/>
                <a:uLnTx/>
                <a:uFillTx/>
                <a:ea typeface="+mn-ea"/>
                <a:cs typeface="+mn-cs"/>
              </a:rPr>
              <a:t>in relation to their activity is logged on receipt by the </a:t>
            </a:r>
            <a:r>
              <a:rPr kumimoji="0" lang="en-GB" sz="1600" b="0" i="0" u="none" strike="noStrike" kern="1200" cap="none" spc="0" normalizeH="0" baseline="0" noProof="0" dirty="0" smtClean="0">
                <a:ln>
                  <a:noFill/>
                </a:ln>
                <a:effectLst/>
                <a:uLnTx/>
                <a:uFillTx/>
                <a:ea typeface="+mn-ea"/>
                <a:cs typeface="+mn-cs"/>
              </a:rPr>
              <a:t>QAS</a:t>
            </a:r>
            <a:r>
              <a:rPr kumimoji="0" lang="en-GB" sz="1600" b="0" i="0" u="none" strike="noStrike" kern="1200" cap="none" spc="0" normalizeH="0" noProof="0" dirty="0" smtClean="0">
                <a:ln>
                  <a:noFill/>
                </a:ln>
                <a:effectLst/>
                <a:uLnTx/>
                <a:uFillTx/>
                <a:ea typeface="+mn-ea"/>
                <a:cs typeface="+mn-cs"/>
              </a:rPr>
              <a:t> Team</a:t>
            </a:r>
            <a:r>
              <a:rPr kumimoji="0" lang="en-GB" sz="1600" b="0" i="0" u="none" strike="noStrike" kern="1200" cap="none" spc="0" normalizeH="0" baseline="0" noProof="0" dirty="0" smtClean="0">
                <a:ln>
                  <a:noFill/>
                </a:ln>
                <a:effectLst/>
                <a:uLnTx/>
                <a:uFillTx/>
                <a:ea typeface="+mn-ea"/>
                <a:cs typeface="+mn-cs"/>
              </a:rPr>
              <a:t>.</a:t>
            </a:r>
            <a:endParaRPr kumimoji="0" lang="en-GB" sz="1600" b="0" i="0" u="none" strike="noStrike" kern="1200" cap="none" spc="0" normalizeH="0" baseline="0" noProof="0" dirty="0">
              <a:ln>
                <a:noFill/>
              </a:ln>
              <a:effectLst/>
              <a:uLnTx/>
              <a:uFillTx/>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ea typeface="+mn-ea"/>
                <a:cs typeface="+mn-cs"/>
              </a:rPr>
              <a:t>A robust process is in place for co-ordinating and quality checking responses,</a:t>
            </a:r>
            <a:r>
              <a:rPr kumimoji="0" lang="en-GB" sz="1600" b="0" i="0" u="none" strike="noStrike" kern="1200" cap="none" spc="0" normalizeH="0" noProof="0" dirty="0">
                <a:ln>
                  <a:noFill/>
                </a:ln>
                <a:effectLst/>
                <a:uLnTx/>
                <a:uFillTx/>
                <a:ea typeface="+mn-ea"/>
                <a:cs typeface="+mn-cs"/>
              </a:rPr>
              <a:t> including gaining executive approval of all </a:t>
            </a:r>
            <a:r>
              <a:rPr kumimoji="0" lang="en-GB" sz="1600" b="0" i="0" u="none" strike="noStrike" kern="1200" cap="none" spc="0" normalizeH="0" baseline="0" noProof="0" dirty="0">
                <a:ln>
                  <a:noFill/>
                </a:ln>
                <a:effectLst/>
                <a:uLnTx/>
                <a:uFillTx/>
                <a:ea typeface="+mn-ea"/>
                <a:cs typeface="+mn-cs"/>
              </a:rPr>
              <a:t>HIW submissions, by the required deadlines.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ea typeface="+mn-ea"/>
                <a:cs typeface="+mn-cs"/>
              </a:rPr>
              <a:t>Recommendations arising from HIW, et al,</a:t>
            </a:r>
            <a:r>
              <a:rPr kumimoji="0" lang="en-GB" sz="1600" b="0" i="0" u="none" strike="noStrike" kern="1200" cap="none" spc="0" normalizeH="0" noProof="0" dirty="0">
                <a:ln>
                  <a:noFill/>
                </a:ln>
                <a:effectLst/>
                <a:uLnTx/>
                <a:uFillTx/>
                <a:ea typeface="+mn-ea"/>
                <a:cs typeface="+mn-cs"/>
              </a:rPr>
              <a:t> such as </a:t>
            </a:r>
            <a:r>
              <a:rPr kumimoji="0" lang="en-GB" sz="1600" b="0" i="0" u="none" strike="noStrike" kern="1200" cap="none" spc="0" normalizeH="0" baseline="0" noProof="0" dirty="0">
                <a:ln>
                  <a:noFill/>
                </a:ln>
                <a:effectLst/>
                <a:uLnTx/>
                <a:uFillTx/>
                <a:ea typeface="+mn-ea"/>
                <a:cs typeface="+mn-cs"/>
              </a:rPr>
              <a:t>immediate assurance plans or final reports are uploaded to the </a:t>
            </a:r>
            <a:r>
              <a:rPr lang="en-GB" sz="1600" dirty="0"/>
              <a:t>AMAT software. </a:t>
            </a:r>
            <a:r>
              <a:rPr lang="en-GB" sz="1600" dirty="0" smtClean="0"/>
              <a:t>QAS Team </a:t>
            </a:r>
            <a:r>
              <a:rPr lang="en-GB" sz="1600" dirty="0"/>
              <a:t>also pursue </a:t>
            </a:r>
            <a:r>
              <a:rPr kumimoji="0" lang="en-GB" sz="1600" b="0" i="0" u="none" strike="noStrike" kern="1200" cap="none" spc="0" normalizeH="0" baseline="0" noProof="0" dirty="0">
                <a:ln>
                  <a:noFill/>
                </a:ln>
                <a:effectLst/>
                <a:uLnTx/>
                <a:uFillTx/>
                <a:ea typeface="+mn-ea"/>
                <a:cs typeface="+mn-cs"/>
              </a:rPr>
              <a:t>services for updates </a:t>
            </a:r>
            <a:r>
              <a:rPr lang="en-GB" sz="1600" dirty="0"/>
              <a:t>in advance of any due date</a:t>
            </a:r>
            <a:r>
              <a:rPr kumimoji="0" lang="en-GB" sz="1600" b="0" i="0" u="none" strike="noStrike" kern="1200" cap="none" spc="0" normalizeH="0" baseline="0" noProof="0" dirty="0">
                <a:ln>
                  <a:noFill/>
                </a:ln>
                <a:effectLst/>
                <a:uLnTx/>
                <a:uFillTx/>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The </a:t>
            </a:r>
            <a:r>
              <a:rPr lang="en-GB" sz="1600" dirty="0" smtClean="0"/>
              <a:t>QAS Team </a:t>
            </a:r>
            <a:r>
              <a:rPr lang="en-GB" sz="1600" dirty="0"/>
              <a:t>are supporting services to develop their improvement plans.</a:t>
            </a:r>
            <a:endParaRPr kumimoji="0" lang="en-GB" sz="1600" b="0" i="0" u="none" strike="noStrike" kern="1200" cap="none" spc="0" normalizeH="0" baseline="0" noProof="0" dirty="0">
              <a:ln>
                <a:noFill/>
              </a:ln>
              <a:effectLst/>
              <a:uLnTx/>
              <a:uFillTx/>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ea typeface="+mn-ea"/>
                <a:cs typeface="+mn-cs"/>
              </a:rPr>
              <a:t>The </a:t>
            </a:r>
            <a:r>
              <a:rPr kumimoji="0" lang="en-GB" sz="1600" b="0" i="0" u="none" strike="noStrike" kern="1200" cap="none" spc="0" normalizeH="0" baseline="0" noProof="0" dirty="0" smtClean="0">
                <a:ln>
                  <a:noFill/>
                </a:ln>
                <a:effectLst/>
                <a:uLnTx/>
                <a:uFillTx/>
                <a:ea typeface="+mn-ea"/>
                <a:cs typeface="+mn-cs"/>
              </a:rPr>
              <a:t>QAS</a:t>
            </a:r>
            <a:r>
              <a:rPr kumimoji="0" lang="en-GB" sz="1600" b="0" i="0" u="none" strike="noStrike" kern="1200" cap="none" spc="0" normalizeH="0" noProof="0" dirty="0" smtClean="0">
                <a:ln>
                  <a:noFill/>
                </a:ln>
                <a:effectLst/>
                <a:uLnTx/>
                <a:uFillTx/>
                <a:ea typeface="+mn-ea"/>
                <a:cs typeface="+mn-cs"/>
              </a:rPr>
              <a:t> Team </a:t>
            </a:r>
            <a:r>
              <a:rPr kumimoji="0" lang="en-GB" sz="1600" b="0" i="0" u="none" strike="noStrike" kern="1200" cap="none" spc="0" normalizeH="0" noProof="0" dirty="0">
                <a:ln>
                  <a:noFill/>
                </a:ln>
                <a:effectLst/>
                <a:uLnTx/>
                <a:uFillTx/>
                <a:ea typeface="+mn-ea"/>
                <a:cs typeface="+mn-cs"/>
              </a:rPr>
              <a:t>are providing updates for </a:t>
            </a:r>
            <a:r>
              <a:rPr kumimoji="0" lang="en-GB" sz="1600" b="0" i="0" u="none" strike="noStrike" kern="1200" cap="none" spc="0" normalizeH="0" baseline="0" noProof="0" dirty="0">
                <a:ln>
                  <a:noFill/>
                </a:ln>
                <a:effectLst/>
                <a:uLnTx/>
                <a:uFillTx/>
                <a:ea typeface="+mn-ea"/>
                <a:cs typeface="+mn-cs"/>
              </a:rPr>
              <a:t>reporting</a:t>
            </a:r>
            <a:r>
              <a:rPr kumimoji="0" lang="en-GB" sz="1600" b="0" i="0" u="none" strike="noStrike" kern="1200" cap="none" spc="0" normalizeH="0" noProof="0" dirty="0">
                <a:ln>
                  <a:noFill/>
                </a:ln>
                <a:effectLst/>
                <a:uLnTx/>
                <a:uFillTx/>
                <a:ea typeface="+mn-ea"/>
                <a:cs typeface="+mn-cs"/>
              </a:rPr>
              <a:t> </a:t>
            </a:r>
            <a:r>
              <a:rPr kumimoji="0" lang="en-GB" sz="1600" b="0" i="0" u="none" strike="noStrike" kern="1200" cap="none" spc="0" normalizeH="0" baseline="0" noProof="0" dirty="0">
                <a:ln>
                  <a:noFill/>
                </a:ln>
                <a:effectLst/>
                <a:uLnTx/>
                <a:uFillTx/>
                <a:ea typeface="+mn-ea"/>
                <a:cs typeface="+mn-cs"/>
              </a:rPr>
              <a:t>to each Audit and Risk Assurance Committee (ARAC</a:t>
            </a:r>
            <a:r>
              <a:rPr kumimoji="0" lang="en-GB" sz="1600" b="0" i="0" u="none" strike="noStrike" kern="1200" cap="none" spc="0" normalizeH="0" baseline="0" noProof="0" dirty="0" smtClean="0">
                <a:ln>
                  <a:noFill/>
                </a:ln>
                <a:effectLst/>
                <a:uLnTx/>
                <a:uFillTx/>
                <a:ea typeface="+mn-ea"/>
                <a:cs typeface="+mn-cs"/>
              </a:rPr>
              <a:t>) via </a:t>
            </a:r>
            <a:r>
              <a:rPr kumimoji="0" lang="en-GB" sz="1600" b="0" i="0" u="none" strike="noStrike" kern="1200" cap="none" spc="0" normalizeH="0" baseline="0" noProof="0" dirty="0">
                <a:ln>
                  <a:noFill/>
                </a:ln>
                <a:effectLst/>
                <a:uLnTx/>
                <a:uFillTx/>
                <a:ea typeface="+mn-ea"/>
                <a:cs typeface="+mn-cs"/>
              </a:rPr>
              <a:t>the </a:t>
            </a:r>
            <a:r>
              <a:rPr kumimoji="0" lang="en-GB" sz="1600" b="0" i="0" u="none" strike="noStrike" kern="1200" cap="none" spc="0" normalizeH="0" baseline="0" noProof="0" dirty="0" smtClean="0">
                <a:ln>
                  <a:noFill/>
                </a:ln>
                <a:effectLst/>
                <a:uLnTx/>
                <a:uFillTx/>
                <a:ea typeface="+mn-ea"/>
                <a:cs typeface="+mn-cs"/>
              </a:rPr>
              <a:t>Assurance </a:t>
            </a:r>
            <a:r>
              <a:rPr kumimoji="0" lang="en-GB" sz="1600" b="0" i="0" u="none" strike="noStrike" kern="1200" cap="none" spc="0" normalizeH="0" baseline="0" noProof="0" dirty="0">
                <a:ln>
                  <a:noFill/>
                </a:ln>
                <a:effectLst/>
                <a:uLnTx/>
                <a:uFillTx/>
                <a:ea typeface="+mn-ea"/>
                <a:cs typeface="+mn-cs"/>
              </a:rPr>
              <a:t>and Risk</a:t>
            </a:r>
            <a:r>
              <a:rPr kumimoji="0" lang="en-GB" sz="1600" b="0" i="0" u="none" strike="noStrike" kern="1200" cap="none" spc="0" normalizeH="0" noProof="0" dirty="0">
                <a:ln>
                  <a:noFill/>
                </a:ln>
                <a:effectLst/>
                <a:uLnTx/>
                <a:uFillTx/>
                <a:ea typeface="+mn-ea"/>
                <a:cs typeface="+mn-cs"/>
              </a:rPr>
              <a:t> team</a:t>
            </a:r>
            <a:r>
              <a:rPr kumimoji="0" lang="en-GB" sz="1600" b="0" i="0" u="none" strike="noStrike" kern="1200" cap="none" spc="0" normalizeH="0" baseline="0" noProof="0" dirty="0">
                <a:ln>
                  <a:noFill/>
                </a:ln>
                <a:effectLst/>
                <a:uLnTx/>
                <a:uFillTx/>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ea typeface="+mn-ea"/>
                <a:cs typeface="+mn-cs"/>
              </a:rPr>
              <a:t>HIW activity forms part of the quality governance arrangements within Directorates.</a:t>
            </a:r>
          </a:p>
        </p:txBody>
      </p:sp>
    </p:spTree>
    <p:extLst>
      <p:ext uri="{BB962C8B-B14F-4D97-AF65-F5344CB8AC3E}">
        <p14:creationId xmlns:p14="http://schemas.microsoft.com/office/powerpoint/2010/main" val="1644599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34D6D9EF-90E6-4257-9EB5-C6286E0E1F98}"/>
              </a:ext>
            </a:extLst>
          </p:cNvPr>
          <p:cNvSpPr>
            <a:spLocks noGrp="1"/>
          </p:cNvSpPr>
          <p:nvPr>
            <p:ph idx="1"/>
          </p:nvPr>
        </p:nvSpPr>
        <p:spPr>
          <a:xfrm>
            <a:off x="586780" y="1340768"/>
            <a:ext cx="11018440" cy="4836195"/>
          </a:xfrm>
        </p:spPr>
        <p:txBody>
          <a:bodyPr/>
          <a:lstStyle/>
          <a:p>
            <a:pPr marL="0" indent="0">
              <a:buNone/>
            </a:pPr>
            <a:r>
              <a:rPr lang="en-GB" sz="1800" dirty="0"/>
              <a:t>The purpose of this report is to provide the Quality, Safety and Experience Committee (QSEC) with an overview of quality and safety across the Health Board.</a:t>
            </a:r>
          </a:p>
          <a:p>
            <a:pPr marL="0" indent="0">
              <a:buNone/>
            </a:pPr>
            <a:r>
              <a:rPr lang="en-GB" sz="1800" dirty="0"/>
              <a:t>The Health Board uses a number of assurance processes and quality improvement strategies to ensure high quality care is delivered to patients.</a:t>
            </a:r>
          </a:p>
          <a:p>
            <a:pPr marL="0" indent="0">
              <a:buNone/>
            </a:pPr>
            <a:r>
              <a:rPr lang="en-GB" sz="1800" dirty="0"/>
              <a:t>This report provides information on:</a:t>
            </a:r>
          </a:p>
          <a:p>
            <a:r>
              <a:rPr lang="en-GB" sz="1800" dirty="0"/>
              <a:t>Patient safety incidents including a focus on </a:t>
            </a:r>
            <a:endParaRPr lang="en-GB" sz="1800" dirty="0" smtClean="0"/>
          </a:p>
          <a:p>
            <a:pPr marL="0" indent="0">
              <a:buNone/>
            </a:pPr>
            <a:r>
              <a:rPr lang="en-GB" sz="1800" dirty="0" smtClean="0"/>
              <a:t> </a:t>
            </a:r>
            <a:r>
              <a:rPr lang="en-GB" sz="1800" dirty="0"/>
              <a:t>damage care planning and incident reporting</a:t>
            </a:r>
          </a:p>
          <a:p>
            <a:r>
              <a:rPr lang="en-GB" sz="1800" dirty="0"/>
              <a:t>Nationally reported patient safety incidents</a:t>
            </a:r>
          </a:p>
          <a:p>
            <a:r>
              <a:rPr lang="en-GB" sz="1800" dirty="0"/>
              <a:t>Duty of Candour</a:t>
            </a:r>
          </a:p>
          <a:p>
            <a:r>
              <a:rPr lang="en-GB" sz="1800" dirty="0"/>
              <a:t>Infection control including hand hygiene</a:t>
            </a:r>
          </a:p>
          <a:p>
            <a:r>
              <a:rPr lang="en-GB" sz="1800" dirty="0"/>
              <a:t>The nosocomial COVID-19 review programme</a:t>
            </a:r>
          </a:p>
          <a:p>
            <a:r>
              <a:rPr lang="en-GB" sz="1800" dirty="0"/>
              <a:t>Inspections and peer reviews including activity of Healthcare Inspectorate Wales (HIW)</a:t>
            </a:r>
          </a:p>
        </p:txBody>
      </p:sp>
      <p:sp>
        <p:nvSpPr>
          <p:cNvPr id="6" name="Title 5">
            <a:extLst>
              <a:ext uri="{FF2B5EF4-FFF2-40B4-BE49-F238E27FC236}">
                <a16:creationId xmlns:a16="http://schemas.microsoft.com/office/drawing/2014/main" id="{CFA2C2E7-139E-4171-9DE6-84772C26E94F}"/>
              </a:ext>
            </a:extLst>
          </p:cNvPr>
          <p:cNvSpPr>
            <a:spLocks noGrp="1"/>
          </p:cNvSpPr>
          <p:nvPr>
            <p:ph type="title"/>
          </p:nvPr>
        </p:nvSpPr>
        <p:spPr/>
        <p:txBody>
          <a:bodyPr/>
          <a:lstStyle/>
          <a:p>
            <a:r>
              <a:rPr lang="en-GB" sz="2800" dirty="0"/>
              <a:t>Situation</a:t>
            </a:r>
          </a:p>
        </p:txBody>
      </p:sp>
    </p:spTree>
    <p:extLst>
      <p:ext uri="{BB962C8B-B14F-4D97-AF65-F5344CB8AC3E}">
        <p14:creationId xmlns:p14="http://schemas.microsoft.com/office/powerpoint/2010/main" val="1504075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a:extLst>
              <a:ext uri="{FF2B5EF4-FFF2-40B4-BE49-F238E27FC236}">
                <a16:creationId xmlns:a16="http://schemas.microsoft.com/office/drawing/2014/main" id="{1BA26280-5FFC-30C0-B32D-CA11BB60FAF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6579" y="2847574"/>
            <a:ext cx="2555776" cy="191683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C7DB071B-5745-B52F-FFB7-1A4AC4060B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2658" y="4842762"/>
            <a:ext cx="2420135" cy="181510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9E2A630D-0D6B-EB0B-733E-D59CC057671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678" y="5157192"/>
            <a:ext cx="2016224" cy="151216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C2372C73-57EC-D739-7194-10388F877F7B}"/>
              </a:ext>
            </a:extLst>
          </p:cNvPr>
          <p:cNvSpPr txBox="1"/>
          <p:nvPr/>
        </p:nvSpPr>
        <p:spPr>
          <a:xfrm>
            <a:off x="247763" y="105691"/>
            <a:ext cx="8280920" cy="954107"/>
          </a:xfrm>
          <a:prstGeom prst="rect">
            <a:avLst/>
          </a:prstGeom>
          <a:noFill/>
        </p:spPr>
        <p:txBody>
          <a:bodyPr wrap="square">
            <a:spAutoFit/>
          </a:bodyPr>
          <a:lstStyle/>
          <a:p>
            <a:pPr marL="0" indent="0">
              <a:buNone/>
            </a:pPr>
            <a:r>
              <a:rPr lang="en-GB" sz="2800" b="1" dirty="0">
                <a:solidFill>
                  <a:schemeClr val="bg1"/>
                </a:solidFill>
              </a:rPr>
              <a:t>World Patient Safety Day – </a:t>
            </a:r>
            <a:r>
              <a:rPr lang="en-GB" sz="2800" b="1" dirty="0" smtClean="0">
                <a:solidFill>
                  <a:schemeClr val="bg1"/>
                </a:solidFill>
              </a:rPr>
              <a:t>17 </a:t>
            </a:r>
            <a:r>
              <a:rPr lang="en-GB" sz="2800" b="1" dirty="0">
                <a:solidFill>
                  <a:schemeClr val="bg1"/>
                </a:solidFill>
              </a:rPr>
              <a:t>September</a:t>
            </a:r>
          </a:p>
          <a:p>
            <a:pPr marL="0" indent="0">
              <a:buNone/>
            </a:pPr>
            <a:r>
              <a:rPr lang="en-GB" sz="2800" b="1" dirty="0">
                <a:solidFill>
                  <a:schemeClr val="bg1"/>
                </a:solidFill>
              </a:rPr>
              <a:t>Elevate the voice of the patient</a:t>
            </a:r>
            <a:endParaRPr lang="en-GB" sz="2800" dirty="0">
              <a:solidFill>
                <a:schemeClr val="bg1"/>
              </a:solidFill>
            </a:endParaRPr>
          </a:p>
        </p:txBody>
      </p:sp>
      <p:sp>
        <p:nvSpPr>
          <p:cNvPr id="4" name="Title 3">
            <a:extLst>
              <a:ext uri="{FF2B5EF4-FFF2-40B4-BE49-F238E27FC236}">
                <a16:creationId xmlns:a16="http://schemas.microsoft.com/office/drawing/2014/main" id="{4325DB95-2758-FB5E-EF15-2CE33D040230}"/>
              </a:ext>
            </a:extLst>
          </p:cNvPr>
          <p:cNvSpPr>
            <a:spLocks noGrp="1"/>
          </p:cNvSpPr>
          <p:nvPr>
            <p:ph type="title"/>
          </p:nvPr>
        </p:nvSpPr>
        <p:spPr>
          <a:xfrm>
            <a:off x="6427462" y="3657451"/>
            <a:ext cx="4693438" cy="944470"/>
          </a:xfrm>
        </p:spPr>
        <p:txBody>
          <a:bodyPr/>
          <a:lstStyle/>
          <a:p>
            <a:r>
              <a:rPr lang="en-GB" dirty="0">
                <a:solidFill>
                  <a:schemeClr val="tx1"/>
                </a:solidFill>
              </a:rPr>
              <a:t>What does patient safety mean to you?</a:t>
            </a:r>
          </a:p>
        </p:txBody>
      </p:sp>
      <p:pic>
        <p:nvPicPr>
          <p:cNvPr id="1030" name="Picture 6">
            <a:extLst>
              <a:ext uri="{FF2B5EF4-FFF2-40B4-BE49-F238E27FC236}">
                <a16:creationId xmlns:a16="http://schemas.microsoft.com/office/drawing/2014/main" id="{D14791F9-5782-EE8F-3125-D495CA34B82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7528" y="4005064"/>
            <a:ext cx="2309940" cy="173245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5F9C69F3-9266-BD86-F982-7E1940473C3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32786" y="1340768"/>
            <a:ext cx="2309940" cy="173245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390A757F-089A-61BF-A75B-5FD8FEC86FE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2897" y="1120481"/>
            <a:ext cx="2693316" cy="3591088"/>
          </a:xfrm>
          <a:prstGeom prst="rect">
            <a:avLst/>
          </a:prstGeom>
          <a:noFill/>
          <a:extLst>
            <a:ext uri="{909E8E84-426E-40DD-AFC4-6F175D3DCCD1}">
              <a14:hiddenFill xmlns:a14="http://schemas.microsoft.com/office/drawing/2010/main">
                <a:solidFill>
                  <a:srgbClr val="FFFFFF"/>
                </a:solidFill>
              </a14:hiddenFill>
            </a:ext>
          </a:extLst>
        </p:spPr>
      </p:pic>
      <p:sp>
        <p:nvSpPr>
          <p:cNvPr id="7" name="Speech Bubble: Rectangle 6">
            <a:extLst>
              <a:ext uri="{FF2B5EF4-FFF2-40B4-BE49-F238E27FC236}">
                <a16:creationId xmlns:a16="http://schemas.microsoft.com/office/drawing/2014/main" id="{2D88F993-6E8B-A085-9F82-BF5FF518CC59}"/>
              </a:ext>
            </a:extLst>
          </p:cNvPr>
          <p:cNvSpPr/>
          <p:nvPr/>
        </p:nvSpPr>
        <p:spPr>
          <a:xfrm>
            <a:off x="6618396" y="1197360"/>
            <a:ext cx="1728192" cy="72008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Preventing my loved one from coming to harm</a:t>
            </a:r>
          </a:p>
        </p:txBody>
      </p:sp>
      <p:sp>
        <p:nvSpPr>
          <p:cNvPr id="8" name="Speech Bubble: Rectangle 7">
            <a:extLst>
              <a:ext uri="{FF2B5EF4-FFF2-40B4-BE49-F238E27FC236}">
                <a16:creationId xmlns:a16="http://schemas.microsoft.com/office/drawing/2014/main" id="{C6428583-80D3-A9AF-AE27-FA2D8867B8BE}"/>
              </a:ext>
            </a:extLst>
          </p:cNvPr>
          <p:cNvSpPr/>
          <p:nvPr/>
        </p:nvSpPr>
        <p:spPr>
          <a:xfrm>
            <a:off x="8741638" y="1467499"/>
            <a:ext cx="1294784" cy="43631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Avoiding harm</a:t>
            </a:r>
          </a:p>
        </p:txBody>
      </p:sp>
      <p:sp>
        <p:nvSpPr>
          <p:cNvPr id="9" name="Speech Bubble: Rectangle 8">
            <a:extLst>
              <a:ext uri="{FF2B5EF4-FFF2-40B4-BE49-F238E27FC236}">
                <a16:creationId xmlns:a16="http://schemas.microsoft.com/office/drawing/2014/main" id="{573105E8-F0D3-E5CF-BAC7-CD5EFA002688}"/>
              </a:ext>
            </a:extLst>
          </p:cNvPr>
          <p:cNvSpPr/>
          <p:nvPr/>
        </p:nvSpPr>
        <p:spPr>
          <a:xfrm>
            <a:off x="10179130" y="1316362"/>
            <a:ext cx="1728192" cy="79208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tabLst>
                <a:tab pos="0" algn="l"/>
              </a:tabLst>
            </a:pPr>
            <a:r>
              <a:rPr lang="en-GB" sz="1200" dirty="0"/>
              <a:t>A vital part of day to day role to ensure we provide a high service of care.</a:t>
            </a:r>
          </a:p>
        </p:txBody>
      </p:sp>
      <p:sp>
        <p:nvSpPr>
          <p:cNvPr id="10" name="Speech Bubble: Rectangle 9">
            <a:extLst>
              <a:ext uri="{FF2B5EF4-FFF2-40B4-BE49-F238E27FC236}">
                <a16:creationId xmlns:a16="http://schemas.microsoft.com/office/drawing/2014/main" id="{91312B0F-5064-16BB-A39D-F46CCC164B7C}"/>
              </a:ext>
            </a:extLst>
          </p:cNvPr>
          <p:cNvSpPr/>
          <p:nvPr/>
        </p:nvSpPr>
        <p:spPr>
          <a:xfrm>
            <a:off x="6394775" y="2776007"/>
            <a:ext cx="1293827" cy="839165"/>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Make sure patients are looked after properly</a:t>
            </a:r>
          </a:p>
        </p:txBody>
      </p:sp>
      <p:sp>
        <p:nvSpPr>
          <p:cNvPr id="11" name="Speech Bubble: Rectangle 10">
            <a:extLst>
              <a:ext uri="{FF2B5EF4-FFF2-40B4-BE49-F238E27FC236}">
                <a16:creationId xmlns:a16="http://schemas.microsoft.com/office/drawing/2014/main" id="{A433832F-66FF-C3F7-9F15-D6996F1FAA4C}"/>
              </a:ext>
            </a:extLst>
          </p:cNvPr>
          <p:cNvSpPr/>
          <p:nvPr/>
        </p:nvSpPr>
        <p:spPr>
          <a:xfrm>
            <a:off x="10072138" y="5350321"/>
            <a:ext cx="1942176" cy="1248901"/>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Communication &amp; speaking out – ensuring eligibility if considering patients are offered participation in any relevant research studies</a:t>
            </a:r>
          </a:p>
        </p:txBody>
      </p:sp>
      <p:sp>
        <p:nvSpPr>
          <p:cNvPr id="12" name="Speech Bubble: Rectangle 11">
            <a:extLst>
              <a:ext uri="{FF2B5EF4-FFF2-40B4-BE49-F238E27FC236}">
                <a16:creationId xmlns:a16="http://schemas.microsoft.com/office/drawing/2014/main" id="{01FDBFC6-E234-148C-35E5-93FB85B8BB04}"/>
              </a:ext>
            </a:extLst>
          </p:cNvPr>
          <p:cNvSpPr/>
          <p:nvPr/>
        </p:nvSpPr>
        <p:spPr>
          <a:xfrm>
            <a:off x="10334479" y="2434220"/>
            <a:ext cx="1572843" cy="98449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Ensuring the patient is well looked after and kept well-nourished at all times</a:t>
            </a:r>
          </a:p>
        </p:txBody>
      </p:sp>
      <p:sp>
        <p:nvSpPr>
          <p:cNvPr id="13" name="Speech Bubble: Rectangle 12">
            <a:extLst>
              <a:ext uri="{FF2B5EF4-FFF2-40B4-BE49-F238E27FC236}">
                <a16:creationId xmlns:a16="http://schemas.microsoft.com/office/drawing/2014/main" id="{98D42AE4-15D9-4300-0A5D-54577A105BAF}"/>
              </a:ext>
            </a:extLst>
          </p:cNvPr>
          <p:cNvSpPr/>
          <p:nvPr/>
        </p:nvSpPr>
        <p:spPr>
          <a:xfrm>
            <a:off x="8094246" y="2073675"/>
            <a:ext cx="1294784" cy="43631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Engaging patient’s needs</a:t>
            </a:r>
          </a:p>
        </p:txBody>
      </p:sp>
      <p:sp>
        <p:nvSpPr>
          <p:cNvPr id="14" name="Speech Bubble: Rectangle 13">
            <a:extLst>
              <a:ext uri="{FF2B5EF4-FFF2-40B4-BE49-F238E27FC236}">
                <a16:creationId xmlns:a16="http://schemas.microsoft.com/office/drawing/2014/main" id="{66EDAD44-52D4-5988-4973-A26AEFD22F74}"/>
              </a:ext>
            </a:extLst>
          </p:cNvPr>
          <p:cNvSpPr/>
          <p:nvPr/>
        </p:nvSpPr>
        <p:spPr>
          <a:xfrm>
            <a:off x="6875170" y="4560885"/>
            <a:ext cx="1448783" cy="715861"/>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Doctors and nurses – keeping my family safe</a:t>
            </a:r>
          </a:p>
        </p:txBody>
      </p:sp>
      <p:sp>
        <p:nvSpPr>
          <p:cNvPr id="15" name="Speech Bubble: Rectangle 14">
            <a:extLst>
              <a:ext uri="{FF2B5EF4-FFF2-40B4-BE49-F238E27FC236}">
                <a16:creationId xmlns:a16="http://schemas.microsoft.com/office/drawing/2014/main" id="{F4E4F5A2-34A2-D66B-1478-48889373AE68}"/>
              </a:ext>
            </a:extLst>
          </p:cNvPr>
          <p:cNvSpPr/>
          <p:nvPr/>
        </p:nvSpPr>
        <p:spPr>
          <a:xfrm>
            <a:off x="6542507" y="5602936"/>
            <a:ext cx="1695415" cy="81982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They are safe in this hospital.</a:t>
            </a:r>
          </a:p>
          <a:p>
            <a:pPr marL="0" lvl="1" algn="ctr"/>
            <a:r>
              <a:rPr lang="en-GB" sz="1200" dirty="0"/>
              <a:t>They are safe leaving hospital.</a:t>
            </a:r>
          </a:p>
        </p:txBody>
      </p:sp>
      <p:sp>
        <p:nvSpPr>
          <p:cNvPr id="16" name="Speech Bubble: Rectangle 15">
            <a:extLst>
              <a:ext uri="{FF2B5EF4-FFF2-40B4-BE49-F238E27FC236}">
                <a16:creationId xmlns:a16="http://schemas.microsoft.com/office/drawing/2014/main" id="{2999F539-F5DB-225B-D296-AD3DB0DE39B6}"/>
              </a:ext>
            </a:extLst>
          </p:cNvPr>
          <p:cNvSpPr/>
          <p:nvPr/>
        </p:nvSpPr>
        <p:spPr>
          <a:xfrm>
            <a:off x="7777416" y="3155536"/>
            <a:ext cx="1294784" cy="43631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Engaging staff needs</a:t>
            </a:r>
          </a:p>
        </p:txBody>
      </p:sp>
      <p:sp>
        <p:nvSpPr>
          <p:cNvPr id="17" name="Speech Bubble: Rectangle 16">
            <a:extLst>
              <a:ext uri="{FF2B5EF4-FFF2-40B4-BE49-F238E27FC236}">
                <a16:creationId xmlns:a16="http://schemas.microsoft.com/office/drawing/2014/main" id="{CDC2BF39-51CD-9E67-C155-E262F7D4A887}"/>
              </a:ext>
            </a:extLst>
          </p:cNvPr>
          <p:cNvSpPr/>
          <p:nvPr/>
        </p:nvSpPr>
        <p:spPr>
          <a:xfrm>
            <a:off x="8694428" y="4493568"/>
            <a:ext cx="1389204" cy="632153"/>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Patients feel safe whilst having treatment</a:t>
            </a:r>
          </a:p>
        </p:txBody>
      </p:sp>
      <p:sp>
        <p:nvSpPr>
          <p:cNvPr id="18" name="Speech Bubble: Rectangle 17">
            <a:extLst>
              <a:ext uri="{FF2B5EF4-FFF2-40B4-BE49-F238E27FC236}">
                <a16:creationId xmlns:a16="http://schemas.microsoft.com/office/drawing/2014/main" id="{58AFD313-EE8F-8696-E25E-D4538C6504C9}"/>
              </a:ext>
            </a:extLst>
          </p:cNvPr>
          <p:cNvSpPr/>
          <p:nvPr/>
        </p:nvSpPr>
        <p:spPr>
          <a:xfrm>
            <a:off x="8964978" y="2616842"/>
            <a:ext cx="1294784" cy="479753"/>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Providing a safe environment</a:t>
            </a:r>
          </a:p>
        </p:txBody>
      </p:sp>
      <p:sp>
        <p:nvSpPr>
          <p:cNvPr id="19" name="Speech Bubble: Rectangle 18">
            <a:extLst>
              <a:ext uri="{FF2B5EF4-FFF2-40B4-BE49-F238E27FC236}">
                <a16:creationId xmlns:a16="http://schemas.microsoft.com/office/drawing/2014/main" id="{74B37AB8-9837-5BEC-95DE-A0B76D90AF5C}"/>
              </a:ext>
            </a:extLst>
          </p:cNvPr>
          <p:cNvSpPr/>
          <p:nvPr/>
        </p:nvSpPr>
        <p:spPr>
          <a:xfrm>
            <a:off x="10396007" y="4247622"/>
            <a:ext cx="1294784" cy="79208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Patients have the correct care in hospital</a:t>
            </a:r>
          </a:p>
        </p:txBody>
      </p:sp>
      <p:sp>
        <p:nvSpPr>
          <p:cNvPr id="20" name="Speech Bubble: Rectangle 19">
            <a:extLst>
              <a:ext uri="{FF2B5EF4-FFF2-40B4-BE49-F238E27FC236}">
                <a16:creationId xmlns:a16="http://schemas.microsoft.com/office/drawing/2014/main" id="{EBF32959-E497-4136-27DB-3C3B19CFABCB}"/>
              </a:ext>
            </a:extLst>
          </p:cNvPr>
          <p:cNvSpPr/>
          <p:nvPr/>
        </p:nvSpPr>
        <p:spPr>
          <a:xfrm>
            <a:off x="8528683" y="5359944"/>
            <a:ext cx="1294784" cy="1165399"/>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Ensure a safe environment around the bedside to prevent tripping hazards</a:t>
            </a:r>
          </a:p>
        </p:txBody>
      </p:sp>
      <p:sp>
        <p:nvSpPr>
          <p:cNvPr id="21" name="Speech Bubble: Rectangle 20">
            <a:extLst>
              <a:ext uri="{FF2B5EF4-FFF2-40B4-BE49-F238E27FC236}">
                <a16:creationId xmlns:a16="http://schemas.microsoft.com/office/drawing/2014/main" id="{B8755198-465F-99A7-5719-0485D141AE51}"/>
              </a:ext>
            </a:extLst>
          </p:cNvPr>
          <p:cNvSpPr/>
          <p:nvPr/>
        </p:nvSpPr>
        <p:spPr>
          <a:xfrm>
            <a:off x="6080913" y="2161170"/>
            <a:ext cx="1294784" cy="43631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GB" sz="1200" dirty="0"/>
              <a:t>Going above and beyond</a:t>
            </a:r>
          </a:p>
        </p:txBody>
      </p:sp>
    </p:spTree>
    <p:extLst>
      <p:ext uri="{BB962C8B-B14F-4D97-AF65-F5344CB8AC3E}">
        <p14:creationId xmlns:p14="http://schemas.microsoft.com/office/powerpoint/2010/main" val="1655296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301851C-AE4B-4FCF-80F1-0D50F854BB1B}"/>
              </a:ext>
            </a:extLst>
          </p:cNvPr>
          <p:cNvSpPr>
            <a:spLocks noGrp="1"/>
          </p:cNvSpPr>
          <p:nvPr>
            <p:ph idx="1"/>
          </p:nvPr>
        </p:nvSpPr>
        <p:spPr>
          <a:xfrm>
            <a:off x="551384" y="1412776"/>
            <a:ext cx="11018440" cy="4404147"/>
          </a:xfrm>
        </p:spPr>
        <p:txBody>
          <a:bodyPr/>
          <a:lstStyle/>
          <a:p>
            <a:pPr marL="0" indent="0">
              <a:spcAft>
                <a:spcPts val="1000"/>
              </a:spcAft>
              <a:buNone/>
            </a:pPr>
            <a:r>
              <a:rPr lang="en-GB" sz="2000" dirty="0"/>
              <a:t>The Quality, Safety and Experience Committee is asked to take assurance that processes, including the Listening and Learning Sub Committee, are in place to review, manage and monitor:</a:t>
            </a:r>
          </a:p>
          <a:p>
            <a:r>
              <a:rPr lang="en-GB" sz="1800" dirty="0"/>
              <a:t>Patient safety incidents including a focus on pressure damage care planning and incident reporting</a:t>
            </a:r>
          </a:p>
          <a:p>
            <a:r>
              <a:rPr lang="en-GB" sz="1800" dirty="0"/>
              <a:t>Nationally reported patient safety incidents</a:t>
            </a:r>
          </a:p>
          <a:p>
            <a:r>
              <a:rPr lang="en-GB" sz="1800" dirty="0"/>
              <a:t>Duty of Candour</a:t>
            </a:r>
          </a:p>
          <a:p>
            <a:r>
              <a:rPr lang="en-GB" sz="1800" dirty="0"/>
              <a:t>Infection control including hand hygiene</a:t>
            </a:r>
          </a:p>
          <a:p>
            <a:r>
              <a:rPr lang="en-GB" sz="1800" dirty="0"/>
              <a:t>The nosocomial COVID-19 review programme</a:t>
            </a:r>
          </a:p>
          <a:p>
            <a:r>
              <a:rPr lang="en-GB" sz="1800" dirty="0"/>
              <a:t>Inspections and peer reviews including activity of Healthcare Inspectorate Wales (HIW)</a:t>
            </a:r>
          </a:p>
          <a:p>
            <a:pPr marL="0" indent="0">
              <a:buNone/>
            </a:pPr>
            <a:endParaRPr lang="en-GB" sz="1800" dirty="0"/>
          </a:p>
        </p:txBody>
      </p:sp>
      <p:sp>
        <p:nvSpPr>
          <p:cNvPr id="5" name="Title 4">
            <a:extLst>
              <a:ext uri="{FF2B5EF4-FFF2-40B4-BE49-F238E27FC236}">
                <a16:creationId xmlns:a16="http://schemas.microsoft.com/office/drawing/2014/main" id="{DD99F264-40F6-40EB-B9E5-D474738704A0}"/>
              </a:ext>
            </a:extLst>
          </p:cNvPr>
          <p:cNvSpPr>
            <a:spLocks noGrp="1"/>
          </p:cNvSpPr>
          <p:nvPr>
            <p:ph type="title"/>
          </p:nvPr>
        </p:nvSpPr>
        <p:spPr/>
        <p:txBody>
          <a:bodyPr/>
          <a:lstStyle/>
          <a:p>
            <a:r>
              <a:rPr lang="en-GB" dirty="0"/>
              <a:t>Recommendations</a:t>
            </a:r>
          </a:p>
        </p:txBody>
      </p:sp>
    </p:spTree>
    <p:extLst>
      <p:ext uri="{BB962C8B-B14F-4D97-AF65-F5344CB8AC3E}">
        <p14:creationId xmlns:p14="http://schemas.microsoft.com/office/powerpoint/2010/main" val="232508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Appendix 1a: </a:t>
            </a:r>
            <a:r>
              <a:rPr lang="en-GB" sz="3200" b="1" dirty="0"/>
              <a:t>COVID Learning identified</a:t>
            </a:r>
            <a:br>
              <a:rPr lang="en-GB" sz="3200" b="1" dirty="0"/>
            </a:br>
            <a:r>
              <a:rPr lang="en-GB" sz="2000" b="1" dirty="0"/>
              <a:t>(reported August 2023)</a:t>
            </a:r>
          </a:p>
        </p:txBody>
      </p:sp>
      <p:sp>
        <p:nvSpPr>
          <p:cNvPr id="3" name="Text Placeholder 5">
            <a:extLst>
              <a:ext uri="{FF2B5EF4-FFF2-40B4-BE49-F238E27FC236}">
                <a16:creationId xmlns:a16="http://schemas.microsoft.com/office/drawing/2014/main" id="{97D27BE8-F7A5-6E44-4687-AE0BB5886259}"/>
              </a:ext>
            </a:extLst>
          </p:cNvPr>
          <p:cNvSpPr txBox="1">
            <a:spLocks/>
          </p:cNvSpPr>
          <p:nvPr/>
        </p:nvSpPr>
        <p:spPr>
          <a:xfrm>
            <a:off x="387463" y="1618666"/>
            <a:ext cx="11153227" cy="481101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GB" sz="1800" dirty="0"/>
              <a:t>The </a:t>
            </a:r>
            <a:r>
              <a:rPr lang="en-GB" sz="1800" dirty="0" smtClean="0"/>
              <a:t>COVID-19 </a:t>
            </a:r>
            <a:r>
              <a:rPr lang="en-GB" sz="1800" dirty="0"/>
              <a:t>Programme Review Team and </a:t>
            </a:r>
            <a:r>
              <a:rPr lang="en-GB" sz="1800" dirty="0" smtClean="0"/>
              <a:t>QAS Team </a:t>
            </a:r>
            <a:r>
              <a:rPr lang="en-GB" sz="1800" dirty="0"/>
              <a:t>have seen a number of important local themes coming through these reviews and they should be considered alongside the national learning coming from all Health Boards during this review process. Hywel Dda themes are listed below: </a:t>
            </a:r>
          </a:p>
          <a:p>
            <a:pPr marL="285750" indent="-285750">
              <a:lnSpc>
                <a:spcPct val="100000"/>
              </a:lnSpc>
              <a:spcBef>
                <a:spcPts val="0"/>
              </a:spcBef>
              <a:buFont typeface="Arial" panose="020B0604020202020204" pitchFamily="34" charset="0"/>
              <a:buChar char="•"/>
            </a:pPr>
            <a:r>
              <a:rPr lang="en-GB" sz="1800" dirty="0"/>
              <a:t>The ageing estate and lack of side rooms for vulnerable patients e.g. those undergoing cancer treatment or shielding patients</a:t>
            </a:r>
          </a:p>
          <a:p>
            <a:pPr marL="285750" indent="-285750">
              <a:lnSpc>
                <a:spcPct val="100000"/>
              </a:lnSpc>
              <a:spcBef>
                <a:spcPts val="0"/>
              </a:spcBef>
              <a:buFont typeface="Arial" panose="020B0604020202020204" pitchFamily="34" charset="0"/>
              <a:buChar char="•"/>
            </a:pPr>
            <a:r>
              <a:rPr lang="en-GB" sz="1800" dirty="0"/>
              <a:t>The reasons documented in notes for a patient undergoing a swab – this has not always been noted in records, e.g. a contact, the ward suffering a potential outbreak for example</a:t>
            </a:r>
          </a:p>
          <a:p>
            <a:pPr marL="285750" indent="-285750">
              <a:lnSpc>
                <a:spcPct val="100000"/>
              </a:lnSpc>
              <a:spcBef>
                <a:spcPts val="0"/>
              </a:spcBef>
              <a:buFont typeface="Arial" panose="020B0604020202020204" pitchFamily="34" charset="0"/>
              <a:buChar char="•"/>
            </a:pPr>
            <a:r>
              <a:rPr lang="en-GB" sz="1800" dirty="0"/>
              <a:t>Communications with family once a result from a  swab is known. In some cases the communication with family was very good, but not so in all cases</a:t>
            </a:r>
          </a:p>
          <a:p>
            <a:pPr marL="285750" indent="-285750">
              <a:lnSpc>
                <a:spcPct val="100000"/>
              </a:lnSpc>
              <a:spcBef>
                <a:spcPts val="0"/>
              </a:spcBef>
              <a:buFont typeface="Arial" panose="020B0604020202020204" pitchFamily="34" charset="0"/>
              <a:buChar char="•"/>
            </a:pPr>
            <a:r>
              <a:rPr lang="en-GB" sz="1800" dirty="0"/>
              <a:t>The reasons documented in notes as to why a patient was isolated</a:t>
            </a:r>
          </a:p>
          <a:p>
            <a:pPr marL="285750" indent="-285750">
              <a:lnSpc>
                <a:spcPct val="100000"/>
              </a:lnSpc>
              <a:spcBef>
                <a:spcPts val="0"/>
              </a:spcBef>
              <a:buFont typeface="Arial" panose="020B0604020202020204" pitchFamily="34" charset="0"/>
              <a:buChar char="•"/>
            </a:pPr>
            <a:r>
              <a:rPr lang="en-GB" sz="1800" dirty="0"/>
              <a:t>Delays in discharge – the review has seen a large number of patient's who were medically fit for discharge (MFFD) but their route to discharge was blocked for a reason such as a) the nursing home destination was closed to admissions due to an outbreak; b) a vulnerable relative at home c) awaiting a package of care and the associated delays getting that in place during the pandemic</a:t>
            </a:r>
          </a:p>
          <a:p>
            <a:r>
              <a:rPr lang="en-GB" sz="1800" dirty="0"/>
              <a:t>Sadly, in a number of cases, some patients who were MFFD remained in hospital, caught </a:t>
            </a:r>
            <a:r>
              <a:rPr lang="en-GB" sz="1800" dirty="0" smtClean="0"/>
              <a:t>COVID-19 </a:t>
            </a:r>
            <a:r>
              <a:rPr lang="en-GB" sz="1800" dirty="0"/>
              <a:t>and passed away whilst in the </a:t>
            </a:r>
            <a:r>
              <a:rPr lang="en-GB" sz="1800" dirty="0" smtClean="0"/>
              <a:t>hospitals </a:t>
            </a:r>
            <a:r>
              <a:rPr lang="en-GB" sz="1800" dirty="0"/>
              <a:t>care.</a:t>
            </a:r>
          </a:p>
        </p:txBody>
      </p:sp>
    </p:spTree>
    <p:extLst>
      <p:ext uri="{BB962C8B-B14F-4D97-AF65-F5344CB8AC3E}">
        <p14:creationId xmlns:p14="http://schemas.microsoft.com/office/powerpoint/2010/main" val="754756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Appendix 1b: </a:t>
            </a:r>
            <a:r>
              <a:rPr lang="en-GB" sz="3200" b="1" dirty="0" smtClean="0"/>
              <a:t>COVID-19 </a:t>
            </a:r>
            <a:r>
              <a:rPr lang="en-GB" sz="3200" b="1" dirty="0"/>
              <a:t>Learning identified</a:t>
            </a:r>
            <a:br>
              <a:rPr lang="en-GB" sz="3200" b="1" dirty="0"/>
            </a:br>
            <a:r>
              <a:rPr lang="en-GB" sz="2000" b="1" dirty="0"/>
              <a:t>(reported January 2023)</a:t>
            </a:r>
          </a:p>
        </p:txBody>
      </p:sp>
      <p:sp>
        <p:nvSpPr>
          <p:cNvPr id="9" name="Content Placeholder 7">
            <a:extLst>
              <a:ext uri="{FF2B5EF4-FFF2-40B4-BE49-F238E27FC236}">
                <a16:creationId xmlns:a16="http://schemas.microsoft.com/office/drawing/2014/main" id="{0D4F416F-3BCB-143E-4CB0-A40BEAFD3E5A}"/>
              </a:ext>
            </a:extLst>
          </p:cNvPr>
          <p:cNvSpPr txBox="1">
            <a:spLocks/>
          </p:cNvSpPr>
          <p:nvPr/>
        </p:nvSpPr>
        <p:spPr>
          <a:xfrm>
            <a:off x="911424" y="1380505"/>
            <a:ext cx="4966071" cy="4873625"/>
          </a:xfrm>
          <a:prstGeom prst="rect">
            <a:avLst/>
          </a:prstGeom>
        </p:spPr>
        <p:txBody>
          <a:bodyPr>
            <a:normAutofit fontScale="92500"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Good practice</a:t>
            </a:r>
          </a:p>
          <a:p>
            <a:r>
              <a:rPr lang="en-GB" sz="1800" dirty="0"/>
              <a:t>Timely DNACPR decisions with rationale and discussions documented</a:t>
            </a:r>
          </a:p>
          <a:p>
            <a:r>
              <a:rPr lang="en-GB" sz="1800" dirty="0"/>
              <a:t>Ceilings of care being agreed and documented</a:t>
            </a:r>
          </a:p>
          <a:p>
            <a:r>
              <a:rPr lang="en-GB" sz="1800" dirty="0"/>
              <a:t>Regular medical reviews (well documented)</a:t>
            </a:r>
          </a:p>
          <a:p>
            <a:r>
              <a:rPr lang="en-GB" sz="1800" dirty="0"/>
              <a:t>Use of technology for communication between patient and family</a:t>
            </a:r>
          </a:p>
          <a:p>
            <a:r>
              <a:rPr lang="en-GB" sz="1800" dirty="0"/>
              <a:t>Documentation of bed location and rationale for moving patients</a:t>
            </a:r>
          </a:p>
          <a:p>
            <a:r>
              <a:rPr lang="en-GB" sz="1800" dirty="0"/>
              <a:t>Family members visits being facilitated when end of life</a:t>
            </a:r>
          </a:p>
          <a:p>
            <a:r>
              <a:rPr lang="en-GB" sz="1800" dirty="0"/>
              <a:t>Documentation </a:t>
            </a:r>
            <a:r>
              <a:rPr lang="en-GB" sz="1800" dirty="0" smtClean="0"/>
              <a:t>of Personal Protective Equipment (PPE) </a:t>
            </a:r>
            <a:r>
              <a:rPr lang="en-GB" sz="1800" dirty="0"/>
              <a:t>usage when patient being visited by relatives</a:t>
            </a:r>
          </a:p>
          <a:p>
            <a:pPr marL="0" indent="0">
              <a:buFont typeface="Arial" panose="020B0604020202020204" pitchFamily="34" charset="0"/>
              <a:buNone/>
            </a:pPr>
            <a:r>
              <a:rPr lang="en-GB" sz="1800" dirty="0"/>
              <a:t>(Note – the above is not consistent across wards and sites)</a:t>
            </a:r>
          </a:p>
          <a:p>
            <a:pPr lvl="1"/>
            <a:endParaRPr lang="en-GB" sz="2200" dirty="0"/>
          </a:p>
          <a:p>
            <a:pPr lvl="1"/>
            <a:endParaRPr lang="en-GB" sz="2200" dirty="0"/>
          </a:p>
          <a:p>
            <a:pPr marL="0" indent="0">
              <a:buFont typeface="Arial" panose="020B0604020202020204" pitchFamily="34" charset="0"/>
              <a:buNone/>
            </a:pPr>
            <a:endParaRPr lang="en-GB" dirty="0"/>
          </a:p>
          <a:p>
            <a:endParaRPr lang="en-GB" dirty="0"/>
          </a:p>
          <a:p>
            <a:endParaRPr lang="en-GB" dirty="0"/>
          </a:p>
        </p:txBody>
      </p:sp>
      <p:sp>
        <p:nvSpPr>
          <p:cNvPr id="10" name="Content Placeholder 7">
            <a:extLst>
              <a:ext uri="{FF2B5EF4-FFF2-40B4-BE49-F238E27FC236}">
                <a16:creationId xmlns:a16="http://schemas.microsoft.com/office/drawing/2014/main" id="{6E08C84A-FE2E-8426-C5FF-155C81DACF89}"/>
              </a:ext>
            </a:extLst>
          </p:cNvPr>
          <p:cNvSpPr txBox="1">
            <a:spLocks/>
          </p:cNvSpPr>
          <p:nvPr/>
        </p:nvSpPr>
        <p:spPr>
          <a:xfrm>
            <a:off x="6314506" y="1380505"/>
            <a:ext cx="4606030" cy="38010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600" dirty="0"/>
              <a:t>Areas for Improvement</a:t>
            </a:r>
          </a:p>
          <a:p>
            <a:r>
              <a:rPr lang="en-GB" sz="1700" dirty="0"/>
              <a:t>Medically fit for discharge patients becoming </a:t>
            </a:r>
            <a:r>
              <a:rPr lang="en-GB" sz="1700" dirty="0" smtClean="0"/>
              <a:t>COVID-19 </a:t>
            </a:r>
            <a:r>
              <a:rPr lang="en-GB" sz="1700" dirty="0"/>
              <a:t>positive whilst waiting for package of care or nursing home placement</a:t>
            </a:r>
          </a:p>
          <a:p>
            <a:r>
              <a:rPr lang="en-GB" sz="1700" dirty="0"/>
              <a:t>Increase the use of technology for communication between patient and family when visiting restricted</a:t>
            </a:r>
          </a:p>
          <a:p>
            <a:r>
              <a:rPr lang="en-GB" sz="1700" dirty="0"/>
              <a:t>Documentation of bed location and rationale for moving patients</a:t>
            </a:r>
          </a:p>
          <a:p>
            <a:r>
              <a:rPr lang="en-GB" sz="1700" dirty="0"/>
              <a:t>Symptomatic patients – reliance on one diagnosis rather than potential differential of </a:t>
            </a:r>
            <a:r>
              <a:rPr lang="en-GB" sz="1700" dirty="0" smtClean="0"/>
              <a:t>COVID-19.</a:t>
            </a:r>
            <a:endParaRPr lang="en-GB" sz="1700" dirty="0"/>
          </a:p>
          <a:p>
            <a:pPr marL="0" indent="0">
              <a:buFont typeface="Arial" panose="020B0604020202020204" pitchFamily="34" charset="0"/>
              <a:buNone/>
            </a:pPr>
            <a:endParaRPr lang="en-GB" dirty="0"/>
          </a:p>
          <a:p>
            <a:endParaRPr lang="en-GB" dirty="0"/>
          </a:p>
          <a:p>
            <a:endParaRPr lang="en-GB" dirty="0"/>
          </a:p>
        </p:txBody>
      </p:sp>
    </p:spTree>
    <p:extLst>
      <p:ext uri="{BB962C8B-B14F-4D97-AF65-F5344CB8AC3E}">
        <p14:creationId xmlns:p14="http://schemas.microsoft.com/office/powerpoint/2010/main" val="3508287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t>Appendix 1c: COVID Learning identified</a:t>
            </a:r>
            <a:br>
              <a:rPr lang="en-GB" sz="3200" b="1" dirty="0"/>
            </a:br>
            <a:r>
              <a:rPr lang="en-GB" sz="2000" b="1" dirty="0"/>
              <a:t>(reported to QSEC February 2022)</a:t>
            </a:r>
          </a:p>
        </p:txBody>
      </p:sp>
      <p:sp>
        <p:nvSpPr>
          <p:cNvPr id="3" name="Content Placeholder 2"/>
          <p:cNvSpPr>
            <a:spLocks noGrp="1"/>
          </p:cNvSpPr>
          <p:nvPr>
            <p:ph sz="half" idx="2"/>
          </p:nvPr>
        </p:nvSpPr>
        <p:spPr>
          <a:xfrm>
            <a:off x="335360" y="1143000"/>
            <a:ext cx="5256584" cy="4401288"/>
          </a:xfrm>
        </p:spPr>
        <p:txBody>
          <a:bodyPr>
            <a:noAutofit/>
          </a:bodyPr>
          <a:lstStyle/>
          <a:p>
            <a:pPr marL="0" indent="0">
              <a:buNone/>
            </a:pPr>
            <a:r>
              <a:rPr lang="en-GB" sz="1800" u="sng" dirty="0">
                <a:solidFill>
                  <a:schemeClr val="tx1"/>
                </a:solidFill>
              </a:rPr>
              <a:t>Areas for improvement</a:t>
            </a:r>
          </a:p>
          <a:p>
            <a:r>
              <a:rPr lang="en-GB" sz="1800" dirty="0">
                <a:solidFill>
                  <a:schemeClr val="tx1"/>
                </a:solidFill>
              </a:rPr>
              <a:t>Timely discussions regarding ceilings of care (sometimes more than 5 days after COVID-19 positive test)</a:t>
            </a:r>
          </a:p>
          <a:p>
            <a:r>
              <a:rPr lang="en-GB" sz="1800" dirty="0">
                <a:solidFill>
                  <a:schemeClr val="tx1"/>
                </a:solidFill>
              </a:rPr>
              <a:t>Documentation that video call / contact with family has happened</a:t>
            </a:r>
          </a:p>
          <a:p>
            <a:r>
              <a:rPr lang="en-GB" sz="1800" dirty="0">
                <a:solidFill>
                  <a:schemeClr val="tx1"/>
                </a:solidFill>
              </a:rPr>
              <a:t>Timely communication from community to hospital e.g. care home closed due to outbreak, ward informed 3 days after care home closed</a:t>
            </a:r>
          </a:p>
        </p:txBody>
      </p:sp>
      <p:sp>
        <p:nvSpPr>
          <p:cNvPr id="4" name="Content Placeholder 2"/>
          <p:cNvSpPr txBox="1">
            <a:spLocks/>
          </p:cNvSpPr>
          <p:nvPr/>
        </p:nvSpPr>
        <p:spPr>
          <a:xfrm>
            <a:off x="6305266" y="1143000"/>
            <a:ext cx="5048534" cy="317961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u="sng" dirty="0"/>
              <a:t>Good practice</a:t>
            </a:r>
          </a:p>
          <a:p>
            <a:r>
              <a:rPr lang="en-GB" sz="1800" dirty="0"/>
              <a:t>Ceiling of care discussion with patient and family documented</a:t>
            </a:r>
          </a:p>
          <a:p>
            <a:r>
              <a:rPr lang="en-GB" sz="1800" dirty="0"/>
              <a:t>DNACPR discussions with patient and family documented</a:t>
            </a:r>
          </a:p>
          <a:p>
            <a:r>
              <a:rPr lang="en-GB" sz="1800" dirty="0">
                <a:solidFill>
                  <a:schemeClr val="tx1">
                    <a:lumMod val="95000"/>
                    <a:lumOff val="5000"/>
                  </a:schemeClr>
                </a:solidFill>
              </a:rPr>
              <a:t>Initiation of end of life pathway where appropriate</a:t>
            </a:r>
          </a:p>
          <a:p>
            <a:r>
              <a:rPr lang="en-GB" sz="1800" dirty="0">
                <a:solidFill>
                  <a:schemeClr val="tx1">
                    <a:lumMod val="95000"/>
                    <a:lumOff val="5000"/>
                  </a:schemeClr>
                </a:solidFill>
              </a:rPr>
              <a:t>Regular COVID-19 testing following any symptoms</a:t>
            </a:r>
          </a:p>
          <a:p>
            <a:pPr marL="0" indent="0">
              <a:buNone/>
            </a:pPr>
            <a:endParaRPr lang="en-GB" sz="2000" dirty="0"/>
          </a:p>
        </p:txBody>
      </p:sp>
      <p:sp>
        <p:nvSpPr>
          <p:cNvPr id="5" name="Content Placeholder 2"/>
          <p:cNvSpPr txBox="1">
            <a:spLocks/>
          </p:cNvSpPr>
          <p:nvPr/>
        </p:nvSpPr>
        <p:spPr>
          <a:xfrm>
            <a:off x="2346064" y="5625003"/>
            <a:ext cx="7918404" cy="8484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u="sng" dirty="0"/>
              <a:t>Early wave 3 outbreaks observation</a:t>
            </a:r>
          </a:p>
          <a:p>
            <a:r>
              <a:rPr lang="en-GB" sz="1800" dirty="0"/>
              <a:t>It would appear that outbreaks are being contained to bays or parts of wards rather than the whole ward being affected</a:t>
            </a:r>
          </a:p>
        </p:txBody>
      </p:sp>
      <p:sp>
        <p:nvSpPr>
          <p:cNvPr id="6" name="Content Placeholder 2"/>
          <p:cNvSpPr txBox="1">
            <a:spLocks/>
          </p:cNvSpPr>
          <p:nvPr/>
        </p:nvSpPr>
        <p:spPr>
          <a:xfrm>
            <a:off x="2341096" y="4331425"/>
            <a:ext cx="7918404" cy="96934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u="sng" dirty="0"/>
              <a:t>Observations from outbreak reviews</a:t>
            </a:r>
          </a:p>
          <a:p>
            <a:r>
              <a:rPr lang="en-GB" sz="1800" dirty="0"/>
              <a:t>We may be unable to categorically answer how patients became nosocomial COVID-19 positive e.g. staff contact / other patient contact / visitor contact</a:t>
            </a:r>
          </a:p>
        </p:txBody>
      </p:sp>
    </p:spTree>
    <p:extLst>
      <p:ext uri="{BB962C8B-B14F-4D97-AF65-F5344CB8AC3E}">
        <p14:creationId xmlns:p14="http://schemas.microsoft.com/office/powerpoint/2010/main" val="3109299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80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2E1D41-776A-4F2A-8642-96A9F765BA3D}"/>
              </a:ext>
            </a:extLst>
          </p:cNvPr>
          <p:cNvSpPr>
            <a:spLocks noGrp="1"/>
          </p:cNvSpPr>
          <p:nvPr>
            <p:ph type="title"/>
          </p:nvPr>
        </p:nvSpPr>
        <p:spPr/>
        <p:txBody>
          <a:bodyPr/>
          <a:lstStyle/>
          <a:p>
            <a:r>
              <a:rPr lang="en-GB" dirty="0"/>
              <a:t>Incident Reporting</a:t>
            </a:r>
          </a:p>
        </p:txBody>
      </p:sp>
      <p:sp>
        <p:nvSpPr>
          <p:cNvPr id="8" name="Text Placeholder 5">
            <a:extLst>
              <a:ext uri="{FF2B5EF4-FFF2-40B4-BE49-F238E27FC236}">
                <a16:creationId xmlns:a16="http://schemas.microsoft.com/office/drawing/2014/main" id="{A5D8F2F9-10CE-2FDF-2A86-281CB1E5F64B}"/>
              </a:ext>
            </a:extLst>
          </p:cNvPr>
          <p:cNvSpPr txBox="1">
            <a:spLocks/>
          </p:cNvSpPr>
          <p:nvPr/>
        </p:nvSpPr>
        <p:spPr>
          <a:xfrm>
            <a:off x="7145587" y="1487969"/>
            <a:ext cx="4498726" cy="1896716"/>
          </a:xfrm>
          <a:prstGeom prst="rect">
            <a:avLst/>
          </a:prstGeom>
        </p:spPr>
        <p:txBody>
          <a:bodyPr>
            <a:noAutofit/>
          </a:bodyPr>
          <a:lstStyle>
            <a:lvl1pPr marL="228594" indent="-228594" algn="l" defTabSz="914377" rtl="0" eaLnBrk="1" latinLnBrk="0" hangingPunct="1">
              <a:lnSpc>
                <a:spcPct val="90000"/>
              </a:lnSpc>
              <a:spcBef>
                <a:spcPts val="1000"/>
              </a:spcBef>
              <a:buClr>
                <a:srgbClr val="C1A875"/>
              </a:buClr>
              <a:buFont typeface="Arial" panose="020B0604020202020204" pitchFamily="34" charset="0"/>
              <a:buChar char="•"/>
              <a:defRPr sz="2800" kern="1200">
                <a:solidFill>
                  <a:srgbClr val="000000"/>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C1A875"/>
              </a:buClr>
              <a:buFont typeface="Arial" panose="020B0604020202020204" pitchFamily="34" charset="0"/>
              <a:buChar char="•"/>
              <a:defRPr sz="2400" kern="1200">
                <a:solidFill>
                  <a:srgbClr val="000000"/>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C1A875"/>
              </a:buClr>
              <a:buFont typeface="Arial" panose="020B0604020202020204" pitchFamily="34" charset="0"/>
              <a:buChar char="•"/>
              <a:defRPr sz="2000" kern="1200">
                <a:solidFill>
                  <a:srgbClr val="000000"/>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400" b="1" dirty="0">
                <a:solidFill>
                  <a:schemeClr val="accent1">
                    <a:lumMod val="75000"/>
                  </a:schemeClr>
                </a:solidFill>
                <a:ea typeface="Times New Roman" panose="02020603050405020304" pitchFamily="18" charset="0"/>
              </a:rPr>
              <a:t>There were 16,245 Patient Safety Incidents reported on Datix Cymru in Hywel Dda </a:t>
            </a:r>
            <a:r>
              <a:rPr lang="en-GB" sz="1400" b="1" dirty="0" smtClean="0">
                <a:solidFill>
                  <a:schemeClr val="accent1">
                    <a:lumMod val="75000"/>
                  </a:schemeClr>
                </a:solidFill>
                <a:ea typeface="Times New Roman" panose="02020603050405020304" pitchFamily="18" charset="0"/>
              </a:rPr>
              <a:t>University Health Board between 1 </a:t>
            </a:r>
            <a:r>
              <a:rPr lang="en-GB" sz="1400" b="1" dirty="0">
                <a:solidFill>
                  <a:schemeClr val="accent1">
                    <a:lumMod val="75000"/>
                  </a:schemeClr>
                </a:solidFill>
                <a:ea typeface="Times New Roman" panose="02020603050405020304" pitchFamily="18" charset="0"/>
              </a:rPr>
              <a:t>September 2022 – </a:t>
            </a:r>
            <a:r>
              <a:rPr lang="en-GB" sz="1400" b="1" dirty="0" smtClean="0">
                <a:solidFill>
                  <a:schemeClr val="accent1">
                    <a:lumMod val="75000"/>
                  </a:schemeClr>
                </a:solidFill>
                <a:ea typeface="Times New Roman" panose="02020603050405020304" pitchFamily="18" charset="0"/>
              </a:rPr>
              <a:t>31 </a:t>
            </a:r>
            <a:r>
              <a:rPr lang="en-GB" sz="1400" b="1" dirty="0">
                <a:solidFill>
                  <a:schemeClr val="accent1">
                    <a:lumMod val="75000"/>
                  </a:schemeClr>
                </a:solidFill>
                <a:ea typeface="Times New Roman" panose="02020603050405020304" pitchFamily="18" charset="0"/>
              </a:rPr>
              <a:t>August 2023.</a:t>
            </a:r>
          </a:p>
          <a:p>
            <a:pPr marL="0" indent="0">
              <a:lnSpc>
                <a:spcPct val="100000"/>
              </a:lnSpc>
              <a:buNone/>
            </a:pPr>
            <a:r>
              <a:rPr lang="en-GB" sz="1400" dirty="0">
                <a:solidFill>
                  <a:schemeClr val="accent1">
                    <a:lumMod val="75000"/>
                  </a:schemeClr>
                </a:solidFill>
                <a:ea typeface="Times New Roman" panose="02020603050405020304" pitchFamily="18" charset="0"/>
              </a:rPr>
              <a:t>Of the 16,245 patient safety incidents reported, 9,392 have been closed. </a:t>
            </a:r>
          </a:p>
          <a:p>
            <a:pPr marL="0" indent="0">
              <a:lnSpc>
                <a:spcPct val="100000"/>
              </a:lnSpc>
              <a:buNone/>
            </a:pPr>
            <a:r>
              <a:rPr lang="en-GB" sz="1400" dirty="0">
                <a:solidFill>
                  <a:schemeClr val="accent1">
                    <a:lumMod val="75000"/>
                  </a:schemeClr>
                </a:solidFill>
                <a:effectLst/>
                <a:ea typeface="Calibri" panose="020F0502020204030204" pitchFamily="34" charset="0"/>
              </a:rPr>
              <a:t>In </a:t>
            </a:r>
            <a:r>
              <a:rPr lang="en-GB" sz="1400" dirty="0">
                <a:solidFill>
                  <a:schemeClr val="accent1">
                    <a:lumMod val="75000"/>
                  </a:schemeClr>
                </a:solidFill>
                <a:ea typeface="Calibri" panose="020F0502020204030204" pitchFamily="34" charset="0"/>
              </a:rPr>
              <a:t>July and August </a:t>
            </a:r>
            <a:r>
              <a:rPr lang="en-GB" sz="1400" dirty="0">
                <a:solidFill>
                  <a:schemeClr val="accent1">
                    <a:lumMod val="75000"/>
                  </a:schemeClr>
                </a:solidFill>
                <a:effectLst/>
                <a:ea typeface="Calibri" panose="020F0502020204030204" pitchFamily="34" charset="0"/>
              </a:rPr>
              <a:t>2023, 3,080 incidents were reported of which 2,611 were patient safety related</a:t>
            </a:r>
          </a:p>
          <a:p>
            <a:pPr marL="0" indent="0">
              <a:lnSpc>
                <a:spcPct val="70000"/>
              </a:lnSpc>
              <a:buNone/>
            </a:pPr>
            <a:endParaRPr lang="en-GB" sz="1200" dirty="0">
              <a:solidFill>
                <a:schemeClr val="accent1">
                  <a:lumMod val="75000"/>
                </a:schemeClr>
              </a:solidFill>
              <a:ea typeface="Times New Roman" panose="02020603050405020304" pitchFamily="18" charset="0"/>
            </a:endParaRPr>
          </a:p>
        </p:txBody>
      </p:sp>
      <p:sp>
        <p:nvSpPr>
          <p:cNvPr id="9" name="Text Placeholder 5">
            <a:extLst>
              <a:ext uri="{FF2B5EF4-FFF2-40B4-BE49-F238E27FC236}">
                <a16:creationId xmlns:a16="http://schemas.microsoft.com/office/drawing/2014/main" id="{44981E8C-4D96-E017-CEE5-F176A4379824}"/>
              </a:ext>
            </a:extLst>
          </p:cNvPr>
          <p:cNvSpPr txBox="1">
            <a:spLocks/>
          </p:cNvSpPr>
          <p:nvPr/>
        </p:nvSpPr>
        <p:spPr>
          <a:xfrm>
            <a:off x="391295" y="5700846"/>
            <a:ext cx="5525701" cy="426084"/>
          </a:xfrm>
          <a:prstGeom prst="rect">
            <a:avLst/>
          </a:prstGeom>
        </p:spPr>
        <p:txBody>
          <a:bodyPr>
            <a:noAutofit/>
          </a:bodyPr>
          <a:lstStyle>
            <a:lvl1pPr marL="228594" indent="-228594" algn="l" defTabSz="914377" rtl="0" eaLnBrk="1" latinLnBrk="0" hangingPunct="1">
              <a:lnSpc>
                <a:spcPct val="90000"/>
              </a:lnSpc>
              <a:spcBef>
                <a:spcPts val="1000"/>
              </a:spcBef>
              <a:buClr>
                <a:srgbClr val="C1A875"/>
              </a:buClr>
              <a:buFont typeface="Arial" panose="020B0604020202020204" pitchFamily="34" charset="0"/>
              <a:buChar char="•"/>
              <a:defRPr sz="2800" kern="1200">
                <a:solidFill>
                  <a:srgbClr val="000000"/>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C1A875"/>
              </a:buClr>
              <a:buFont typeface="Arial" panose="020B0604020202020204" pitchFamily="34" charset="0"/>
              <a:buChar char="•"/>
              <a:defRPr sz="2400" kern="1200">
                <a:solidFill>
                  <a:srgbClr val="000000"/>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C1A875"/>
              </a:buClr>
              <a:buFont typeface="Arial" panose="020B0604020202020204" pitchFamily="34" charset="0"/>
              <a:buChar char="•"/>
              <a:defRPr sz="2000" kern="1200">
                <a:solidFill>
                  <a:srgbClr val="000000"/>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endParaRPr lang="en-GB" sz="1400" dirty="0">
              <a:solidFill>
                <a:schemeClr val="accent1">
                  <a:lumMod val="75000"/>
                </a:schemeClr>
              </a:solidFill>
              <a:ea typeface="Times New Roman" panose="02020603050405020304" pitchFamily="18" charset="0"/>
            </a:endParaRPr>
          </a:p>
        </p:txBody>
      </p:sp>
      <p:sp>
        <p:nvSpPr>
          <p:cNvPr id="10" name="Text Placeholder 5">
            <a:extLst>
              <a:ext uri="{FF2B5EF4-FFF2-40B4-BE49-F238E27FC236}">
                <a16:creationId xmlns:a16="http://schemas.microsoft.com/office/drawing/2014/main" id="{08346761-683E-A79B-04E4-037590EF7E5C}"/>
              </a:ext>
            </a:extLst>
          </p:cNvPr>
          <p:cNvSpPr txBox="1">
            <a:spLocks/>
          </p:cNvSpPr>
          <p:nvPr/>
        </p:nvSpPr>
        <p:spPr>
          <a:xfrm>
            <a:off x="389659" y="3572793"/>
            <a:ext cx="5580000" cy="280975"/>
          </a:xfrm>
          <a:prstGeom prst="rect">
            <a:avLst/>
          </a:prstGeom>
        </p:spPr>
        <p:txBody>
          <a:bodyPr>
            <a:noAutofit/>
          </a:bodyPr>
          <a:lstStyle>
            <a:lvl1pPr marL="228594" indent="-228594" algn="l" defTabSz="914377" rtl="0" eaLnBrk="1" latinLnBrk="0" hangingPunct="1">
              <a:lnSpc>
                <a:spcPct val="90000"/>
              </a:lnSpc>
              <a:spcBef>
                <a:spcPts val="1000"/>
              </a:spcBef>
              <a:buClr>
                <a:srgbClr val="C1A875"/>
              </a:buClr>
              <a:buFont typeface="Arial" panose="020B0604020202020204" pitchFamily="34" charset="0"/>
              <a:buChar char="•"/>
              <a:defRPr sz="2800" kern="1200">
                <a:solidFill>
                  <a:srgbClr val="000000"/>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C1A875"/>
              </a:buClr>
              <a:buFont typeface="Arial" panose="020B0604020202020204" pitchFamily="34" charset="0"/>
              <a:buChar char="•"/>
              <a:defRPr sz="2400" kern="1200">
                <a:solidFill>
                  <a:srgbClr val="000000"/>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C1A875"/>
              </a:buClr>
              <a:buFont typeface="Arial" panose="020B0604020202020204" pitchFamily="34" charset="0"/>
              <a:buChar char="•"/>
              <a:defRPr sz="2000" kern="1200">
                <a:solidFill>
                  <a:srgbClr val="000000"/>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endParaRPr lang="en-GB" sz="1200" dirty="0">
              <a:solidFill>
                <a:schemeClr val="accent1">
                  <a:lumMod val="75000"/>
                </a:schemeClr>
              </a:solidFill>
              <a:ea typeface="Times New Roman" panose="02020603050405020304" pitchFamily="18" charset="0"/>
            </a:endParaRPr>
          </a:p>
        </p:txBody>
      </p:sp>
      <p:graphicFrame>
        <p:nvGraphicFramePr>
          <p:cNvPr id="14" name="Table 13">
            <a:extLst>
              <a:ext uri="{FF2B5EF4-FFF2-40B4-BE49-F238E27FC236}">
                <a16:creationId xmlns:a16="http://schemas.microsoft.com/office/drawing/2014/main" id="{F9E13EBE-D5C5-7946-0567-D1EAB65580AF}"/>
              </a:ext>
            </a:extLst>
          </p:cNvPr>
          <p:cNvGraphicFramePr>
            <a:graphicFrameLocks noGrp="1"/>
          </p:cNvGraphicFramePr>
          <p:nvPr/>
        </p:nvGraphicFramePr>
        <p:xfrm>
          <a:off x="2189665" y="4380136"/>
          <a:ext cx="1747996" cy="213360"/>
        </p:xfrm>
        <a:graphic>
          <a:graphicData uri="http://schemas.openxmlformats.org/drawingml/2006/table">
            <a:tbl>
              <a:tblPr/>
              <a:tblGrid>
                <a:gridCol w="1747996">
                  <a:extLst>
                    <a:ext uri="{9D8B030D-6E8A-4147-A177-3AD203B41FA5}">
                      <a16:colId xmlns:a16="http://schemas.microsoft.com/office/drawing/2014/main" val="1336686132"/>
                    </a:ext>
                  </a:extLst>
                </a:gridCol>
              </a:tblGrid>
              <a:tr h="0">
                <a:tc>
                  <a:txBody>
                    <a:bodyPr/>
                    <a:lstStyle/>
                    <a:p>
                      <a:r>
                        <a:rPr lang="en-GB" sz="800" b="0" dirty="0">
                          <a:solidFill>
                            <a:schemeClr val="bg1"/>
                          </a:solidFill>
                          <a:effectLst/>
                        </a:rPr>
                        <a:t>35% deemed avoidable</a:t>
                      </a:r>
                      <a:endParaRPr lang="en-GB" sz="800" dirty="0">
                        <a:solidFill>
                          <a:schemeClr val="bg1"/>
                        </a:solidFill>
                        <a:effectLst/>
                      </a:endParaRPr>
                    </a:p>
                  </a:txBody>
                  <a:tcPr anchor="ctr">
                    <a:lnL>
                      <a:noFill/>
                    </a:lnL>
                    <a:lnR>
                      <a:noFill/>
                    </a:lnR>
                    <a:lnT>
                      <a:noFill/>
                    </a:lnT>
                    <a:lnB>
                      <a:noFill/>
                    </a:lnB>
                  </a:tcPr>
                </a:tc>
                <a:extLst>
                  <a:ext uri="{0D108BD9-81ED-4DB2-BD59-A6C34878D82A}">
                    <a16:rowId xmlns:a16="http://schemas.microsoft.com/office/drawing/2014/main" val="2774248177"/>
                  </a:ext>
                </a:extLst>
              </a:tr>
            </a:tbl>
          </a:graphicData>
        </a:graphic>
      </p:graphicFrame>
      <p:sp>
        <p:nvSpPr>
          <p:cNvPr id="17" name="Text Placeholder 5">
            <a:extLst>
              <a:ext uri="{FF2B5EF4-FFF2-40B4-BE49-F238E27FC236}">
                <a16:creationId xmlns:a16="http://schemas.microsoft.com/office/drawing/2014/main" id="{AAC5833E-A0F2-9A22-E469-594C5B11D0DC}"/>
              </a:ext>
            </a:extLst>
          </p:cNvPr>
          <p:cNvSpPr txBox="1">
            <a:spLocks/>
          </p:cNvSpPr>
          <p:nvPr/>
        </p:nvSpPr>
        <p:spPr>
          <a:xfrm>
            <a:off x="6678758" y="3587549"/>
            <a:ext cx="5143174" cy="426084"/>
          </a:xfrm>
          <a:prstGeom prst="rect">
            <a:avLst/>
          </a:prstGeom>
        </p:spPr>
        <p:txBody>
          <a:bodyPr>
            <a:noAutofit/>
          </a:bodyPr>
          <a:lstStyle>
            <a:lvl1pPr marL="228594" indent="-228594" algn="l" defTabSz="914377" rtl="0" eaLnBrk="1" latinLnBrk="0" hangingPunct="1">
              <a:lnSpc>
                <a:spcPct val="90000"/>
              </a:lnSpc>
              <a:spcBef>
                <a:spcPts val="1000"/>
              </a:spcBef>
              <a:buClr>
                <a:srgbClr val="C1A875"/>
              </a:buClr>
              <a:buFont typeface="Arial" panose="020B0604020202020204" pitchFamily="34" charset="0"/>
              <a:buChar char="•"/>
              <a:defRPr sz="2800" kern="1200">
                <a:solidFill>
                  <a:srgbClr val="000000"/>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C1A875"/>
              </a:buClr>
              <a:buFont typeface="Arial" panose="020B0604020202020204" pitchFamily="34" charset="0"/>
              <a:buChar char="•"/>
              <a:defRPr sz="2400" kern="1200">
                <a:solidFill>
                  <a:srgbClr val="000000"/>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C1A875"/>
              </a:buClr>
              <a:buFont typeface="Arial" panose="020B0604020202020204" pitchFamily="34" charset="0"/>
              <a:buChar char="•"/>
              <a:defRPr sz="2000" kern="1200">
                <a:solidFill>
                  <a:srgbClr val="000000"/>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C1A875"/>
              </a:buClr>
              <a:buFont typeface="Arial" panose="020B0604020202020204" pitchFamily="34" charset="0"/>
              <a:buChar char="•"/>
              <a:defRPr sz="1800" kern="1200">
                <a:solidFill>
                  <a:srgbClr val="000000"/>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None/>
            </a:pPr>
            <a:endParaRPr lang="en-GB" sz="1400" dirty="0">
              <a:solidFill>
                <a:schemeClr val="accent1">
                  <a:lumMod val="75000"/>
                </a:schemeClr>
              </a:solidFill>
              <a:ea typeface="Times New Roman" panose="02020603050405020304" pitchFamily="18" charset="0"/>
            </a:endParaRPr>
          </a:p>
        </p:txBody>
      </p:sp>
      <p:sp>
        <p:nvSpPr>
          <p:cNvPr id="2" name="Content Placeholder 2">
            <a:extLst>
              <a:ext uri="{FF2B5EF4-FFF2-40B4-BE49-F238E27FC236}">
                <a16:creationId xmlns:a16="http://schemas.microsoft.com/office/drawing/2014/main" id="{15C85E6C-9840-B8D9-9FDD-AB5A430736BF}"/>
              </a:ext>
            </a:extLst>
          </p:cNvPr>
          <p:cNvSpPr>
            <a:spLocks noGrp="1"/>
          </p:cNvSpPr>
          <p:nvPr>
            <p:ph sz="half" idx="2"/>
          </p:nvPr>
        </p:nvSpPr>
        <p:spPr>
          <a:xfrm>
            <a:off x="7100899" y="3645023"/>
            <a:ext cx="4868514" cy="2784789"/>
          </a:xfrm>
        </p:spPr>
        <p:txBody>
          <a:bodyPr/>
          <a:lstStyle/>
          <a:p>
            <a:pPr marL="0" indent="0">
              <a:lnSpc>
                <a:spcPct val="100000"/>
              </a:lnSpc>
              <a:buNone/>
            </a:pPr>
            <a:r>
              <a:rPr lang="en-GB" sz="1400" b="1" dirty="0">
                <a:solidFill>
                  <a:schemeClr val="accent1">
                    <a:lumMod val="75000"/>
                  </a:schemeClr>
                </a:solidFill>
                <a:ea typeface="Times New Roman" panose="02020603050405020304" pitchFamily="18" charset="0"/>
              </a:rPr>
              <a:t>Incident Hot Spots</a:t>
            </a:r>
          </a:p>
          <a:p>
            <a:pPr>
              <a:lnSpc>
                <a:spcPct val="100000"/>
              </a:lnSpc>
            </a:pPr>
            <a:r>
              <a:rPr lang="en-GB" sz="1400" dirty="0">
                <a:solidFill>
                  <a:schemeClr val="accent1">
                    <a:lumMod val="75000"/>
                  </a:schemeClr>
                </a:solidFill>
                <a:ea typeface="Times New Roman" panose="02020603050405020304" pitchFamily="18" charset="0"/>
              </a:rPr>
              <a:t>Work continues to remind investigators that the grade/severity of an incident should reflect whether the investigation identified any acts or inactions by the Health Board that led to a negative outcome for the person affected e.g. an expected death in the community was closed as catastrophic by the service and on review no acts or inactions were identified.</a:t>
            </a:r>
          </a:p>
        </p:txBody>
      </p:sp>
      <p:pic>
        <p:nvPicPr>
          <p:cNvPr id="16" name="Picture 15">
            <a:extLst>
              <a:ext uri="{FF2B5EF4-FFF2-40B4-BE49-F238E27FC236}">
                <a16:creationId xmlns:a16="http://schemas.microsoft.com/office/drawing/2014/main" id="{F8C35D02-26AE-4CBD-D4F4-FBEC38FF0182}"/>
              </a:ext>
            </a:extLst>
          </p:cNvPr>
          <p:cNvPicPr>
            <a:picLocks noChangeAspect="1"/>
          </p:cNvPicPr>
          <p:nvPr/>
        </p:nvPicPr>
        <p:blipFill>
          <a:blip r:embed="rId2"/>
          <a:stretch>
            <a:fillRect/>
          </a:stretch>
        </p:blipFill>
        <p:spPr>
          <a:xfrm>
            <a:off x="3411964" y="2981447"/>
            <a:ext cx="3551976" cy="1531166"/>
          </a:xfrm>
          <a:prstGeom prst="rect">
            <a:avLst/>
          </a:prstGeom>
        </p:spPr>
      </p:pic>
      <p:pic>
        <p:nvPicPr>
          <p:cNvPr id="1025" name="Picture 1">
            <a:extLst>
              <a:ext uri="{FF2B5EF4-FFF2-40B4-BE49-F238E27FC236}">
                <a16:creationId xmlns:a16="http://schemas.microsoft.com/office/drawing/2014/main" id="{FA8E37DE-B274-AAD3-6C11-D513DD428E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1544" y="1525797"/>
            <a:ext cx="3704853" cy="12888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2C0E7C1-5C0B-0943-77DB-DCBB579EC587}"/>
              </a:ext>
            </a:extLst>
          </p:cNvPr>
          <p:cNvSpPr txBox="1"/>
          <p:nvPr/>
        </p:nvSpPr>
        <p:spPr>
          <a:xfrm>
            <a:off x="685839" y="1284126"/>
            <a:ext cx="2241809" cy="276999"/>
          </a:xfrm>
          <a:prstGeom prst="rect">
            <a:avLst/>
          </a:prstGeom>
          <a:noFill/>
        </p:spPr>
        <p:txBody>
          <a:bodyPr wrap="square" rtlCol="0">
            <a:spAutoFit/>
          </a:bodyPr>
          <a:lstStyle/>
          <a:p>
            <a:r>
              <a:rPr lang="en-GB" sz="1200" dirty="0">
                <a:solidFill>
                  <a:schemeClr val="accent6">
                    <a:lumMod val="50000"/>
                  </a:schemeClr>
                </a:solidFill>
              </a:rPr>
              <a:t>Incidents by month reported</a:t>
            </a:r>
          </a:p>
        </p:txBody>
      </p:sp>
      <p:pic>
        <p:nvPicPr>
          <p:cNvPr id="12" name="Picture 11">
            <a:extLst>
              <a:ext uri="{FF2B5EF4-FFF2-40B4-BE49-F238E27FC236}">
                <a16:creationId xmlns:a16="http://schemas.microsoft.com/office/drawing/2014/main" id="{A4CD6216-6925-8CF2-551F-3B55A1939CFF}"/>
              </a:ext>
            </a:extLst>
          </p:cNvPr>
          <p:cNvPicPr>
            <a:picLocks noChangeAspect="1"/>
          </p:cNvPicPr>
          <p:nvPr/>
        </p:nvPicPr>
        <p:blipFill>
          <a:blip r:embed="rId4"/>
          <a:stretch>
            <a:fillRect/>
          </a:stretch>
        </p:blipFill>
        <p:spPr>
          <a:xfrm>
            <a:off x="209908" y="2849017"/>
            <a:ext cx="2853755" cy="1638722"/>
          </a:xfrm>
          <a:prstGeom prst="rect">
            <a:avLst/>
          </a:prstGeom>
        </p:spPr>
      </p:pic>
      <p:pic>
        <p:nvPicPr>
          <p:cNvPr id="18" name="Picture 17">
            <a:extLst>
              <a:ext uri="{FF2B5EF4-FFF2-40B4-BE49-F238E27FC236}">
                <a16:creationId xmlns:a16="http://schemas.microsoft.com/office/drawing/2014/main" id="{44502EC3-F3E7-FB05-CD5D-949618F4E4A7}"/>
              </a:ext>
            </a:extLst>
          </p:cNvPr>
          <p:cNvPicPr>
            <a:picLocks noChangeAspect="1"/>
          </p:cNvPicPr>
          <p:nvPr/>
        </p:nvPicPr>
        <p:blipFill>
          <a:blip r:embed="rId5"/>
          <a:stretch>
            <a:fillRect/>
          </a:stretch>
        </p:blipFill>
        <p:spPr>
          <a:xfrm>
            <a:off x="1270884" y="4662784"/>
            <a:ext cx="5333554" cy="2076124"/>
          </a:xfrm>
          <a:prstGeom prst="rect">
            <a:avLst/>
          </a:prstGeom>
        </p:spPr>
      </p:pic>
    </p:spTree>
    <p:extLst>
      <p:ext uri="{BB962C8B-B14F-4D97-AF65-F5344CB8AC3E}">
        <p14:creationId xmlns:p14="http://schemas.microsoft.com/office/powerpoint/2010/main" val="976350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F04A7-1B2F-D6F2-65EB-233B22FA75D8}"/>
              </a:ext>
            </a:extLst>
          </p:cNvPr>
          <p:cNvSpPr>
            <a:spLocks noGrp="1"/>
          </p:cNvSpPr>
          <p:nvPr>
            <p:ph type="title"/>
          </p:nvPr>
        </p:nvSpPr>
        <p:spPr>
          <a:xfrm>
            <a:off x="119336" y="116632"/>
            <a:ext cx="9895951" cy="1033669"/>
          </a:xfrm>
        </p:spPr>
        <p:txBody>
          <a:bodyPr>
            <a:noAutofit/>
          </a:bodyPr>
          <a:lstStyle/>
          <a:p>
            <a:r>
              <a:rPr lang="en-US" sz="1800" dirty="0">
                <a:solidFill>
                  <a:srgbClr val="FFFFFF"/>
                </a:solidFill>
                <a:ea typeface="Calibri Light"/>
                <a:cs typeface="Calibri Light"/>
              </a:rPr>
              <a:t>Focus on improving pressure damage care planning and reporting of incidents</a:t>
            </a:r>
            <a:endParaRPr lang="en-US" sz="1800" dirty="0">
              <a:ea typeface="Calibri Light"/>
              <a:cs typeface="Calibri Light"/>
            </a:endParaRPr>
          </a:p>
        </p:txBody>
      </p:sp>
      <p:sp>
        <p:nvSpPr>
          <p:cNvPr id="3" name="TextBox 2">
            <a:extLst>
              <a:ext uri="{FF2B5EF4-FFF2-40B4-BE49-F238E27FC236}">
                <a16:creationId xmlns:a16="http://schemas.microsoft.com/office/drawing/2014/main" id="{CB10A2B9-F8F6-3E60-B04B-979DBF029B29}"/>
              </a:ext>
            </a:extLst>
          </p:cNvPr>
          <p:cNvSpPr txBox="1"/>
          <p:nvPr/>
        </p:nvSpPr>
        <p:spPr>
          <a:xfrm>
            <a:off x="119336" y="1730425"/>
            <a:ext cx="8739751" cy="1169551"/>
          </a:xfrm>
          <a:prstGeom prst="rect">
            <a:avLst/>
          </a:prstGeom>
          <a:noFill/>
        </p:spPr>
        <p:txBody>
          <a:bodyPr wrap="square" rtlCol="0">
            <a:spAutoFit/>
          </a:bodyPr>
          <a:lstStyle/>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p:txBody>
      </p:sp>
      <p:sp>
        <p:nvSpPr>
          <p:cNvPr id="4" name="Rectangle 3">
            <a:extLst>
              <a:ext uri="{FF2B5EF4-FFF2-40B4-BE49-F238E27FC236}">
                <a16:creationId xmlns:a16="http://schemas.microsoft.com/office/drawing/2014/main" id="{94F192FA-F7A8-C9AB-692B-C16A104B66D1}"/>
              </a:ext>
            </a:extLst>
          </p:cNvPr>
          <p:cNvSpPr/>
          <p:nvPr/>
        </p:nvSpPr>
        <p:spPr>
          <a:xfrm>
            <a:off x="119336" y="1268760"/>
            <a:ext cx="8739751" cy="2123658"/>
          </a:xfrm>
          <a:prstGeom prst="rect">
            <a:avLst/>
          </a:prstGeom>
        </p:spPr>
        <p:txBody>
          <a:bodyPr wrap="square">
            <a:spAutoFit/>
          </a:bodyPr>
          <a:lstStyle/>
          <a:p>
            <a:r>
              <a:rPr lang="en-GB" sz="1200" dirty="0"/>
              <a:t>Due to the increase in reported incidences of pressure and moisture </a:t>
            </a:r>
            <a:r>
              <a:rPr lang="en-GB" sz="1200" dirty="0" smtClean="0"/>
              <a:t>damage, the </a:t>
            </a:r>
            <a:r>
              <a:rPr lang="en-GB" sz="1200" dirty="0"/>
              <a:t>Quality Improvement </a:t>
            </a:r>
            <a:r>
              <a:rPr lang="en-GB" sz="1200" dirty="0" smtClean="0"/>
              <a:t>(QI) Team </a:t>
            </a:r>
            <a:r>
              <a:rPr lang="en-GB" sz="1200" dirty="0"/>
              <a:t>along with Tissue Viability </a:t>
            </a:r>
            <a:r>
              <a:rPr lang="en-GB" sz="1200" dirty="0" smtClean="0"/>
              <a:t>nurses (TVN) </a:t>
            </a:r>
            <a:r>
              <a:rPr lang="en-GB" sz="1200" dirty="0"/>
              <a:t>have scoped areas throughout the Health Board to identify the core themes/issues to inform improvement activities. </a:t>
            </a:r>
          </a:p>
          <a:p>
            <a:endParaRPr lang="en-GB" sz="1200" dirty="0"/>
          </a:p>
          <a:p>
            <a:pPr marL="285750" indent="-285750">
              <a:buFont typeface="Arial" panose="020B0604020202020204" pitchFamily="34" charset="0"/>
              <a:buChar char="•"/>
            </a:pPr>
            <a:r>
              <a:rPr lang="en-GB" sz="1200" dirty="0"/>
              <a:t>Within the 4 sites there were 3343 reported incidents from the period of July 2022 – July 2023. The </a:t>
            </a:r>
            <a:r>
              <a:rPr lang="en-GB" sz="1200" dirty="0" smtClean="0"/>
              <a:t>themes </a:t>
            </a:r>
            <a:r>
              <a:rPr lang="en-GB" sz="1200" dirty="0"/>
              <a:t>from these were broken down to </a:t>
            </a:r>
            <a:r>
              <a:rPr lang="en-GB" sz="1200" dirty="0" smtClean="0"/>
              <a:t>‘admitted </a:t>
            </a:r>
            <a:r>
              <a:rPr lang="en-GB" sz="1200" dirty="0"/>
              <a:t>with pressure </a:t>
            </a:r>
            <a:r>
              <a:rPr lang="en-GB" sz="1200" dirty="0" smtClean="0"/>
              <a:t>damage’, ‘moisture damage’, ‘acquired pressure’, and ‘pressure </a:t>
            </a:r>
            <a:r>
              <a:rPr lang="en-GB" sz="1200" dirty="0"/>
              <a:t>damage caused by a </a:t>
            </a:r>
            <a:r>
              <a:rPr lang="en-GB" sz="1200" dirty="0" smtClean="0"/>
              <a:t>device’.</a:t>
            </a:r>
            <a:endParaRPr lang="en-GB" sz="1200" dirty="0"/>
          </a:p>
          <a:p>
            <a:pPr marL="285750" indent="-285750">
              <a:buFont typeface="Arial" panose="020B0604020202020204" pitchFamily="34" charset="0"/>
              <a:buChar char="•"/>
            </a:pPr>
            <a:r>
              <a:rPr lang="en-GB" sz="1200" dirty="0"/>
              <a:t>The data has identified that the most common themes are </a:t>
            </a:r>
            <a:r>
              <a:rPr lang="en-GB" sz="1200" dirty="0" smtClean="0"/>
              <a:t>‘moisture </a:t>
            </a:r>
            <a:r>
              <a:rPr lang="en-GB" sz="1200" dirty="0"/>
              <a:t>damage present on </a:t>
            </a:r>
            <a:r>
              <a:rPr lang="en-GB" sz="1200" dirty="0" smtClean="0"/>
              <a:t>admission’ </a:t>
            </a:r>
            <a:r>
              <a:rPr lang="en-GB" sz="1200" dirty="0"/>
              <a:t>and then </a:t>
            </a:r>
            <a:r>
              <a:rPr lang="en-GB" sz="1200" dirty="0" smtClean="0"/>
              <a:t>‘moisture </a:t>
            </a:r>
            <a:r>
              <a:rPr lang="en-GB" sz="1200" dirty="0"/>
              <a:t>damage developed following </a:t>
            </a:r>
            <a:r>
              <a:rPr lang="en-GB" sz="1200" dirty="0" smtClean="0"/>
              <a:t>admission’.</a:t>
            </a:r>
            <a:endParaRPr lang="en-GB" sz="1200" dirty="0"/>
          </a:p>
          <a:p>
            <a:pPr marL="285750" indent="-285750">
              <a:buFont typeface="Arial" panose="020B0604020202020204" pitchFamily="34" charset="0"/>
              <a:buChar char="•"/>
            </a:pPr>
            <a:r>
              <a:rPr lang="en-GB" sz="1200" dirty="0"/>
              <a:t>Glangwili Hospital (GGH) has the largest recorded number of incidents reported for the categories of pressure and moisture damage. The highest reporting area within the Health Board is GGH </a:t>
            </a:r>
            <a:r>
              <a:rPr lang="en-GB" sz="1200" dirty="0" smtClean="0"/>
              <a:t>Emergency Department</a:t>
            </a:r>
            <a:r>
              <a:rPr lang="en-GB" sz="1200" dirty="0"/>
              <a:t> </a:t>
            </a:r>
            <a:r>
              <a:rPr lang="en-GB" sz="1200" dirty="0" smtClean="0"/>
              <a:t>(ED)</a:t>
            </a:r>
            <a:endParaRPr lang="en-GB" sz="1200" dirty="0"/>
          </a:p>
        </p:txBody>
      </p:sp>
      <p:sp>
        <p:nvSpPr>
          <p:cNvPr id="6" name="TextBox 5">
            <a:extLst>
              <a:ext uri="{FF2B5EF4-FFF2-40B4-BE49-F238E27FC236}">
                <a16:creationId xmlns:a16="http://schemas.microsoft.com/office/drawing/2014/main" id="{7281D85D-0497-934E-660E-BA6A82B32C63}"/>
              </a:ext>
            </a:extLst>
          </p:cNvPr>
          <p:cNvSpPr txBox="1"/>
          <p:nvPr/>
        </p:nvSpPr>
        <p:spPr>
          <a:xfrm>
            <a:off x="119336" y="3501303"/>
            <a:ext cx="11842620" cy="3231654"/>
          </a:xfrm>
          <a:prstGeom prst="rect">
            <a:avLst/>
          </a:prstGeom>
          <a:noFill/>
        </p:spPr>
        <p:txBody>
          <a:bodyPr wrap="square" rtlCol="0">
            <a:spAutoFit/>
          </a:bodyPr>
          <a:lstStyle/>
          <a:p>
            <a:r>
              <a:rPr lang="en-GB" sz="1200" u="sng" dirty="0"/>
              <a:t>Identifying issues</a:t>
            </a:r>
          </a:p>
          <a:p>
            <a:pPr marL="285750" indent="-285750">
              <a:buFont typeface="Arial" panose="020B0604020202020204" pitchFamily="34" charset="0"/>
              <a:buChar char="•"/>
            </a:pPr>
            <a:r>
              <a:rPr lang="en-GB" sz="1200" dirty="0"/>
              <a:t>Duplication of pressure damage incidents being reported. i.e. an incident report may  have been completed in community and a new incident generated on each admission. There is no system in place to identify or correlate duplications.</a:t>
            </a:r>
          </a:p>
          <a:p>
            <a:pPr marL="285750" indent="-285750">
              <a:buFont typeface="Arial" panose="020B0604020202020204" pitchFamily="34" charset="0"/>
              <a:buChar char="•"/>
            </a:pPr>
            <a:r>
              <a:rPr lang="en-GB" sz="1200" dirty="0"/>
              <a:t>Documentation of risk assessments and care plans. </a:t>
            </a:r>
            <a:r>
              <a:rPr lang="en-GB" sz="1200" dirty="0" err="1" smtClean="0"/>
              <a:t>i.e</a:t>
            </a:r>
            <a:r>
              <a:rPr lang="en-GB" sz="1200" dirty="0" smtClean="0"/>
              <a:t> </a:t>
            </a:r>
            <a:r>
              <a:rPr lang="en-GB" sz="1200" dirty="0"/>
              <a:t>poor compliance and implementation of both documents. </a:t>
            </a:r>
          </a:p>
          <a:p>
            <a:pPr marL="285750" indent="-285750">
              <a:buFont typeface="Arial" panose="020B0604020202020204" pitchFamily="34" charset="0"/>
              <a:buChar char="•"/>
            </a:pPr>
            <a:r>
              <a:rPr lang="en-GB" sz="1200" dirty="0"/>
              <a:t>Digital vs paper. i.e. Risk </a:t>
            </a:r>
            <a:r>
              <a:rPr lang="en-GB" sz="1200" dirty="0" smtClean="0"/>
              <a:t>assessment (digital), </a:t>
            </a:r>
            <a:r>
              <a:rPr lang="en-GB" sz="1200" dirty="0"/>
              <a:t>care plan </a:t>
            </a:r>
            <a:r>
              <a:rPr lang="en-GB" sz="1200" dirty="0" smtClean="0"/>
              <a:t>(paper), </a:t>
            </a:r>
            <a:r>
              <a:rPr lang="en-GB" sz="1200" dirty="0"/>
              <a:t>repositioning chart </a:t>
            </a:r>
            <a:r>
              <a:rPr lang="en-GB" sz="1200" dirty="0" smtClean="0"/>
              <a:t>(digital), </a:t>
            </a:r>
            <a:r>
              <a:rPr lang="en-GB" sz="1200" dirty="0"/>
              <a:t>no digital nursing documentation in ED.</a:t>
            </a:r>
          </a:p>
          <a:p>
            <a:pPr marL="285750" indent="-285750">
              <a:buFont typeface="Arial" panose="020B0604020202020204" pitchFamily="34" charset="0"/>
              <a:buChar char="•"/>
            </a:pPr>
            <a:r>
              <a:rPr lang="en-GB" sz="1200" dirty="0" smtClean="0"/>
              <a:t>Discrepancies </a:t>
            </a:r>
            <a:r>
              <a:rPr lang="en-GB" sz="1200" dirty="0"/>
              <a:t>in data. Harms dashboard not consistently updated post scrutiny.</a:t>
            </a:r>
          </a:p>
          <a:p>
            <a:endParaRPr lang="en-GB" sz="1200" dirty="0" smtClean="0"/>
          </a:p>
          <a:p>
            <a:r>
              <a:rPr lang="en-GB" sz="1200" dirty="0" smtClean="0"/>
              <a:t>From </a:t>
            </a:r>
            <a:r>
              <a:rPr lang="en-GB" sz="1200" dirty="0"/>
              <a:t>the data collected further scoping will identify the level of harm for each category, to target improvement activity to reduce the level of harm as well as the number of incident reports.</a:t>
            </a:r>
          </a:p>
          <a:p>
            <a:endParaRPr lang="en-GB" sz="1200" dirty="0"/>
          </a:p>
          <a:p>
            <a:r>
              <a:rPr lang="en-GB" sz="1200" u="sng" dirty="0"/>
              <a:t>Current work in place includes </a:t>
            </a:r>
            <a:r>
              <a:rPr lang="en-GB" sz="1200" dirty="0"/>
              <a:t>:</a:t>
            </a:r>
          </a:p>
          <a:p>
            <a:pPr marL="285750" indent="-285750">
              <a:buFont typeface="Arial" panose="020B0604020202020204" pitchFamily="34" charset="0"/>
              <a:buChar char="•"/>
            </a:pPr>
            <a:r>
              <a:rPr lang="en-GB" sz="1200" dirty="0"/>
              <a:t>Tissue Viability workshops on each site which </a:t>
            </a:r>
            <a:r>
              <a:rPr lang="en-GB" sz="1200" dirty="0" smtClean="0"/>
              <a:t>include </a:t>
            </a:r>
            <a:r>
              <a:rPr lang="en-GB" sz="1200" dirty="0"/>
              <a:t>grading of pressure damage, moisture damage identification and treatment, documentation training from the </a:t>
            </a:r>
            <a:r>
              <a:rPr lang="en-GB" sz="1200" dirty="0" smtClean="0"/>
              <a:t>Professional Practice Development Nurse (PPDN) </a:t>
            </a:r>
            <a:r>
              <a:rPr lang="en-GB" sz="1200" dirty="0"/>
              <a:t>team , podiatry and dietetic education. TV workshops continue to </a:t>
            </a:r>
            <a:r>
              <a:rPr lang="en-GB" sz="1200" dirty="0" smtClean="0"/>
              <a:t>run </a:t>
            </a:r>
            <a:r>
              <a:rPr lang="en-GB" sz="1200" dirty="0"/>
              <a:t>on each site.</a:t>
            </a:r>
          </a:p>
          <a:p>
            <a:pPr marL="285750" indent="-285750">
              <a:buFont typeface="Arial" panose="020B0604020202020204" pitchFamily="34" charset="0"/>
              <a:buChar char="•"/>
            </a:pPr>
            <a:r>
              <a:rPr lang="en-GB" sz="1200" dirty="0"/>
              <a:t>Plans in place to trial of TVN Champion on identified wards in GGH.</a:t>
            </a:r>
          </a:p>
          <a:p>
            <a:pPr marL="285750" indent="-285750">
              <a:buFont typeface="Arial" panose="020B0604020202020204" pitchFamily="34" charset="0"/>
              <a:buChar char="•"/>
            </a:pPr>
            <a:r>
              <a:rPr lang="en-GB" sz="1200" dirty="0"/>
              <a:t>Repose cushions ordered for GGH ED waiting area to promote a proactive approach to the prevention of developing pressure or moisture damage.</a:t>
            </a:r>
          </a:p>
          <a:p>
            <a:pPr marL="171450" indent="-171450">
              <a:buFont typeface="Arial" panose="020B0604020202020204" pitchFamily="34" charset="0"/>
              <a:buChar char="•"/>
            </a:pPr>
            <a:r>
              <a:rPr lang="en-GB" sz="1200" dirty="0" smtClean="0"/>
              <a:t>  QI </a:t>
            </a:r>
            <a:r>
              <a:rPr lang="en-GB" sz="1200" dirty="0"/>
              <a:t>team supporting with scoping of community, acute site, data and external support and advice to identify new and supportive practices or training in the form of </a:t>
            </a:r>
            <a:r>
              <a:rPr lang="en-GB" sz="1200" dirty="0" smtClean="0"/>
              <a:t>    Pressure Ulcer Prevention and Intervention Service (PUPIS) </a:t>
            </a:r>
            <a:r>
              <a:rPr lang="en-GB" sz="1200" dirty="0"/>
              <a:t>(Swansea Bay) and </a:t>
            </a:r>
            <a:r>
              <a:rPr lang="en-GB" sz="1200" dirty="0" smtClean="0"/>
              <a:t>Welsh Wound Innovation Centre (WICC).  </a:t>
            </a:r>
            <a:endParaRPr lang="en-GB" sz="1200" dirty="0"/>
          </a:p>
        </p:txBody>
      </p:sp>
      <p:pic>
        <p:nvPicPr>
          <p:cNvPr id="7" name="Picture 6">
            <a:extLst>
              <a:ext uri="{FF2B5EF4-FFF2-40B4-BE49-F238E27FC236}">
                <a16:creationId xmlns:a16="http://schemas.microsoft.com/office/drawing/2014/main" id="{61C80A9E-B1DC-8715-3318-8D2646F85550}"/>
              </a:ext>
            </a:extLst>
          </p:cNvPr>
          <p:cNvPicPr>
            <a:picLocks noChangeAspect="1"/>
          </p:cNvPicPr>
          <p:nvPr/>
        </p:nvPicPr>
        <p:blipFill>
          <a:blip r:embed="rId2"/>
          <a:stretch>
            <a:fillRect/>
          </a:stretch>
        </p:blipFill>
        <p:spPr>
          <a:xfrm>
            <a:off x="8630573" y="1428396"/>
            <a:ext cx="3331383" cy="2000604"/>
          </a:xfrm>
          <a:prstGeom prst="rect">
            <a:avLst/>
          </a:prstGeom>
        </p:spPr>
      </p:pic>
    </p:spTree>
    <p:extLst>
      <p:ext uri="{BB962C8B-B14F-4D97-AF65-F5344CB8AC3E}">
        <p14:creationId xmlns:p14="http://schemas.microsoft.com/office/powerpoint/2010/main" val="1409962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2E1D41-776A-4F2A-8642-96A9F765BA3D}"/>
              </a:ext>
            </a:extLst>
          </p:cNvPr>
          <p:cNvSpPr>
            <a:spLocks noGrp="1"/>
          </p:cNvSpPr>
          <p:nvPr>
            <p:ph type="title"/>
          </p:nvPr>
        </p:nvSpPr>
        <p:spPr/>
        <p:txBody>
          <a:bodyPr/>
          <a:lstStyle/>
          <a:p>
            <a:r>
              <a:rPr lang="en-GB" dirty="0"/>
              <a:t>Nationally Reportable Incidents</a:t>
            </a:r>
          </a:p>
        </p:txBody>
      </p:sp>
      <p:graphicFrame>
        <p:nvGraphicFramePr>
          <p:cNvPr id="2" name="Table 1">
            <a:extLst>
              <a:ext uri="{FF2B5EF4-FFF2-40B4-BE49-F238E27FC236}">
                <a16:creationId xmlns:a16="http://schemas.microsoft.com/office/drawing/2014/main" id="{64F3D972-7A54-07B1-744D-F029F868EE05}"/>
              </a:ext>
            </a:extLst>
          </p:cNvPr>
          <p:cNvGraphicFramePr>
            <a:graphicFrameLocks noGrp="1"/>
          </p:cNvGraphicFramePr>
          <p:nvPr>
            <p:extLst>
              <p:ext uri="{D42A27DB-BD31-4B8C-83A1-F6EECF244321}">
                <p14:modId xmlns:p14="http://schemas.microsoft.com/office/powerpoint/2010/main" val="2221266247"/>
              </p:ext>
            </p:extLst>
          </p:nvPr>
        </p:nvGraphicFramePr>
        <p:xfrm>
          <a:off x="5663952" y="4001201"/>
          <a:ext cx="6254551" cy="2659693"/>
        </p:xfrm>
        <a:graphic>
          <a:graphicData uri="http://schemas.openxmlformats.org/drawingml/2006/table">
            <a:tbl>
              <a:tblPr>
                <a:tableStyleId>{5C22544A-7EE6-4342-B048-85BDC9FD1C3A}</a:tableStyleId>
              </a:tblPr>
              <a:tblGrid>
                <a:gridCol w="2304256">
                  <a:extLst>
                    <a:ext uri="{9D8B030D-6E8A-4147-A177-3AD203B41FA5}">
                      <a16:colId xmlns:a16="http://schemas.microsoft.com/office/drawing/2014/main" val="1577319606"/>
                    </a:ext>
                  </a:extLst>
                </a:gridCol>
                <a:gridCol w="432048">
                  <a:extLst>
                    <a:ext uri="{9D8B030D-6E8A-4147-A177-3AD203B41FA5}">
                      <a16:colId xmlns:a16="http://schemas.microsoft.com/office/drawing/2014/main" val="3590822076"/>
                    </a:ext>
                  </a:extLst>
                </a:gridCol>
                <a:gridCol w="432048">
                  <a:extLst>
                    <a:ext uri="{9D8B030D-6E8A-4147-A177-3AD203B41FA5}">
                      <a16:colId xmlns:a16="http://schemas.microsoft.com/office/drawing/2014/main" val="4019161999"/>
                    </a:ext>
                  </a:extLst>
                </a:gridCol>
                <a:gridCol w="360040">
                  <a:extLst>
                    <a:ext uri="{9D8B030D-6E8A-4147-A177-3AD203B41FA5}">
                      <a16:colId xmlns:a16="http://schemas.microsoft.com/office/drawing/2014/main" val="626436603"/>
                    </a:ext>
                  </a:extLst>
                </a:gridCol>
                <a:gridCol w="432048">
                  <a:extLst>
                    <a:ext uri="{9D8B030D-6E8A-4147-A177-3AD203B41FA5}">
                      <a16:colId xmlns:a16="http://schemas.microsoft.com/office/drawing/2014/main" val="4061062950"/>
                    </a:ext>
                  </a:extLst>
                </a:gridCol>
                <a:gridCol w="360040">
                  <a:extLst>
                    <a:ext uri="{9D8B030D-6E8A-4147-A177-3AD203B41FA5}">
                      <a16:colId xmlns:a16="http://schemas.microsoft.com/office/drawing/2014/main" val="3346677508"/>
                    </a:ext>
                  </a:extLst>
                </a:gridCol>
                <a:gridCol w="432048">
                  <a:extLst>
                    <a:ext uri="{9D8B030D-6E8A-4147-A177-3AD203B41FA5}">
                      <a16:colId xmlns:a16="http://schemas.microsoft.com/office/drawing/2014/main" val="2093168175"/>
                    </a:ext>
                  </a:extLst>
                </a:gridCol>
                <a:gridCol w="504056">
                  <a:extLst>
                    <a:ext uri="{9D8B030D-6E8A-4147-A177-3AD203B41FA5}">
                      <a16:colId xmlns:a16="http://schemas.microsoft.com/office/drawing/2014/main" val="1490448801"/>
                    </a:ext>
                  </a:extLst>
                </a:gridCol>
                <a:gridCol w="486792">
                  <a:extLst>
                    <a:ext uri="{9D8B030D-6E8A-4147-A177-3AD203B41FA5}">
                      <a16:colId xmlns:a16="http://schemas.microsoft.com/office/drawing/2014/main" val="917423426"/>
                    </a:ext>
                  </a:extLst>
                </a:gridCol>
                <a:gridCol w="511175">
                  <a:extLst>
                    <a:ext uri="{9D8B030D-6E8A-4147-A177-3AD203B41FA5}">
                      <a16:colId xmlns:a16="http://schemas.microsoft.com/office/drawing/2014/main" val="3138881078"/>
                    </a:ext>
                  </a:extLst>
                </a:gridCol>
              </a:tblGrid>
              <a:tr h="302203">
                <a:tc>
                  <a:txBody>
                    <a:bodyPr/>
                    <a:lstStyle/>
                    <a:p>
                      <a:pPr algn="l"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dirty="0">
                          <a:effectLst/>
                        </a:rPr>
                        <a:t>21/22 Q2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dirty="0">
                          <a:effectLst/>
                        </a:rPr>
                        <a:t>21/22 Q3</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a:effectLst/>
                        </a:rPr>
                        <a:t>21/22 Q4</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dirty="0">
                          <a:effectLst/>
                        </a:rPr>
                        <a:t>22/23 Q1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dirty="0">
                          <a:effectLst/>
                        </a:rPr>
                        <a:t>22/23 Q2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dirty="0">
                          <a:effectLst/>
                        </a:rPr>
                        <a:t>22/23 Q3</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000" u="none" strike="noStrike" dirty="0">
                          <a:effectLst/>
                        </a:rPr>
                        <a:t>22/23 Q4</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000" u="none" strike="noStrike" dirty="0">
                          <a:effectLst/>
                        </a:rPr>
                        <a:t>23/24 Q1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GB" sz="1000" u="none" strike="noStrike" dirty="0">
                          <a:effectLst/>
                        </a:rPr>
                        <a:t>Total</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076767416"/>
                  </a:ext>
                </a:extLst>
              </a:tr>
              <a:tr h="154185">
                <a:tc>
                  <a:txBody>
                    <a:bodyPr/>
                    <a:lstStyle/>
                    <a:p>
                      <a:pPr algn="l" fontAlgn="ctr"/>
                      <a:r>
                        <a:rPr lang="en-GB" sz="1000" u="none" strike="noStrike" dirty="0">
                          <a:effectLst/>
                        </a:rPr>
                        <a:t>Access, Admission</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4</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4</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13 (0)</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913616827"/>
                  </a:ext>
                </a:extLst>
              </a:tr>
              <a:tr h="232551">
                <a:tc>
                  <a:txBody>
                    <a:bodyPr/>
                    <a:lstStyle/>
                    <a:p>
                      <a:pPr algn="l" fontAlgn="ctr"/>
                      <a:r>
                        <a:rPr lang="en-GB" sz="1000" u="none" strike="noStrike" dirty="0">
                          <a:effectLst/>
                        </a:rPr>
                        <a:t>Accident, Injury</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3</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2</a:t>
                      </a:r>
                    </a:p>
                  </a:txBody>
                  <a:tcPr marL="6350" marR="6350" marT="6350" marB="0" anchor="b"/>
                </a:tc>
                <a:tc>
                  <a:txBody>
                    <a:bodyPr/>
                    <a:lstStyle/>
                    <a:p>
                      <a:pPr algn="r" fontAlgn="b"/>
                      <a:r>
                        <a:rPr lang="en-GB" sz="1000" u="none" strike="noStrike" dirty="0">
                          <a:effectLst/>
                        </a:rPr>
                        <a:t>8 (3)</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631389090"/>
                  </a:ext>
                </a:extLst>
              </a:tr>
              <a:tr h="154185">
                <a:tc>
                  <a:txBody>
                    <a:bodyPr/>
                    <a:lstStyle/>
                    <a:p>
                      <a:pPr algn="l" fontAlgn="ctr"/>
                      <a:r>
                        <a:rPr lang="en-GB" sz="1000" u="none" strike="noStrike" dirty="0">
                          <a:effectLst/>
                        </a:rPr>
                        <a:t>Assessment, Investigation, Diagnosis</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3</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6 (3)</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499090961"/>
                  </a:ext>
                </a:extLst>
              </a:tr>
              <a:tr h="302203">
                <a:tc>
                  <a:txBody>
                    <a:bodyPr/>
                    <a:lstStyle/>
                    <a:p>
                      <a:pPr algn="l" fontAlgn="ctr"/>
                      <a:r>
                        <a:rPr lang="en-GB" sz="1000" u="none" strike="noStrike" dirty="0">
                          <a:effectLst/>
                        </a:rPr>
                        <a:t>Behaviour (including violence and aggression)</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2</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6 (1)</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844552054"/>
                  </a:ext>
                </a:extLst>
              </a:tr>
              <a:tr h="154185">
                <a:tc>
                  <a:txBody>
                    <a:bodyPr/>
                    <a:lstStyle/>
                    <a:p>
                      <a:pPr algn="l" fontAlgn="ctr"/>
                      <a:r>
                        <a:rPr lang="en-GB" sz="1000" u="none" strike="noStrike" dirty="0">
                          <a:effectLst/>
                        </a:rPr>
                        <a:t>Infection Prevention and Control</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Arial" panose="020B0604020202020204" pitchFamily="34" charset="0"/>
                          <a:cs typeface="Arial" panose="020B0604020202020204" pitchFamily="34" charset="0"/>
                        </a:rPr>
                        <a:t>13</a:t>
                      </a:r>
                    </a:p>
                  </a:txBody>
                  <a:tcPr marL="6350" marR="6350" marT="6350" marB="0" anchor="b"/>
                </a:tc>
                <a:tc>
                  <a:txBody>
                    <a:bodyPr/>
                    <a:lstStyle/>
                    <a:p>
                      <a:pPr algn="r" fontAlgn="b"/>
                      <a:r>
                        <a:rPr lang="en-GB" sz="1000" b="0" i="0" u="none" strike="noStrike" dirty="0">
                          <a:solidFill>
                            <a:srgbClr val="3A4972"/>
                          </a:solidFill>
                          <a:effectLst/>
                          <a:latin typeface="+mn-lt"/>
                        </a:rPr>
                        <a:t>7</a:t>
                      </a:r>
                    </a:p>
                  </a:txBody>
                  <a:tcPr marL="6350" marR="6350" marT="6350" marB="0" anchor="b"/>
                </a:tc>
                <a:tc>
                  <a:txBody>
                    <a:bodyPr/>
                    <a:lstStyle/>
                    <a:p>
                      <a:pPr algn="r" fontAlgn="b"/>
                      <a:r>
                        <a:rPr lang="en-GB" sz="1000" u="none" strike="noStrike" dirty="0">
                          <a:effectLst/>
                        </a:rPr>
                        <a:t>21 (10)</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911686208"/>
                  </a:ext>
                </a:extLst>
              </a:tr>
              <a:tr h="154185">
                <a:tc>
                  <a:txBody>
                    <a:bodyPr/>
                    <a:lstStyle/>
                    <a:p>
                      <a:pPr algn="l" fontAlgn="ctr"/>
                      <a:r>
                        <a:rPr lang="en-GB" sz="1000" u="none" strike="noStrike" dirty="0">
                          <a:effectLst/>
                        </a:rPr>
                        <a:t>Maternity adverse occurrence</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1</a:t>
                      </a:r>
                    </a:p>
                  </a:txBody>
                  <a:tcPr marL="6350" marR="6350" marT="6350" marB="0" anchor="b"/>
                </a:tc>
                <a:tc>
                  <a:txBody>
                    <a:bodyPr/>
                    <a:lstStyle/>
                    <a:p>
                      <a:pPr algn="r" fontAlgn="b"/>
                      <a:r>
                        <a:rPr lang="en-GB" sz="1000" u="none" strike="noStrike" dirty="0">
                          <a:effectLst/>
                        </a:rPr>
                        <a:t>5 (4)</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537070156"/>
                  </a:ext>
                </a:extLst>
              </a:tr>
              <a:tr h="154185">
                <a:tc>
                  <a:txBody>
                    <a:bodyPr/>
                    <a:lstStyle/>
                    <a:p>
                      <a:pPr algn="l" fontAlgn="ctr"/>
                      <a:r>
                        <a:rPr lang="en-GB" sz="1000" u="none" strike="noStrike" dirty="0">
                          <a:effectLst/>
                        </a:rPr>
                        <a:t>Medication, IV Fluids</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2 (0)</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4523649"/>
                  </a:ext>
                </a:extLst>
              </a:tr>
              <a:tr h="154185">
                <a:tc>
                  <a:txBody>
                    <a:bodyPr/>
                    <a:lstStyle/>
                    <a:p>
                      <a:pPr algn="l" fontAlgn="ctr"/>
                      <a:r>
                        <a:rPr lang="en-GB" sz="1000" u="none" strike="noStrike" dirty="0">
                          <a:effectLst/>
                        </a:rPr>
                        <a:t>Monitoring, Observations</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2 (0)</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477061354"/>
                  </a:ext>
                </a:extLst>
              </a:tr>
              <a:tr h="154185">
                <a:tc>
                  <a:txBody>
                    <a:bodyPr/>
                    <a:lstStyle/>
                    <a:p>
                      <a:pPr algn="l" fontAlgn="ctr"/>
                      <a:r>
                        <a:rPr lang="en-GB" sz="1000" u="none" strike="noStrike" dirty="0">
                          <a:effectLst/>
                        </a:rPr>
                        <a:t>Patient/service user death</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6</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8</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8</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chemeClr val="dk1"/>
                          </a:solidFill>
                          <a:effectLst/>
                          <a:latin typeface="+mn-lt"/>
                        </a:rPr>
                        <a:t>4</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5</a:t>
                      </a:r>
                    </a:p>
                  </a:txBody>
                  <a:tcPr marL="6350" marR="6350" marT="6350" marB="0" anchor="b"/>
                </a:tc>
                <a:tc>
                  <a:txBody>
                    <a:bodyPr/>
                    <a:lstStyle/>
                    <a:p>
                      <a:pPr algn="r" fontAlgn="b"/>
                      <a:r>
                        <a:rPr lang="en-GB" sz="1000" u="none" strike="noStrike" dirty="0">
                          <a:effectLst/>
                        </a:rPr>
                        <a:t>34 (17)</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65423605"/>
                  </a:ext>
                </a:extLst>
              </a:tr>
              <a:tr h="154185">
                <a:tc>
                  <a:txBody>
                    <a:bodyPr/>
                    <a:lstStyle/>
                    <a:p>
                      <a:pPr algn="l" fontAlgn="ctr"/>
                      <a:r>
                        <a:rPr lang="en-GB" sz="1000" u="none" strike="noStrike" dirty="0">
                          <a:effectLst/>
                        </a:rPr>
                        <a:t>Pressure Damage, Moisture Damage</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000000"/>
                          </a:solidFill>
                          <a:effectLst/>
                          <a:latin typeface="Calibri" panose="020F0502020204030204" pitchFamily="34" charset="0"/>
                        </a:rPr>
                        <a:t>4</a:t>
                      </a:r>
                    </a:p>
                  </a:txBody>
                  <a:tcPr marL="6350" marR="6350" marT="6350" marB="0" anchor="b"/>
                </a:tc>
                <a:tc>
                  <a:txBody>
                    <a:bodyPr/>
                    <a:lstStyle/>
                    <a:p>
                      <a:pPr algn="r" fontAlgn="b"/>
                      <a:r>
                        <a:rPr lang="en-GB" sz="1000" u="none" strike="noStrike" dirty="0">
                          <a:effectLst/>
                        </a:rPr>
                        <a:t>4</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chemeClr val="dk1"/>
                          </a:solidFill>
                          <a:effectLst/>
                          <a:latin typeface="+mn-l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4</a:t>
                      </a:r>
                    </a:p>
                  </a:txBody>
                  <a:tcPr marL="6350" marR="6350" marT="6350" marB="0" anchor="b"/>
                </a:tc>
                <a:tc>
                  <a:txBody>
                    <a:bodyPr/>
                    <a:lstStyle/>
                    <a:p>
                      <a:pPr algn="r" fontAlgn="b"/>
                      <a:r>
                        <a:rPr lang="en-GB" sz="1000" u="none" strike="noStrike" dirty="0">
                          <a:effectLst/>
                        </a:rPr>
                        <a:t>17 (1)</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78757503"/>
                  </a:ext>
                </a:extLst>
              </a:tr>
              <a:tr h="154185">
                <a:tc>
                  <a:txBody>
                    <a:bodyPr/>
                    <a:lstStyle/>
                    <a:p>
                      <a:pPr algn="l" fontAlgn="ctr"/>
                      <a:r>
                        <a:rPr lang="en-GB" sz="1000" u="none" strike="noStrike" dirty="0">
                          <a:effectLst/>
                        </a:rPr>
                        <a:t>Transfer, Discharge</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1</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a:effectLst/>
                        </a:rPr>
                        <a:t>0</a:t>
                      </a:r>
                      <a:endParaRPr lang="en-GB" sz="10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3 (0)</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711302040"/>
                  </a:ext>
                </a:extLst>
              </a:tr>
              <a:tr h="217342">
                <a:tc>
                  <a:txBody>
                    <a:bodyPr/>
                    <a:lstStyle/>
                    <a:p>
                      <a:pPr algn="l" fontAlgn="ctr"/>
                      <a:r>
                        <a:rPr lang="en-GB" sz="1000" u="none" strike="noStrike" dirty="0">
                          <a:effectLst/>
                        </a:rPr>
                        <a:t>Treatment, Procedure</a:t>
                      </a:r>
                      <a:endParaRPr lang="en-GB" sz="10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000000"/>
                          </a:solidFill>
                          <a:effectLst/>
                          <a:latin typeface="Calibri" panose="020F0502020204030204" pitchFamily="34" charset="0"/>
                        </a:rPr>
                        <a:t>2</a:t>
                      </a:r>
                    </a:p>
                  </a:txBody>
                  <a:tcPr marL="6350" marR="6350" marT="6350" marB="0" anchor="b"/>
                </a:tc>
                <a:tc>
                  <a:txBody>
                    <a:bodyPr/>
                    <a:lstStyle/>
                    <a:p>
                      <a:pPr algn="r" fontAlgn="b"/>
                      <a:r>
                        <a:rPr lang="en-GB" sz="1000" b="0" i="0" u="none" strike="noStrike" dirty="0">
                          <a:solidFill>
                            <a:schemeClr val="dk1"/>
                          </a:solidFill>
                          <a:effectLst/>
                          <a:latin typeface="+mn-lt"/>
                        </a:rPr>
                        <a:t>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0</a:t>
                      </a:r>
                    </a:p>
                  </a:txBody>
                  <a:tcPr marL="6350" marR="6350" marT="6350" marB="0" anchor="b"/>
                </a:tc>
                <a:tc>
                  <a:txBody>
                    <a:bodyPr/>
                    <a:lstStyle/>
                    <a:p>
                      <a:pPr algn="r" fontAlgn="b"/>
                      <a:r>
                        <a:rPr lang="en-GB" sz="1000" u="none" strike="noStrike" dirty="0">
                          <a:effectLst/>
                        </a:rPr>
                        <a:t>9 (4)</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258684118"/>
                  </a:ext>
                </a:extLst>
              </a:tr>
              <a:tr h="154185">
                <a:tc>
                  <a:txBody>
                    <a:bodyPr/>
                    <a:lstStyle/>
                    <a:p>
                      <a:pPr algn="l" fontAlgn="b"/>
                      <a:r>
                        <a:rPr lang="en-GB" sz="1000" u="none" strike="noStrike" dirty="0">
                          <a:effectLst/>
                        </a:rPr>
                        <a:t>Total (total awaiting closure)</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4 (0) </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6 (0)</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18 (2)</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22 (9)</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11 (3)</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20 (6)</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u="none" strike="noStrike" dirty="0">
                          <a:effectLst/>
                        </a:rPr>
                        <a:t>26 (11)</a:t>
                      </a:r>
                      <a:endParaRPr lang="en-GB" sz="10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000" b="0" i="0" u="none" strike="noStrike" dirty="0">
                          <a:solidFill>
                            <a:srgbClr val="3A4972"/>
                          </a:solidFill>
                          <a:effectLst/>
                          <a:latin typeface="+mn-lt"/>
                        </a:rPr>
                        <a:t>19 (12)</a:t>
                      </a:r>
                    </a:p>
                  </a:txBody>
                  <a:tcPr marL="6350" marR="6350" marT="6350" marB="0" anchor="b"/>
                </a:tc>
                <a:tc>
                  <a:txBody>
                    <a:bodyPr/>
                    <a:lstStyle/>
                    <a:p>
                      <a:pPr algn="r" fontAlgn="b"/>
                      <a:r>
                        <a:rPr lang="en-GB" sz="1000" u="none" strike="noStrike" dirty="0">
                          <a:effectLst/>
                        </a:rPr>
                        <a:t>126 (43)</a:t>
                      </a:r>
                      <a:endParaRPr lang="en-GB" sz="1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975797081"/>
                  </a:ext>
                </a:extLst>
              </a:tr>
            </a:tbl>
          </a:graphicData>
        </a:graphic>
      </p:graphicFrame>
      <p:sp>
        <p:nvSpPr>
          <p:cNvPr id="3" name="Content Placeholder 2">
            <a:extLst>
              <a:ext uri="{FF2B5EF4-FFF2-40B4-BE49-F238E27FC236}">
                <a16:creationId xmlns:a16="http://schemas.microsoft.com/office/drawing/2014/main" id="{2C4EF8AF-155A-C036-5EF2-BD9ACBC5CE47}"/>
              </a:ext>
            </a:extLst>
          </p:cNvPr>
          <p:cNvSpPr txBox="1">
            <a:spLocks/>
          </p:cNvSpPr>
          <p:nvPr/>
        </p:nvSpPr>
        <p:spPr>
          <a:xfrm>
            <a:off x="333282" y="1286494"/>
            <a:ext cx="4538582" cy="52388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en-GB" sz="1400" b="1" dirty="0">
                <a:latin typeface="Arial" panose="020B0604020202020204" pitchFamily="34" charset="0"/>
              </a:rPr>
              <a:t>Timeliness of closure</a:t>
            </a:r>
          </a:p>
          <a:p>
            <a:pPr marL="0" indent="0">
              <a:lnSpc>
                <a:spcPct val="120000"/>
              </a:lnSpc>
              <a:spcBef>
                <a:spcPts val="0"/>
              </a:spcBef>
              <a:buNone/>
            </a:pPr>
            <a:r>
              <a:rPr lang="en-GB" sz="1400" dirty="0">
                <a:latin typeface="Arial" panose="020B0604020202020204" pitchFamily="34" charset="0"/>
              </a:rPr>
              <a:t>The Quality Assurance and Safety Team (QAS Team) are undertaking a piece of work to “spot check” review incidents closed on a monthly basis. </a:t>
            </a:r>
          </a:p>
          <a:p>
            <a:pPr marL="0" indent="0">
              <a:lnSpc>
                <a:spcPct val="120000"/>
              </a:lnSpc>
              <a:spcBef>
                <a:spcPts val="0"/>
              </a:spcBef>
              <a:buNone/>
            </a:pPr>
            <a:r>
              <a:rPr lang="en-GB" sz="1400" dirty="0">
                <a:latin typeface="Arial" panose="020B0604020202020204" pitchFamily="34" charset="0"/>
              </a:rPr>
              <a:t>The work includes checking that the incident investigation is of sufficient quality, has robust “make safes” and actions to prevent reoccurrence as well as a review of the level of harm allocated at closure. </a:t>
            </a:r>
          </a:p>
          <a:p>
            <a:pPr marL="0" indent="0">
              <a:lnSpc>
                <a:spcPct val="120000"/>
              </a:lnSpc>
              <a:spcBef>
                <a:spcPts val="0"/>
              </a:spcBef>
              <a:buNone/>
            </a:pPr>
            <a:r>
              <a:rPr lang="en-GB" sz="1400" dirty="0">
                <a:latin typeface="Arial" panose="020B0604020202020204" pitchFamily="34" charset="0"/>
              </a:rPr>
              <a:t>If any further actions arise from this work the services will be supported to complete the work in a timely manner.  The QAS </a:t>
            </a:r>
            <a:r>
              <a:rPr lang="en-GB" sz="1400" dirty="0" smtClean="0">
                <a:latin typeface="Arial" panose="020B0604020202020204" pitchFamily="34" charset="0"/>
              </a:rPr>
              <a:t>Team </a:t>
            </a:r>
            <a:r>
              <a:rPr lang="en-GB" sz="1400" dirty="0">
                <a:latin typeface="Arial" panose="020B0604020202020204" pitchFamily="34" charset="0"/>
              </a:rPr>
              <a:t>are also chasing those nationally reported incidents that are overdue on an ongoing basis. </a:t>
            </a:r>
          </a:p>
          <a:p>
            <a:pPr marL="0" indent="0">
              <a:lnSpc>
                <a:spcPct val="120000"/>
              </a:lnSpc>
              <a:spcBef>
                <a:spcPts val="0"/>
              </a:spcBef>
              <a:buNone/>
            </a:pPr>
            <a:r>
              <a:rPr lang="en-GB" sz="1400" b="1" dirty="0">
                <a:latin typeface="Arial" panose="020B0604020202020204" pitchFamily="34" charset="0"/>
              </a:rPr>
              <a:t>Learning </a:t>
            </a:r>
          </a:p>
          <a:p>
            <a:pPr marL="0" indent="0">
              <a:lnSpc>
                <a:spcPct val="120000"/>
              </a:lnSpc>
              <a:spcBef>
                <a:spcPts val="0"/>
              </a:spcBef>
              <a:buNone/>
            </a:pPr>
            <a:r>
              <a:rPr lang="en-GB" sz="1400" dirty="0">
                <a:latin typeface="Arial" panose="020B0604020202020204" pitchFamily="34" charset="0"/>
              </a:rPr>
              <a:t>The QAS Team are undertaking work on actions and  learning identified from incidents with the aim of making the learning robust, through a lens of continual improvement.   Action plans are also being uploaded to the </a:t>
            </a:r>
            <a:r>
              <a:rPr lang="en-GB" sz="1400" dirty="0" smtClean="0">
                <a:latin typeface="Arial" panose="020B0604020202020204" pitchFamily="34" charset="0"/>
              </a:rPr>
              <a:t>Audit Management and Tracking System (AMAT) </a:t>
            </a:r>
            <a:r>
              <a:rPr lang="en-GB" sz="1400" dirty="0">
                <a:latin typeface="Arial" panose="020B0604020202020204" pitchFamily="34" charset="0"/>
              </a:rPr>
              <a:t>system going forward. </a:t>
            </a:r>
          </a:p>
          <a:p>
            <a:pPr marL="0" indent="0">
              <a:lnSpc>
                <a:spcPct val="120000"/>
              </a:lnSpc>
              <a:spcBef>
                <a:spcPts val="0"/>
              </a:spcBef>
              <a:buNone/>
            </a:pPr>
            <a:endParaRPr lang="en-GB" sz="1000" b="1" dirty="0">
              <a:latin typeface="Arial" panose="020B0604020202020204" pitchFamily="34" charset="0"/>
            </a:endParaRPr>
          </a:p>
          <a:p>
            <a:pPr marL="0" indent="0">
              <a:lnSpc>
                <a:spcPct val="120000"/>
              </a:lnSpc>
              <a:buFont typeface="Arial" panose="020B0604020202020204" pitchFamily="34" charset="0"/>
              <a:buNone/>
            </a:pPr>
            <a:endParaRPr lang="en-GB" sz="1200" dirty="0">
              <a:latin typeface="Arial" panose="020B0604020202020204" pitchFamily="34" charset="0"/>
            </a:endParaRPr>
          </a:p>
        </p:txBody>
      </p:sp>
      <p:pic>
        <p:nvPicPr>
          <p:cNvPr id="6" name="Picture 5">
            <a:extLst>
              <a:ext uri="{FF2B5EF4-FFF2-40B4-BE49-F238E27FC236}">
                <a16:creationId xmlns:a16="http://schemas.microsoft.com/office/drawing/2014/main" id="{5580B8A5-8BA8-422B-6C2B-F07E37FECAF3}"/>
              </a:ext>
            </a:extLst>
          </p:cNvPr>
          <p:cNvPicPr>
            <a:picLocks noChangeAspect="1"/>
          </p:cNvPicPr>
          <p:nvPr/>
        </p:nvPicPr>
        <p:blipFill>
          <a:blip r:embed="rId2"/>
          <a:stretch>
            <a:fillRect/>
          </a:stretch>
        </p:blipFill>
        <p:spPr>
          <a:xfrm>
            <a:off x="5879976" y="1412776"/>
            <a:ext cx="5751873" cy="2176230"/>
          </a:xfrm>
          <a:prstGeom prst="rect">
            <a:avLst/>
          </a:prstGeom>
        </p:spPr>
      </p:pic>
    </p:spTree>
    <p:extLst>
      <p:ext uri="{BB962C8B-B14F-4D97-AF65-F5344CB8AC3E}">
        <p14:creationId xmlns:p14="http://schemas.microsoft.com/office/powerpoint/2010/main" val="4026949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652DEA16-9269-4FBF-8ADA-CF9CF9448333}"/>
              </a:ext>
            </a:extLst>
          </p:cNvPr>
          <p:cNvSpPr txBox="1">
            <a:spLocks/>
          </p:cNvSpPr>
          <p:nvPr/>
        </p:nvSpPr>
        <p:spPr>
          <a:xfrm>
            <a:off x="1806920" y="1247510"/>
            <a:ext cx="8361861" cy="35021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nSpc>
                <a:spcPct val="100000"/>
              </a:lnSpc>
              <a:spcBef>
                <a:spcPts val="600"/>
              </a:spcBef>
            </a:pPr>
            <a:endParaRPr lang="en-GB" sz="1400" dirty="0">
              <a:solidFill>
                <a:schemeClr val="dk1"/>
              </a:solidFill>
            </a:endParaRPr>
          </a:p>
        </p:txBody>
      </p:sp>
      <p:sp>
        <p:nvSpPr>
          <p:cNvPr id="3" name="Title 4">
            <a:extLst>
              <a:ext uri="{FF2B5EF4-FFF2-40B4-BE49-F238E27FC236}">
                <a16:creationId xmlns:a16="http://schemas.microsoft.com/office/drawing/2014/main" id="{2BFE25BC-9540-082E-4B6F-F4F5B5CEC2D7}"/>
              </a:ext>
            </a:extLst>
          </p:cNvPr>
          <p:cNvSpPr>
            <a:spLocks noGrp="1"/>
          </p:cNvSpPr>
          <p:nvPr>
            <p:ph type="title"/>
          </p:nvPr>
        </p:nvSpPr>
        <p:spPr>
          <a:xfrm>
            <a:off x="335360" y="202329"/>
            <a:ext cx="8496944" cy="720000"/>
          </a:xfrm>
        </p:spPr>
        <p:txBody>
          <a:bodyPr/>
          <a:lstStyle/>
          <a:p>
            <a:r>
              <a:rPr lang="en-GB" sz="2800" dirty="0"/>
              <a:t>Duty of Candour</a:t>
            </a:r>
            <a:endParaRPr lang="en-GB" dirty="0"/>
          </a:p>
        </p:txBody>
      </p:sp>
      <p:sp>
        <p:nvSpPr>
          <p:cNvPr id="5" name="Rectangle 4">
            <a:extLst>
              <a:ext uri="{FF2B5EF4-FFF2-40B4-BE49-F238E27FC236}">
                <a16:creationId xmlns:a16="http://schemas.microsoft.com/office/drawing/2014/main" id="{AAC24B64-F7E0-9501-0C4A-39475362681D}"/>
              </a:ext>
            </a:extLst>
          </p:cNvPr>
          <p:cNvSpPr/>
          <p:nvPr/>
        </p:nvSpPr>
        <p:spPr>
          <a:xfrm>
            <a:off x="459245" y="2028633"/>
            <a:ext cx="5924787" cy="3970318"/>
          </a:xfrm>
          <a:prstGeom prst="rect">
            <a:avLst/>
          </a:prstGeom>
        </p:spPr>
        <p:txBody>
          <a:bodyPr wrap="square">
            <a:spAutoFit/>
          </a:bodyPr>
          <a:lstStyle/>
          <a:p>
            <a:r>
              <a:rPr lang="en-GB" sz="1400" dirty="0">
                <a:ea typeface="Calibri" panose="020F0502020204030204" pitchFamily="34" charset="0"/>
              </a:rPr>
              <a:t>From the daily review of the Datix records in relation to incidents with a more than minimal report of harm, further work across the Health Board is needed relating to accuracy of reporting actual harm. </a:t>
            </a:r>
          </a:p>
          <a:p>
            <a:endParaRPr lang="en-GB" sz="1400" dirty="0">
              <a:ea typeface="Calibri" panose="020F0502020204030204" pitchFamily="34" charset="0"/>
            </a:endParaRPr>
          </a:p>
          <a:p>
            <a:r>
              <a:rPr lang="en-GB" sz="1400" dirty="0">
                <a:ea typeface="Calibri" panose="020F0502020204030204" pitchFamily="34" charset="0"/>
              </a:rPr>
              <a:t>A Duty of Candour Scrutiny Panel has been scheduled as a resource for services as a forum staff who can bring and discuss cases that may trigger the Duty or to discuss particularly complex cases. </a:t>
            </a:r>
          </a:p>
          <a:p>
            <a:endParaRPr lang="en-GB" sz="1400" dirty="0">
              <a:ea typeface="Calibri" panose="020F0502020204030204" pitchFamily="34" charset="0"/>
            </a:endParaRPr>
          </a:p>
          <a:p>
            <a:r>
              <a:rPr lang="en-GB" sz="1400" dirty="0">
                <a:ea typeface="Calibri" panose="020F0502020204030204" pitchFamily="34" charset="0"/>
              </a:rPr>
              <a:t>Having undertaken a random review of some records where the service consider that Duty of Candour has triggered, it is clear that further training is required regarding the conditions to be met for the Duty to trigger:</a:t>
            </a:r>
          </a:p>
          <a:p>
            <a:pPr marL="342900" marR="62865" lvl="0" indent="-342900" algn="just">
              <a:spcAft>
                <a:spcPts val="0"/>
              </a:spcAft>
              <a:buSzPts val="1200"/>
              <a:buFont typeface="Arial" panose="020B0604020202020204" pitchFamily="34" charset="0"/>
              <a:buAutoNum type="arabicParenBoth"/>
              <a:tabLst>
                <a:tab pos="526415" algn="l"/>
              </a:tabLst>
            </a:pPr>
            <a:r>
              <a:rPr lang="en-US" sz="1400" dirty="0">
                <a:effectLst/>
                <a:latin typeface="Arial" panose="020B0604020202020204" pitchFamily="34" charset="0"/>
                <a:ea typeface="Arial" panose="020B0604020202020204" pitchFamily="34" charset="0"/>
              </a:rPr>
              <a:t>The</a:t>
            </a:r>
            <a:r>
              <a:rPr lang="en-US" sz="1400" spc="-75" dirty="0">
                <a:effectLst/>
                <a:latin typeface="Arial" panose="020B0604020202020204" pitchFamily="34" charset="0"/>
                <a:ea typeface="Arial" panose="020B0604020202020204" pitchFamily="34" charset="0"/>
              </a:rPr>
              <a:t> </a:t>
            </a:r>
            <a:r>
              <a:rPr lang="en-US" sz="1400" b="1" dirty="0">
                <a:effectLst/>
                <a:latin typeface="Arial" panose="020B0604020202020204" pitchFamily="34" charset="0"/>
                <a:ea typeface="Arial" panose="020B0604020202020204" pitchFamily="34" charset="0"/>
              </a:rPr>
              <a:t>first</a:t>
            </a:r>
            <a:r>
              <a:rPr lang="en-US" sz="1400" b="1" spc="-80" dirty="0">
                <a:effectLst/>
                <a:latin typeface="Arial" panose="020B0604020202020204" pitchFamily="34" charset="0"/>
                <a:ea typeface="Arial" panose="020B0604020202020204" pitchFamily="34" charset="0"/>
              </a:rPr>
              <a:t> </a:t>
            </a:r>
            <a:r>
              <a:rPr lang="en-US" sz="1400" b="1" dirty="0">
                <a:effectLst/>
                <a:latin typeface="Arial" panose="020B0604020202020204" pitchFamily="34" charset="0"/>
                <a:ea typeface="Arial" panose="020B0604020202020204" pitchFamily="34" charset="0"/>
              </a:rPr>
              <a:t>condition</a:t>
            </a:r>
            <a:r>
              <a:rPr lang="en-US" sz="1400" b="1" spc="-7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is</a:t>
            </a:r>
            <a:r>
              <a:rPr lang="en-US" sz="1400" spc="-8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that</a:t>
            </a:r>
            <a:r>
              <a:rPr lang="en-US" sz="1400" spc="-7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a</a:t>
            </a:r>
            <a:r>
              <a:rPr lang="en-US" sz="1400" spc="-8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person</a:t>
            </a:r>
            <a:r>
              <a:rPr lang="en-US" sz="1400" spc="-7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(the</a:t>
            </a:r>
            <a:r>
              <a:rPr lang="en-US" sz="1400" spc="-7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“service</a:t>
            </a:r>
            <a:r>
              <a:rPr lang="en-US" sz="1400" spc="-7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user”)</a:t>
            </a:r>
            <a:r>
              <a:rPr lang="en-US" sz="1400" spc="-8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to</a:t>
            </a:r>
            <a:r>
              <a:rPr lang="en-US" sz="1400" spc="-7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whom health care is being or has been provided by the body has suffered an adverse outcome.</a:t>
            </a:r>
            <a:endParaRPr lang="en-GB" sz="1400" dirty="0">
              <a:effectLst/>
              <a:latin typeface="Arial" panose="020B0604020202020204" pitchFamily="34" charset="0"/>
              <a:ea typeface="Arial" panose="020B0604020202020204" pitchFamily="34" charset="0"/>
            </a:endParaRPr>
          </a:p>
          <a:p>
            <a:pPr marL="342900" marR="62865" lvl="0" indent="-342900" algn="just">
              <a:spcAft>
                <a:spcPts val="0"/>
              </a:spcAft>
              <a:buSzPts val="1200"/>
              <a:buFont typeface="Arial" panose="020B0604020202020204" pitchFamily="34" charset="0"/>
              <a:buAutoNum type="arabicParenBoth"/>
              <a:tabLst>
                <a:tab pos="526415" algn="l"/>
              </a:tabLst>
            </a:pPr>
            <a:r>
              <a:rPr lang="en-US" sz="1400" dirty="0">
                <a:effectLst/>
                <a:latin typeface="Arial" panose="020B0604020202020204" pitchFamily="34" charset="0"/>
                <a:ea typeface="Arial" panose="020B0604020202020204" pitchFamily="34" charset="0"/>
              </a:rPr>
              <a:t>The </a:t>
            </a:r>
            <a:r>
              <a:rPr lang="en-US" sz="1400" b="1" dirty="0">
                <a:effectLst/>
                <a:latin typeface="Arial" panose="020B0604020202020204" pitchFamily="34" charset="0"/>
                <a:ea typeface="Arial" panose="020B0604020202020204" pitchFamily="34" charset="0"/>
              </a:rPr>
              <a:t>second condition </a:t>
            </a:r>
            <a:r>
              <a:rPr lang="en-US" sz="1400" dirty="0">
                <a:effectLst/>
                <a:latin typeface="Arial" panose="020B0604020202020204" pitchFamily="34" charset="0"/>
                <a:ea typeface="Arial" panose="020B0604020202020204" pitchFamily="34" charset="0"/>
              </a:rPr>
              <a:t>is that the provision of the health care was</a:t>
            </a:r>
            <a:r>
              <a:rPr lang="en-US" sz="1400" spc="-2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or</a:t>
            </a:r>
            <a:r>
              <a:rPr lang="en-US" sz="1400" spc="-4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may</a:t>
            </a:r>
            <a:r>
              <a:rPr lang="en-US" sz="1400" spc="-4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have</a:t>
            </a:r>
            <a:r>
              <a:rPr lang="en-US" sz="1400" spc="-3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been</a:t>
            </a:r>
            <a:r>
              <a:rPr lang="en-US" sz="1400" spc="-3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a</a:t>
            </a:r>
            <a:r>
              <a:rPr lang="en-US" sz="1400" spc="-2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factor</a:t>
            </a:r>
            <a:r>
              <a:rPr lang="en-US" sz="1400" spc="-3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in</a:t>
            </a:r>
            <a:r>
              <a:rPr lang="en-US" sz="1400" spc="-3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the</a:t>
            </a:r>
            <a:r>
              <a:rPr lang="en-US" sz="1400" spc="-2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service</a:t>
            </a:r>
            <a:r>
              <a:rPr lang="en-US" sz="1400" spc="-4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user</a:t>
            </a:r>
            <a:r>
              <a:rPr lang="en-US" sz="1400" spc="-30"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suffering</a:t>
            </a:r>
            <a:r>
              <a:rPr lang="en-US" sz="1400" spc="-35" dirty="0">
                <a:effectLst/>
                <a:latin typeface="Arial" panose="020B0604020202020204" pitchFamily="34" charset="0"/>
                <a:ea typeface="Arial" panose="020B0604020202020204" pitchFamily="34" charset="0"/>
              </a:rPr>
              <a:t> </a:t>
            </a:r>
            <a:r>
              <a:rPr lang="en-US" sz="1400" dirty="0">
                <a:effectLst/>
                <a:latin typeface="Arial" panose="020B0604020202020204" pitchFamily="34" charset="0"/>
                <a:ea typeface="Arial" panose="020B0604020202020204" pitchFamily="34" charset="0"/>
              </a:rPr>
              <a:t>that </a:t>
            </a:r>
            <a:r>
              <a:rPr lang="en-US" sz="1400" spc="-10" dirty="0">
                <a:effectLst/>
                <a:latin typeface="Arial" panose="020B0604020202020204" pitchFamily="34" charset="0"/>
                <a:ea typeface="Arial" panose="020B0604020202020204" pitchFamily="34" charset="0"/>
              </a:rPr>
              <a:t>outcome.</a:t>
            </a:r>
            <a:endParaRPr lang="en-GB" sz="1400" dirty="0">
              <a:ea typeface="Calibri" panose="020F0502020204030204" pitchFamily="34" charset="0"/>
            </a:endParaRPr>
          </a:p>
        </p:txBody>
      </p:sp>
      <p:graphicFrame>
        <p:nvGraphicFramePr>
          <p:cNvPr id="2" name="Chart 1">
            <a:extLst>
              <a:ext uri="{FF2B5EF4-FFF2-40B4-BE49-F238E27FC236}">
                <a16:creationId xmlns:a16="http://schemas.microsoft.com/office/drawing/2014/main" id="{24772761-6E58-E8B6-6B0D-67FAD2760EC6}"/>
              </a:ext>
            </a:extLst>
          </p:cNvPr>
          <p:cNvGraphicFramePr>
            <a:graphicFrameLocks/>
          </p:cNvGraphicFramePr>
          <p:nvPr>
            <p:extLst>
              <p:ext uri="{D42A27DB-BD31-4B8C-83A1-F6EECF244321}">
                <p14:modId xmlns:p14="http://schemas.microsoft.com/office/powerpoint/2010/main" val="604399543"/>
              </p:ext>
            </p:extLst>
          </p:nvPr>
        </p:nvGraphicFramePr>
        <p:xfrm>
          <a:off x="7165691" y="1213649"/>
          <a:ext cx="4572000" cy="24749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65705951-1355-ABCF-72CE-6CD1F33F31BE}"/>
              </a:ext>
            </a:extLst>
          </p:cNvPr>
          <p:cNvGraphicFramePr>
            <a:graphicFrameLocks/>
          </p:cNvGraphicFramePr>
          <p:nvPr>
            <p:extLst>
              <p:ext uri="{D42A27DB-BD31-4B8C-83A1-F6EECF244321}">
                <p14:modId xmlns:p14="http://schemas.microsoft.com/office/powerpoint/2010/main" val="2833108498"/>
              </p:ext>
            </p:extLst>
          </p:nvPr>
        </p:nvGraphicFramePr>
        <p:xfrm>
          <a:off x="7160755" y="3873486"/>
          <a:ext cx="4572000" cy="27400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3213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4497FDBA-1450-7996-6B17-4225CC67C940}"/>
              </a:ext>
            </a:extLst>
          </p:cNvPr>
          <p:cNvSpPr txBox="1"/>
          <p:nvPr/>
        </p:nvSpPr>
        <p:spPr>
          <a:xfrm>
            <a:off x="191344" y="188640"/>
            <a:ext cx="820891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chemeClr val="bg1"/>
                </a:solidFill>
                <a:cs typeface="Calibri"/>
              </a:rPr>
              <a:t>Health Board overview: Infection Prevention and Control (</a:t>
            </a:r>
            <a:r>
              <a:rPr lang="en-GB" sz="2400" b="1" dirty="0" smtClean="0">
                <a:solidFill>
                  <a:schemeClr val="bg1"/>
                </a:solidFill>
                <a:cs typeface="Calibri"/>
              </a:rPr>
              <a:t>IP&amp;C)</a:t>
            </a:r>
            <a:endParaRPr lang="en-GB" sz="2400" b="1" dirty="0">
              <a:solidFill>
                <a:schemeClr val="bg1"/>
              </a:solidFill>
              <a:cs typeface="Calibri"/>
            </a:endParaRPr>
          </a:p>
        </p:txBody>
      </p:sp>
      <p:sp>
        <p:nvSpPr>
          <p:cNvPr id="2" name="Content Placeholder 5">
            <a:extLst>
              <a:ext uri="{FF2B5EF4-FFF2-40B4-BE49-F238E27FC236}">
                <a16:creationId xmlns:a16="http://schemas.microsoft.com/office/drawing/2014/main" id="{36005A72-233F-8766-0816-618B0BB7151B}"/>
              </a:ext>
            </a:extLst>
          </p:cNvPr>
          <p:cNvSpPr txBox="1">
            <a:spLocks/>
          </p:cNvSpPr>
          <p:nvPr/>
        </p:nvSpPr>
        <p:spPr>
          <a:xfrm>
            <a:off x="335360" y="1620001"/>
            <a:ext cx="11018439" cy="4401288"/>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p>
          <a:p>
            <a:endParaRPr lang="en-GB"/>
          </a:p>
          <a:p>
            <a:endParaRPr lang="en-GB"/>
          </a:p>
          <a:p>
            <a:endParaRPr lang="en-GB"/>
          </a:p>
          <a:p>
            <a:endParaRPr lang="en-GB"/>
          </a:p>
          <a:p>
            <a:endParaRPr lang="en-GB"/>
          </a:p>
          <a:p>
            <a:endParaRPr lang="en-GB"/>
          </a:p>
          <a:p>
            <a:endParaRPr lang="en-GB" dirty="0"/>
          </a:p>
        </p:txBody>
      </p:sp>
      <p:sp>
        <p:nvSpPr>
          <p:cNvPr id="3" name="TextBox 2">
            <a:extLst>
              <a:ext uri="{FF2B5EF4-FFF2-40B4-BE49-F238E27FC236}">
                <a16:creationId xmlns:a16="http://schemas.microsoft.com/office/drawing/2014/main" id="{28FAD716-B537-F6A7-032C-0FDF6D9E7412}"/>
              </a:ext>
            </a:extLst>
          </p:cNvPr>
          <p:cNvSpPr txBox="1"/>
          <p:nvPr/>
        </p:nvSpPr>
        <p:spPr>
          <a:xfrm>
            <a:off x="411693" y="2784557"/>
            <a:ext cx="5088325" cy="707886"/>
          </a:xfrm>
          <a:prstGeom prst="rect">
            <a:avLst/>
          </a:prstGeom>
          <a:noFill/>
        </p:spPr>
        <p:txBody>
          <a:bodyPr wrap="square" lIns="91440" tIns="45720" rIns="91440" bIns="45720" anchor="t">
            <a:spAutoFit/>
          </a:bodyPr>
          <a:lstStyle/>
          <a:p>
            <a:r>
              <a:rPr lang="en-GB" sz="1000" dirty="0"/>
              <a:t>Slight improvement in E.</a:t>
            </a:r>
            <a:r>
              <a:rPr lang="en-GB" sz="1000" i="1" dirty="0"/>
              <a:t>coli </a:t>
            </a:r>
            <a:r>
              <a:rPr lang="en-GB" sz="1000" dirty="0"/>
              <a:t>rates seen during August with only 9% hospital onset.  Increased community onset potentially connected to summer holiday traffic and increased temperatures.  Hydration and prevention awareness messages delivered at public facing events.</a:t>
            </a:r>
            <a:endParaRPr lang="en-GB" sz="1000" dirty="0">
              <a:cs typeface="Calibri"/>
            </a:endParaRPr>
          </a:p>
        </p:txBody>
      </p:sp>
      <p:sp>
        <p:nvSpPr>
          <p:cNvPr id="5" name="TextBox 4">
            <a:extLst>
              <a:ext uri="{FF2B5EF4-FFF2-40B4-BE49-F238E27FC236}">
                <a16:creationId xmlns:a16="http://schemas.microsoft.com/office/drawing/2014/main" id="{40CDD4B6-84FE-198C-554A-A13EC103F963}"/>
              </a:ext>
            </a:extLst>
          </p:cNvPr>
          <p:cNvSpPr txBox="1"/>
          <p:nvPr/>
        </p:nvSpPr>
        <p:spPr>
          <a:xfrm>
            <a:off x="5929005" y="3938827"/>
            <a:ext cx="5424794" cy="553998"/>
          </a:xfrm>
          <a:prstGeom prst="rect">
            <a:avLst/>
          </a:prstGeom>
          <a:noFill/>
        </p:spPr>
        <p:txBody>
          <a:bodyPr wrap="square" lIns="91440" tIns="45720" rIns="91440" bIns="45720" anchor="t">
            <a:spAutoFit/>
          </a:bodyPr>
          <a:lstStyle/>
          <a:p>
            <a:r>
              <a:rPr lang="en-GB" sz="1000" dirty="0">
                <a:cs typeface="Calibri"/>
              </a:rPr>
              <a:t>Improvements in Klebsiella rates with reduced numbers   noted </a:t>
            </a:r>
            <a:r>
              <a:rPr lang="en-GB" sz="1000" dirty="0" smtClean="0">
                <a:cs typeface="Calibri"/>
              </a:rPr>
              <a:t>in August 2023.</a:t>
            </a:r>
            <a:r>
              <a:rPr lang="en-GB" sz="1000" dirty="0">
                <a:cs typeface="Calibri"/>
              </a:rPr>
              <a:t>  Five out of six cases are identified as community onset with either urinary or hepatic source identified in each case.</a:t>
            </a:r>
          </a:p>
        </p:txBody>
      </p:sp>
      <p:sp>
        <p:nvSpPr>
          <p:cNvPr id="6" name="TextBox 5">
            <a:extLst>
              <a:ext uri="{FF2B5EF4-FFF2-40B4-BE49-F238E27FC236}">
                <a16:creationId xmlns:a16="http://schemas.microsoft.com/office/drawing/2014/main" id="{E6797DA5-6075-FDCE-81A4-F8B59A08E35E}"/>
              </a:ext>
            </a:extLst>
          </p:cNvPr>
          <p:cNvSpPr txBox="1"/>
          <p:nvPr/>
        </p:nvSpPr>
        <p:spPr>
          <a:xfrm>
            <a:off x="6013121" y="6067330"/>
            <a:ext cx="5424795" cy="553998"/>
          </a:xfrm>
          <a:prstGeom prst="rect">
            <a:avLst/>
          </a:prstGeom>
          <a:noFill/>
        </p:spPr>
        <p:txBody>
          <a:bodyPr wrap="square" lIns="91440" tIns="45720" rIns="91440" bIns="45720" anchor="t">
            <a:spAutoFit/>
          </a:bodyPr>
          <a:lstStyle/>
          <a:p>
            <a:r>
              <a:rPr lang="en-GB" sz="1000" dirty="0">
                <a:cs typeface="Calibri"/>
              </a:rPr>
              <a:t>Case numbers for S. </a:t>
            </a:r>
            <a:r>
              <a:rPr lang="en-GB" sz="1000" i="1" dirty="0">
                <a:cs typeface="Calibri"/>
              </a:rPr>
              <a:t>aureus </a:t>
            </a:r>
            <a:r>
              <a:rPr lang="en-GB" sz="1000" dirty="0">
                <a:cs typeface="Calibri"/>
              </a:rPr>
              <a:t>remain relatively low with continuing community burden.  Source of infection remains predominantly skin and soft tissue, though one potential line infection that is being followed up with community teams</a:t>
            </a:r>
          </a:p>
        </p:txBody>
      </p:sp>
      <p:sp>
        <p:nvSpPr>
          <p:cNvPr id="7" name="TextBox 6">
            <a:extLst>
              <a:ext uri="{FF2B5EF4-FFF2-40B4-BE49-F238E27FC236}">
                <a16:creationId xmlns:a16="http://schemas.microsoft.com/office/drawing/2014/main" id="{438F4769-D58A-995C-A304-AE9A496B9B1D}"/>
              </a:ext>
            </a:extLst>
          </p:cNvPr>
          <p:cNvSpPr txBox="1"/>
          <p:nvPr/>
        </p:nvSpPr>
        <p:spPr>
          <a:xfrm>
            <a:off x="431136" y="5154997"/>
            <a:ext cx="5049440" cy="400110"/>
          </a:xfrm>
          <a:prstGeom prst="rect">
            <a:avLst/>
          </a:prstGeom>
          <a:noFill/>
        </p:spPr>
        <p:txBody>
          <a:bodyPr wrap="square" lIns="91440" tIns="45720" rIns="91440" bIns="45720" anchor="t">
            <a:spAutoFit/>
          </a:bodyPr>
          <a:lstStyle/>
          <a:p>
            <a:r>
              <a:rPr lang="en-GB" sz="1000" dirty="0"/>
              <a:t>Pseudomonas </a:t>
            </a:r>
            <a:r>
              <a:rPr lang="en-GB" sz="1000" i="1" dirty="0"/>
              <a:t>aeruginosa</a:t>
            </a:r>
            <a:r>
              <a:rPr lang="en-GB" sz="1000" dirty="0"/>
              <a:t> case numbers remain low and no identified cases within HDUHB were identified during the month of August</a:t>
            </a:r>
            <a:endParaRPr lang="en-GB" sz="1000" dirty="0">
              <a:cs typeface="Calibri"/>
            </a:endParaRPr>
          </a:p>
        </p:txBody>
      </p:sp>
      <p:sp>
        <p:nvSpPr>
          <p:cNvPr id="10" name="TextBox 9">
            <a:extLst>
              <a:ext uri="{FF2B5EF4-FFF2-40B4-BE49-F238E27FC236}">
                <a16:creationId xmlns:a16="http://schemas.microsoft.com/office/drawing/2014/main" id="{88835D17-8A85-00C2-05DC-9883626DD2CF}"/>
              </a:ext>
            </a:extLst>
          </p:cNvPr>
          <p:cNvSpPr txBox="1"/>
          <p:nvPr/>
        </p:nvSpPr>
        <p:spPr>
          <a:xfrm>
            <a:off x="5929002" y="1316206"/>
            <a:ext cx="5450910" cy="1015663"/>
          </a:xfrm>
          <a:prstGeom prst="rect">
            <a:avLst/>
          </a:prstGeom>
          <a:noFill/>
        </p:spPr>
        <p:txBody>
          <a:bodyPr wrap="square" lIns="91440" tIns="45720" rIns="91440" bIns="45720" anchor="t">
            <a:spAutoFit/>
          </a:bodyPr>
          <a:lstStyle/>
          <a:p>
            <a:r>
              <a:rPr lang="en-GB" sz="1000" dirty="0">
                <a:cs typeface="Calibri"/>
              </a:rPr>
              <a:t>Slight increase in </a:t>
            </a:r>
            <a:r>
              <a:rPr lang="en-GB" sz="1000" dirty="0" err="1">
                <a:cs typeface="Calibri"/>
              </a:rPr>
              <a:t>C.</a:t>
            </a:r>
            <a:r>
              <a:rPr lang="en-GB" sz="1000" i="1" dirty="0" err="1">
                <a:cs typeface="Calibri"/>
              </a:rPr>
              <a:t>diff</a:t>
            </a:r>
            <a:r>
              <a:rPr lang="en-GB" sz="1000" i="1" dirty="0">
                <a:cs typeface="Calibri"/>
              </a:rPr>
              <a:t> </a:t>
            </a:r>
            <a:r>
              <a:rPr lang="en-GB" sz="1000" dirty="0">
                <a:cs typeface="Calibri"/>
              </a:rPr>
              <a:t>noted for August with similar picture across many of the other Health Boards, however we remain within the 20% reduction expectation.</a:t>
            </a:r>
          </a:p>
          <a:p>
            <a:r>
              <a:rPr lang="en-GB" sz="1000" dirty="0" smtClean="0">
                <a:cs typeface="Calibri"/>
              </a:rPr>
              <a:t>A period </a:t>
            </a:r>
            <a:r>
              <a:rPr lang="en-GB" sz="1000" dirty="0">
                <a:cs typeface="Calibri"/>
              </a:rPr>
              <a:t>of increased incidence noted </a:t>
            </a:r>
            <a:r>
              <a:rPr lang="en-GB" sz="1000" dirty="0" smtClean="0">
                <a:cs typeface="Calibri"/>
              </a:rPr>
              <a:t>in </a:t>
            </a:r>
            <a:r>
              <a:rPr lang="en-GB" sz="1000" dirty="0">
                <a:cs typeface="Calibri"/>
              </a:rPr>
              <a:t>three </a:t>
            </a:r>
            <a:r>
              <a:rPr lang="en-GB" sz="1000" dirty="0" smtClean="0">
                <a:cs typeface="Calibri"/>
              </a:rPr>
              <a:t>areas. Multi disciplinary scrutiny </a:t>
            </a:r>
            <a:r>
              <a:rPr lang="en-GB" sz="1000" dirty="0">
                <a:cs typeface="Calibri"/>
              </a:rPr>
              <a:t>meetings </a:t>
            </a:r>
            <a:r>
              <a:rPr lang="en-GB" sz="1000" dirty="0" smtClean="0">
                <a:cs typeface="Calibri"/>
              </a:rPr>
              <a:t>have been held, with the outcome being prescribing </a:t>
            </a:r>
            <a:r>
              <a:rPr lang="en-GB" sz="1000" dirty="0">
                <a:cs typeface="Calibri"/>
              </a:rPr>
              <a:t>of antibiotics outside of guidelines, lack of </a:t>
            </a:r>
            <a:r>
              <a:rPr lang="en-GB" sz="1000" dirty="0" smtClean="0">
                <a:cs typeface="Calibri"/>
              </a:rPr>
              <a:t>proton pump inhibitor (PPI) </a:t>
            </a:r>
            <a:r>
              <a:rPr lang="en-GB" sz="1000" dirty="0">
                <a:cs typeface="Calibri"/>
              </a:rPr>
              <a:t>awareness, reduced environmental cleaning  and poor hand hygiene considered to be confounding factors.  Training and education </a:t>
            </a:r>
            <a:r>
              <a:rPr lang="en-GB" sz="1000" dirty="0" smtClean="0">
                <a:cs typeface="Calibri"/>
              </a:rPr>
              <a:t>sessions are place. </a:t>
            </a:r>
            <a:endParaRPr lang="en-GB" sz="1000" dirty="0">
              <a:cs typeface="Calibri"/>
            </a:endParaRPr>
          </a:p>
        </p:txBody>
      </p:sp>
      <p:pic>
        <p:nvPicPr>
          <p:cNvPr id="11" name="Picture 10">
            <a:extLst>
              <a:ext uri="{FF2B5EF4-FFF2-40B4-BE49-F238E27FC236}">
                <a16:creationId xmlns:a16="http://schemas.microsoft.com/office/drawing/2014/main" id="{AB6C02DE-9348-9476-5B91-615FC68E012D}"/>
              </a:ext>
            </a:extLst>
          </p:cNvPr>
          <p:cNvPicPr>
            <a:picLocks noChangeAspect="1"/>
          </p:cNvPicPr>
          <p:nvPr/>
        </p:nvPicPr>
        <p:blipFill>
          <a:blip r:embed="rId2"/>
          <a:stretch>
            <a:fillRect/>
          </a:stretch>
        </p:blipFill>
        <p:spPr>
          <a:xfrm>
            <a:off x="257018" y="1297935"/>
            <a:ext cx="5424796" cy="1282627"/>
          </a:xfrm>
          <a:prstGeom prst="rect">
            <a:avLst/>
          </a:prstGeom>
        </p:spPr>
      </p:pic>
      <p:pic>
        <p:nvPicPr>
          <p:cNvPr id="12" name="Picture 11" descr="A graph with blue and green lines&#10;&#10;Description automatically generated">
            <a:extLst>
              <a:ext uri="{FF2B5EF4-FFF2-40B4-BE49-F238E27FC236}">
                <a16:creationId xmlns:a16="http://schemas.microsoft.com/office/drawing/2014/main" id="{2B5380F4-8A6F-8E84-BB54-4979A08DED44}"/>
              </a:ext>
            </a:extLst>
          </p:cNvPr>
          <p:cNvPicPr>
            <a:picLocks noChangeAspect="1"/>
          </p:cNvPicPr>
          <p:nvPr/>
        </p:nvPicPr>
        <p:blipFill>
          <a:blip r:embed="rId3"/>
          <a:stretch>
            <a:fillRect/>
          </a:stretch>
        </p:blipFill>
        <p:spPr>
          <a:xfrm>
            <a:off x="5915946" y="2580562"/>
            <a:ext cx="5450910" cy="1093241"/>
          </a:xfrm>
          <a:prstGeom prst="rect">
            <a:avLst/>
          </a:prstGeom>
        </p:spPr>
      </p:pic>
      <p:pic>
        <p:nvPicPr>
          <p:cNvPr id="13" name="Picture 12" descr="A graph with blue lines and a blue line&#10;&#10;Description automatically generated">
            <a:extLst>
              <a:ext uri="{FF2B5EF4-FFF2-40B4-BE49-F238E27FC236}">
                <a16:creationId xmlns:a16="http://schemas.microsoft.com/office/drawing/2014/main" id="{3CBE1C43-7E06-CB1A-8ED7-D20633B3ABC2}"/>
              </a:ext>
            </a:extLst>
          </p:cNvPr>
          <p:cNvPicPr>
            <a:picLocks noChangeAspect="1"/>
          </p:cNvPicPr>
          <p:nvPr/>
        </p:nvPicPr>
        <p:blipFill>
          <a:blip r:embed="rId4"/>
          <a:stretch>
            <a:fillRect/>
          </a:stretch>
        </p:blipFill>
        <p:spPr>
          <a:xfrm>
            <a:off x="257018" y="3644102"/>
            <a:ext cx="5372566" cy="1210713"/>
          </a:xfrm>
          <a:prstGeom prst="rect">
            <a:avLst/>
          </a:prstGeom>
        </p:spPr>
      </p:pic>
      <p:pic>
        <p:nvPicPr>
          <p:cNvPr id="15" name="Picture 14" descr="A graph of a number of days and months&#10;&#10;Description automatically generated">
            <a:extLst>
              <a:ext uri="{FF2B5EF4-FFF2-40B4-BE49-F238E27FC236}">
                <a16:creationId xmlns:a16="http://schemas.microsoft.com/office/drawing/2014/main" id="{4AFB6503-7E80-8964-1C1E-DA6A314E3606}"/>
              </a:ext>
            </a:extLst>
          </p:cNvPr>
          <p:cNvPicPr>
            <a:picLocks noChangeAspect="1"/>
          </p:cNvPicPr>
          <p:nvPr/>
        </p:nvPicPr>
        <p:blipFill>
          <a:blip r:embed="rId5"/>
          <a:stretch>
            <a:fillRect/>
          </a:stretch>
        </p:blipFill>
        <p:spPr>
          <a:xfrm>
            <a:off x="5913788" y="4711808"/>
            <a:ext cx="5503139" cy="1090498"/>
          </a:xfrm>
          <a:prstGeom prst="rect">
            <a:avLst/>
          </a:prstGeom>
        </p:spPr>
      </p:pic>
      <p:pic>
        <p:nvPicPr>
          <p:cNvPr id="17" name="Picture 16" descr="A graph of blue and green lines&#10;&#10;Description automatically generated">
            <a:extLst>
              <a:ext uri="{FF2B5EF4-FFF2-40B4-BE49-F238E27FC236}">
                <a16:creationId xmlns:a16="http://schemas.microsoft.com/office/drawing/2014/main" id="{7F7F288A-2952-ECB8-CE5C-B0FA57D4BC3C}"/>
              </a:ext>
            </a:extLst>
          </p:cNvPr>
          <p:cNvPicPr>
            <a:picLocks noChangeAspect="1"/>
          </p:cNvPicPr>
          <p:nvPr/>
        </p:nvPicPr>
        <p:blipFill>
          <a:blip r:embed="rId6"/>
          <a:stretch>
            <a:fillRect/>
          </a:stretch>
        </p:blipFill>
        <p:spPr>
          <a:xfrm>
            <a:off x="257018" y="5770246"/>
            <a:ext cx="5424796" cy="1087754"/>
          </a:xfrm>
          <a:prstGeom prst="rect">
            <a:avLst/>
          </a:prstGeom>
        </p:spPr>
      </p:pic>
    </p:spTree>
    <p:extLst>
      <p:ext uri="{BB962C8B-B14F-4D97-AF65-F5344CB8AC3E}">
        <p14:creationId xmlns:p14="http://schemas.microsoft.com/office/powerpoint/2010/main" val="4079661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Health Board Overview: IP&amp;C </a:t>
            </a:r>
            <a:br>
              <a:rPr lang="en-GB" sz="2400" b="1" dirty="0"/>
            </a:br>
            <a:r>
              <a:rPr lang="en-GB" sz="2400" b="1" dirty="0" err="1"/>
              <a:t>C.Diff</a:t>
            </a:r>
            <a:r>
              <a:rPr lang="en-GB" sz="2400" b="1" dirty="0"/>
              <a:t> reduction trajectory</a:t>
            </a:r>
          </a:p>
        </p:txBody>
      </p:sp>
      <p:pic>
        <p:nvPicPr>
          <p:cNvPr id="16" name="Content Placeholder 5" descr="A graph showing a number of different colored lines&#10;&#10;Description automatically generated">
            <a:extLst>
              <a:ext uri="{FF2B5EF4-FFF2-40B4-BE49-F238E27FC236}">
                <a16:creationId xmlns:a16="http://schemas.microsoft.com/office/drawing/2014/main" id="{C637141A-CE6D-CEBB-E4EB-DE6098217A38}"/>
              </a:ext>
            </a:extLst>
          </p:cNvPr>
          <p:cNvPicPr>
            <a:picLocks noChangeAspect="1"/>
          </p:cNvPicPr>
          <p:nvPr/>
        </p:nvPicPr>
        <p:blipFill>
          <a:blip r:embed="rId3"/>
          <a:stretch>
            <a:fillRect/>
          </a:stretch>
        </p:blipFill>
        <p:spPr>
          <a:xfrm>
            <a:off x="1179516" y="1300998"/>
            <a:ext cx="9832966" cy="5099144"/>
          </a:xfrm>
          <a:prstGeom prst="rect">
            <a:avLst/>
          </a:prstGeom>
        </p:spPr>
      </p:pic>
    </p:spTree>
    <p:extLst>
      <p:ext uri="{BB962C8B-B14F-4D97-AF65-F5344CB8AC3E}">
        <p14:creationId xmlns:p14="http://schemas.microsoft.com/office/powerpoint/2010/main" val="2173663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Health Board Overview: IP&amp;C </a:t>
            </a:r>
          </a:p>
        </p:txBody>
      </p:sp>
      <p:sp>
        <p:nvSpPr>
          <p:cNvPr id="3" name="TextBox 2">
            <a:extLst>
              <a:ext uri="{FF2B5EF4-FFF2-40B4-BE49-F238E27FC236}">
                <a16:creationId xmlns:a16="http://schemas.microsoft.com/office/drawing/2014/main" id="{3F83219B-77A8-3E9C-6FC4-597E15AE1A26}"/>
              </a:ext>
            </a:extLst>
          </p:cNvPr>
          <p:cNvSpPr txBox="1"/>
          <p:nvPr/>
        </p:nvSpPr>
        <p:spPr>
          <a:xfrm>
            <a:off x="322130" y="1196752"/>
            <a:ext cx="11458783" cy="63094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200" dirty="0">
                <a:cs typeface="Calibri"/>
              </a:rPr>
              <a:t>Despite a slight seasonal increase during the month of </a:t>
            </a:r>
            <a:r>
              <a:rPr lang="en-GB" sz="1200" dirty="0" smtClean="0">
                <a:cs typeface="Calibri"/>
              </a:rPr>
              <a:t>August 2023, the expectation of a</a:t>
            </a:r>
            <a:r>
              <a:rPr lang="en-GB" sz="1200" dirty="0">
                <a:cs typeface="Calibri"/>
              </a:rPr>
              <a:t> 20% reduction </a:t>
            </a:r>
            <a:r>
              <a:rPr lang="en-GB" sz="1200" dirty="0" smtClean="0">
                <a:cs typeface="Calibri"/>
              </a:rPr>
              <a:t>remains.</a:t>
            </a:r>
            <a:endParaRPr lang="en-GB" sz="1200" dirty="0">
              <a:cs typeface="Calibri"/>
            </a:endParaRPr>
          </a:p>
          <a:p>
            <a:pPr marL="285750" indent="-285750">
              <a:buFont typeface="Arial"/>
              <a:buChar char="•"/>
            </a:pPr>
            <a:r>
              <a:rPr lang="en-GB" sz="1200" dirty="0">
                <a:cs typeface="Calibri"/>
              </a:rPr>
              <a:t>Aligning actions identified in the </a:t>
            </a:r>
            <a:r>
              <a:rPr lang="en-GB" sz="1200" dirty="0" smtClean="0">
                <a:cs typeface="Calibri"/>
              </a:rPr>
              <a:t>Healthcare Associated Infection (HCAI) </a:t>
            </a:r>
            <a:r>
              <a:rPr lang="en-GB" sz="1200" dirty="0">
                <a:cs typeface="Calibri"/>
              </a:rPr>
              <a:t>Improvement Plan with the </a:t>
            </a:r>
            <a:r>
              <a:rPr lang="en-GB" sz="1200" dirty="0" err="1">
                <a:cs typeface="Calibri"/>
              </a:rPr>
              <a:t>C.</a:t>
            </a:r>
            <a:r>
              <a:rPr lang="en-GB" sz="1200" i="1" dirty="0" err="1">
                <a:cs typeface="Calibri"/>
              </a:rPr>
              <a:t>difficile</a:t>
            </a:r>
            <a:r>
              <a:rPr lang="en-GB" sz="1200" dirty="0">
                <a:cs typeface="Calibri"/>
              </a:rPr>
              <a:t> Strategic Plan for Wales, </a:t>
            </a:r>
            <a:r>
              <a:rPr lang="en-GB" sz="1200" dirty="0" smtClean="0">
                <a:cs typeface="Calibri"/>
              </a:rPr>
              <a:t>the Health Board continue to </a:t>
            </a:r>
            <a:r>
              <a:rPr lang="en-GB" sz="1200" dirty="0">
                <a:cs typeface="Calibri"/>
              </a:rPr>
              <a:t>strive to reduce cases further:</a:t>
            </a:r>
          </a:p>
          <a:p>
            <a:pPr marL="285750" indent="-285750">
              <a:buFont typeface="Arial"/>
              <a:buChar char="•"/>
            </a:pPr>
            <a:r>
              <a:rPr lang="en-GB" sz="1200" b="1" dirty="0" smtClean="0">
                <a:cs typeface="Calibri"/>
              </a:rPr>
              <a:t>Anti Microbial Resistance (AMR):</a:t>
            </a:r>
            <a:r>
              <a:rPr lang="en-GB" sz="1200" dirty="0">
                <a:cs typeface="Calibri"/>
              </a:rPr>
              <a:t>  Start Smart Then Focus (SSTF) audit completion by the medical teams are slowly making progress.  To align with the Strategic Plan further resource is necessary for the Antimicrobial Pharmacists team to collaborate with primary care prescribers.</a:t>
            </a:r>
          </a:p>
          <a:p>
            <a:pPr marL="285750" indent="-285750">
              <a:buFont typeface="Arial"/>
              <a:buChar char="•"/>
            </a:pPr>
            <a:r>
              <a:rPr lang="en-GB" sz="1200" b="1" dirty="0">
                <a:cs typeface="Calibri"/>
              </a:rPr>
              <a:t>IP&amp;C:</a:t>
            </a:r>
            <a:r>
              <a:rPr lang="en-GB" sz="1200" dirty="0">
                <a:cs typeface="Calibri"/>
              </a:rPr>
              <a:t>  Regular audits of the environment to reactively identify areas in need of repair to enable effective cleaning.  Due to age and structure of the </a:t>
            </a:r>
            <a:r>
              <a:rPr lang="en-GB" sz="1200" dirty="0" smtClean="0">
                <a:cs typeface="Calibri"/>
              </a:rPr>
              <a:t>estates</a:t>
            </a:r>
            <a:r>
              <a:rPr lang="en-GB" sz="1200" dirty="0">
                <a:cs typeface="Calibri"/>
              </a:rPr>
              <a:t> </a:t>
            </a:r>
            <a:r>
              <a:rPr lang="en-GB" sz="1200" dirty="0" smtClean="0">
                <a:cs typeface="Calibri"/>
              </a:rPr>
              <a:t>the </a:t>
            </a:r>
            <a:r>
              <a:rPr lang="en-GB" sz="1200" dirty="0">
                <a:cs typeface="Calibri"/>
              </a:rPr>
              <a:t>use of </a:t>
            </a:r>
            <a:r>
              <a:rPr lang="en-GB" sz="1200" dirty="0" smtClean="0">
                <a:cs typeface="Calibri"/>
              </a:rPr>
              <a:t>hydrogen</a:t>
            </a:r>
            <a:r>
              <a:rPr lang="en-GB" sz="1200" dirty="0">
                <a:cs typeface="Calibri"/>
              </a:rPr>
              <a:t> peroxide </a:t>
            </a:r>
            <a:r>
              <a:rPr lang="en-GB" sz="1200" dirty="0" smtClean="0">
                <a:cs typeface="Calibri"/>
              </a:rPr>
              <a:t>vapour</a:t>
            </a:r>
            <a:r>
              <a:rPr lang="en-GB" sz="1200" dirty="0">
                <a:cs typeface="Calibri"/>
              </a:rPr>
              <a:t> </a:t>
            </a:r>
            <a:r>
              <a:rPr lang="en-GB" sz="1200" dirty="0" smtClean="0">
                <a:cs typeface="Calibri"/>
              </a:rPr>
              <a:t>(HPV) has not been utilised, </a:t>
            </a:r>
            <a:r>
              <a:rPr lang="en-GB" sz="1200" dirty="0">
                <a:cs typeface="Calibri"/>
              </a:rPr>
              <a:t>however </a:t>
            </a:r>
            <a:r>
              <a:rPr lang="en-GB" sz="1200" dirty="0" smtClean="0">
                <a:cs typeface="Calibri"/>
              </a:rPr>
              <a:t>the regular </a:t>
            </a:r>
            <a:r>
              <a:rPr lang="en-GB" sz="1200" dirty="0">
                <a:cs typeface="Calibri"/>
              </a:rPr>
              <a:t>use UVC (ultraviolet light) for enhanced decontamination following discharge of </a:t>
            </a:r>
            <a:r>
              <a:rPr lang="en-GB" sz="1200" dirty="0" err="1" smtClean="0">
                <a:cs typeface="Calibri"/>
              </a:rPr>
              <a:t>C.Di</a:t>
            </a:r>
            <a:r>
              <a:rPr lang="en-GB" sz="1200" dirty="0" smtClean="0">
                <a:cs typeface="Calibri"/>
              </a:rPr>
              <a:t> patients takes place.</a:t>
            </a:r>
            <a:endParaRPr lang="en-GB" sz="1200" dirty="0">
              <a:cs typeface="Calibri"/>
            </a:endParaRPr>
          </a:p>
          <a:p>
            <a:pPr marL="285750" indent="-285750">
              <a:buFont typeface="Arial"/>
              <a:buChar char="•"/>
            </a:pPr>
            <a:r>
              <a:rPr lang="en-GB" sz="1200" b="1" dirty="0">
                <a:cs typeface="Calibri"/>
              </a:rPr>
              <a:t>Lab Testing:</a:t>
            </a:r>
            <a:r>
              <a:rPr lang="en-GB" sz="1200" dirty="0">
                <a:cs typeface="Calibri"/>
              </a:rPr>
              <a:t>   </a:t>
            </a:r>
            <a:r>
              <a:rPr lang="en-GB" sz="1200" dirty="0" smtClean="0">
                <a:cs typeface="Calibri"/>
              </a:rPr>
              <a:t>The</a:t>
            </a:r>
            <a:r>
              <a:rPr lang="en-GB" sz="1200" dirty="0">
                <a:cs typeface="Calibri"/>
              </a:rPr>
              <a:t> rapid CDI testing on all four acute </a:t>
            </a:r>
            <a:r>
              <a:rPr lang="en-GB" sz="1200" dirty="0" smtClean="0">
                <a:cs typeface="Calibri"/>
              </a:rPr>
              <a:t>sites is underway.</a:t>
            </a:r>
            <a:endParaRPr lang="en-GB" sz="1200" dirty="0">
              <a:cs typeface="Calibri"/>
            </a:endParaRPr>
          </a:p>
          <a:p>
            <a:pPr marL="285750" indent="-285750">
              <a:buFont typeface="Arial"/>
              <a:buChar char="•"/>
            </a:pPr>
            <a:r>
              <a:rPr lang="en-GB" sz="1200" b="1" dirty="0">
                <a:cs typeface="Calibri"/>
              </a:rPr>
              <a:t>Reporting:</a:t>
            </a:r>
            <a:r>
              <a:rPr lang="en-GB" sz="1200" dirty="0">
                <a:cs typeface="Calibri"/>
              </a:rPr>
              <a:t>  Identification of CDI patients is communicated to Doctors and Nursing teams electronically and </a:t>
            </a:r>
            <a:r>
              <a:rPr lang="en-GB" sz="1200" dirty="0" smtClean="0">
                <a:cs typeface="Calibri"/>
              </a:rPr>
              <a:t>verbally. CDI stickers are inserted into </a:t>
            </a:r>
            <a:r>
              <a:rPr lang="en-GB" sz="1200" dirty="0">
                <a:cs typeface="Calibri"/>
              </a:rPr>
              <a:t>medical notes informing that the patient has a confirmed </a:t>
            </a:r>
            <a:r>
              <a:rPr lang="en-GB" sz="1200" dirty="0" err="1">
                <a:cs typeface="Calibri"/>
              </a:rPr>
              <a:t>C.</a:t>
            </a:r>
            <a:r>
              <a:rPr lang="en-GB" sz="1200" i="1" dirty="0" err="1">
                <a:cs typeface="Calibri"/>
              </a:rPr>
              <a:t>difficile</a:t>
            </a:r>
            <a:r>
              <a:rPr lang="en-GB" sz="1200" dirty="0">
                <a:cs typeface="Calibri"/>
              </a:rPr>
              <a:t> toxin negative or positive result and that </a:t>
            </a:r>
            <a:r>
              <a:rPr lang="en-GB" sz="1200" dirty="0" smtClean="0">
                <a:cs typeface="Calibri"/>
              </a:rPr>
              <a:t>Proton Pump Inhibitors (PPI's) </a:t>
            </a:r>
            <a:r>
              <a:rPr lang="en-GB" sz="1200" dirty="0">
                <a:cs typeface="Calibri"/>
              </a:rPr>
              <a:t>and antibiotics should be reviewed.</a:t>
            </a:r>
          </a:p>
          <a:p>
            <a:pPr marL="285750" indent="-285750">
              <a:buFont typeface="Arial"/>
              <a:buChar char="•"/>
            </a:pPr>
            <a:r>
              <a:rPr lang="en-GB" sz="1200" b="1" dirty="0">
                <a:cs typeface="Calibri"/>
              </a:rPr>
              <a:t>Treatment and Management:</a:t>
            </a:r>
            <a:r>
              <a:rPr lang="en-GB" sz="1200" dirty="0">
                <a:cs typeface="Calibri"/>
              </a:rPr>
              <a:t>   Treatment is followed as per All Wales guidelines and </a:t>
            </a:r>
            <a:r>
              <a:rPr lang="en-GB" sz="1200" dirty="0" smtClean="0">
                <a:cs typeface="Calibri"/>
              </a:rPr>
              <a:t>Faecal Microbiota Transplant (FMT) </a:t>
            </a:r>
            <a:r>
              <a:rPr lang="en-GB" sz="1200" dirty="0">
                <a:cs typeface="Calibri"/>
              </a:rPr>
              <a:t>is offered where appropriate, however despite the increasing demand for this effective treatment, the procurement of the faecal matter is causing delays in treatment.  The All Wales Strategy suggests that development of a microbiome service is to be developed in Wales over the next 12-24 months.  We are also currently completing an application to be involved in a new microbiome trial along with one other </a:t>
            </a:r>
            <a:r>
              <a:rPr lang="en-GB" sz="1200" dirty="0" smtClean="0">
                <a:cs typeface="Calibri"/>
              </a:rPr>
              <a:t>Health Board in </a:t>
            </a:r>
            <a:r>
              <a:rPr lang="en-GB" sz="1200" dirty="0">
                <a:cs typeface="Calibri"/>
              </a:rPr>
              <a:t>Wales.</a:t>
            </a:r>
          </a:p>
          <a:p>
            <a:pPr marL="285750" indent="-285750">
              <a:buFont typeface="Arial"/>
              <a:buChar char="•"/>
            </a:pPr>
            <a:r>
              <a:rPr lang="en-GB" sz="1200" b="1" dirty="0">
                <a:cs typeface="Calibri"/>
              </a:rPr>
              <a:t>Surveillance and Epidemiology: </a:t>
            </a:r>
            <a:r>
              <a:rPr lang="en-GB" sz="1200" dirty="0">
                <a:cs typeface="Calibri"/>
              </a:rPr>
              <a:t> Working closely with our epidemiologist we scrutinise all CDI cases – both toxin positive and negative to determine whether clusters of the same genomic sequencing are detected.  This allows for further targeted scrutiny to be undertaken and action plans developed accordingly.</a:t>
            </a:r>
          </a:p>
          <a:p>
            <a:pPr marL="285750" indent="-285750">
              <a:buFont typeface="Arial"/>
              <a:buChar char="•"/>
            </a:pPr>
            <a:r>
              <a:rPr lang="en-GB" sz="1200" b="1" dirty="0">
                <a:cs typeface="Calibri"/>
              </a:rPr>
              <a:t>Workforce:</a:t>
            </a:r>
            <a:r>
              <a:rPr lang="en-GB" sz="1200" dirty="0">
                <a:cs typeface="Calibri"/>
              </a:rPr>
              <a:t>  While </a:t>
            </a:r>
            <a:r>
              <a:rPr lang="en-GB" sz="1200" dirty="0" smtClean="0">
                <a:cs typeface="Calibri"/>
              </a:rPr>
              <a:t>the </a:t>
            </a:r>
            <a:r>
              <a:rPr lang="en-GB" sz="1200" dirty="0">
                <a:cs typeface="Calibri"/>
              </a:rPr>
              <a:t>shortfall in workforce for cleaning, infection prevention and antimicrobial teams are recognised within the Strategy document, </a:t>
            </a:r>
            <a:r>
              <a:rPr lang="en-GB" sz="1200" dirty="0" smtClean="0">
                <a:cs typeface="Calibri"/>
              </a:rPr>
              <a:t>the Health Board</a:t>
            </a:r>
            <a:r>
              <a:rPr lang="en-GB" sz="1200" dirty="0">
                <a:cs typeface="Calibri"/>
              </a:rPr>
              <a:t> continue to focus efforts on areas of need, re-directing staff to fill shortfalls.  A nominated </a:t>
            </a:r>
            <a:r>
              <a:rPr lang="en-GB" sz="1200" dirty="0" err="1">
                <a:cs typeface="Calibri"/>
              </a:rPr>
              <a:t>C.</a:t>
            </a:r>
            <a:r>
              <a:rPr lang="en-GB" sz="1200" i="1" dirty="0" err="1">
                <a:cs typeface="Calibri"/>
              </a:rPr>
              <a:t>difficile</a:t>
            </a:r>
            <a:r>
              <a:rPr lang="en-GB" sz="1200" dirty="0">
                <a:cs typeface="Calibri"/>
              </a:rPr>
              <a:t> lead Dr has been identified for each acute site to support in scrutiny meetings and encourage antibiotic stewardship and adherence to SSTF audits.</a:t>
            </a:r>
          </a:p>
          <a:p>
            <a:pPr marL="285750" indent="-285750">
              <a:buFont typeface="Arial"/>
              <a:buChar char="•"/>
            </a:pPr>
            <a:r>
              <a:rPr lang="en-GB" sz="1200" b="1" dirty="0">
                <a:cs typeface="Calibri"/>
              </a:rPr>
              <a:t>Investigation:</a:t>
            </a:r>
            <a:r>
              <a:rPr lang="en-GB" sz="1200" dirty="0">
                <a:cs typeface="Calibri"/>
              </a:rPr>
              <a:t>  Healthcare acquired CDI cases are reported via the Datix system and outbreaks or periods of increased incidence are reported nationally via the Nationally Reportable Incidents.  All cases are investigated internally with a root cause analysis undertaken with a multi-disciplinary approach.</a:t>
            </a:r>
          </a:p>
          <a:p>
            <a:pPr marL="285750" indent="-285750">
              <a:buFont typeface="Arial"/>
              <a:buChar char="•"/>
            </a:pPr>
            <a:r>
              <a:rPr lang="en-GB" sz="1200" b="1" dirty="0">
                <a:cs typeface="Calibri"/>
              </a:rPr>
              <a:t>Education Resources:</a:t>
            </a:r>
            <a:r>
              <a:rPr lang="en-GB" sz="1200" dirty="0">
                <a:cs typeface="Calibri"/>
              </a:rPr>
              <a:t>  Face to face infection prevention mandatory training is ongoing for all staff groups including Consultants and medical staff.  Regular CDI bespoke discussions are held with teams when CDI patient is identified in specific areas.  Hotel services staff are fully aware of cleaning processes required and are regularly updated.</a:t>
            </a:r>
          </a:p>
          <a:p>
            <a:pPr marL="285750" indent="-285750">
              <a:buFont typeface="Arial"/>
              <a:buChar char="•"/>
            </a:pPr>
            <a:r>
              <a:rPr lang="en-GB" sz="1200" b="1" dirty="0">
                <a:cs typeface="Calibri"/>
              </a:rPr>
              <a:t>Research and Development: </a:t>
            </a:r>
            <a:r>
              <a:rPr lang="en-GB" sz="1200" dirty="0">
                <a:cs typeface="Calibri"/>
              </a:rPr>
              <a:t> While the Strategy discusses further investigations into areas such as wastewater and laundry, </a:t>
            </a:r>
            <a:r>
              <a:rPr lang="en-GB" sz="1200" dirty="0" smtClean="0">
                <a:cs typeface="Calibri"/>
              </a:rPr>
              <a:t>the Health Board </a:t>
            </a:r>
            <a:r>
              <a:rPr lang="en-GB" sz="1200" dirty="0">
                <a:cs typeface="Calibri"/>
              </a:rPr>
              <a:t>are keen to expand </a:t>
            </a:r>
            <a:r>
              <a:rPr lang="en-GB" sz="1200" dirty="0" smtClean="0">
                <a:cs typeface="Calibri"/>
              </a:rPr>
              <a:t>the FT </a:t>
            </a:r>
            <a:r>
              <a:rPr lang="en-GB" sz="1200" dirty="0">
                <a:cs typeface="Calibri"/>
              </a:rPr>
              <a:t>services – though with some procurement difficulties as identified.  As mentioned </a:t>
            </a:r>
            <a:r>
              <a:rPr lang="en-GB" sz="1200" dirty="0" smtClean="0">
                <a:cs typeface="Calibri"/>
              </a:rPr>
              <a:t>the Health Board </a:t>
            </a:r>
            <a:r>
              <a:rPr lang="en-GB" sz="1200" dirty="0">
                <a:cs typeface="Calibri"/>
              </a:rPr>
              <a:t>are currently in the process of applying to be part of the </a:t>
            </a:r>
            <a:r>
              <a:rPr lang="en-GB" sz="1200" dirty="0" err="1">
                <a:cs typeface="Calibri"/>
              </a:rPr>
              <a:t>Verdanta</a:t>
            </a:r>
            <a:r>
              <a:rPr lang="en-GB" sz="1200" dirty="0">
                <a:cs typeface="Calibri"/>
              </a:rPr>
              <a:t> Microbiome </a:t>
            </a:r>
            <a:r>
              <a:rPr lang="en-GB" sz="1200" dirty="0" smtClean="0">
                <a:cs typeface="Calibri"/>
              </a:rPr>
              <a:t>trial.</a:t>
            </a:r>
            <a:endParaRPr lang="en-GB" sz="1200" dirty="0">
              <a:cs typeface="Calibri"/>
            </a:endParaRPr>
          </a:p>
          <a:p>
            <a:pPr marL="285750" indent="-285750">
              <a:buFont typeface="Arial"/>
              <a:buChar char="•"/>
            </a:pPr>
            <a:endParaRPr lang="en-GB" sz="1400" dirty="0">
              <a:cs typeface="Calibri"/>
            </a:endParaRPr>
          </a:p>
          <a:p>
            <a:pPr marL="285750" indent="-285750">
              <a:buFont typeface="Arial"/>
              <a:buChar char="•"/>
            </a:pPr>
            <a:endParaRPr lang="en-GB" sz="1400" dirty="0">
              <a:cs typeface="Calibri"/>
            </a:endParaRPr>
          </a:p>
          <a:p>
            <a:pPr marL="285750" indent="-285750">
              <a:buFont typeface="Arial"/>
              <a:buChar char="•"/>
            </a:pPr>
            <a:endParaRPr lang="en-GB" sz="1400" dirty="0">
              <a:cs typeface="Calibri"/>
            </a:endParaRPr>
          </a:p>
          <a:p>
            <a:pPr marL="285750" indent="-285750">
              <a:buFont typeface="Arial"/>
              <a:buChar char="•"/>
            </a:pPr>
            <a:endParaRPr lang="en-GB" sz="1400" dirty="0">
              <a:cs typeface="Calibri"/>
            </a:endParaRPr>
          </a:p>
        </p:txBody>
      </p:sp>
    </p:spTree>
    <p:extLst>
      <p:ext uri="{BB962C8B-B14F-4D97-AF65-F5344CB8AC3E}">
        <p14:creationId xmlns:p14="http://schemas.microsoft.com/office/powerpoint/2010/main" val="3773018698"/>
      </p:ext>
    </p:extLst>
  </p:cSld>
  <p:clrMapOvr>
    <a:masterClrMapping/>
  </p:clrMapOvr>
</p:sld>
</file>

<file path=ppt/theme/theme1.xml><?xml version="1.0" encoding="utf-8"?>
<a:theme xmlns:a="http://schemas.openxmlformats.org/drawingml/2006/main" name="Office Theme">
  <a:themeElements>
    <a:clrScheme name="Teulu Jones 2">
      <a:dk1>
        <a:srgbClr val="374265"/>
      </a:dk1>
      <a:lt1>
        <a:srgbClr val="FFFFFF"/>
      </a:lt1>
      <a:dk2>
        <a:srgbClr val="B6D1E4"/>
      </a:dk2>
      <a:lt2>
        <a:srgbClr val="D7E9CB"/>
      </a:lt2>
      <a:accent1>
        <a:srgbClr val="4A8DBD"/>
      </a:accent1>
      <a:accent2>
        <a:srgbClr val="DE7D2C"/>
      </a:accent2>
      <a:accent3>
        <a:srgbClr val="278C74"/>
      </a:accent3>
      <a:accent4>
        <a:srgbClr val="E52F58"/>
      </a:accent4>
      <a:accent5>
        <a:srgbClr val="EE71A4"/>
      </a:accent5>
      <a:accent6>
        <a:srgbClr val="FBD321"/>
      </a:accent6>
      <a:hlink>
        <a:srgbClr val="80BCDB"/>
      </a:hlink>
      <a:folHlink>
        <a:srgbClr val="6EB344"/>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ide template (003)  -  Read-Only" id="{4D1358A7-3C88-411B-B7E0-71915203ADBA}" vid="{E6CF41C1-88C6-4F6F-A029-67FED7205114}"/>
    </a:ext>
  </a:extLst>
</a:theme>
</file>

<file path=ppt/theme/theme2.xml><?xml version="1.0" encoding="utf-8"?>
<a:theme xmlns:a="http://schemas.openxmlformats.org/drawingml/2006/main" name="1_Office Theme">
  <a:themeElements>
    <a:clrScheme name="Teulu Jones 2">
      <a:dk1>
        <a:srgbClr val="374265"/>
      </a:dk1>
      <a:lt1>
        <a:srgbClr val="FFFFFF"/>
      </a:lt1>
      <a:dk2>
        <a:srgbClr val="B6D1E4"/>
      </a:dk2>
      <a:lt2>
        <a:srgbClr val="D7E9CB"/>
      </a:lt2>
      <a:accent1>
        <a:srgbClr val="4A8DBD"/>
      </a:accent1>
      <a:accent2>
        <a:srgbClr val="DE7D2C"/>
      </a:accent2>
      <a:accent3>
        <a:srgbClr val="278C74"/>
      </a:accent3>
      <a:accent4>
        <a:srgbClr val="E52F58"/>
      </a:accent4>
      <a:accent5>
        <a:srgbClr val="EE71A4"/>
      </a:accent5>
      <a:accent6>
        <a:srgbClr val="FBD321"/>
      </a:accent6>
      <a:hlink>
        <a:srgbClr val="80BCDB"/>
      </a:hlink>
      <a:folHlink>
        <a:srgbClr val="6EB344"/>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ide template (003)  -  Read-Only" id="{4D1358A7-3C88-411B-B7E0-71915203ADBA}" vid="{65093C39-7431-4E4B-AF44-D3E4D54D9C3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2D019B27792E448AD7A75348557AC6F" ma:contentTypeVersion="14" ma:contentTypeDescription="Create a new document." ma:contentTypeScope="" ma:versionID="018405dc12171c1e0583cc4dfe2c050e">
  <xsd:schema xmlns:xsd="http://www.w3.org/2001/XMLSchema" xmlns:xs="http://www.w3.org/2001/XMLSchema" xmlns:p="http://schemas.microsoft.com/office/2006/metadata/properties" xmlns:ns3="9b811a52-1ccf-4c5c-ad40-34ae811d1956" xmlns:ns4="7dc4a77c-70c9-40e7-a2b6-422e24bfc9bc" targetNamespace="http://schemas.microsoft.com/office/2006/metadata/properties" ma:root="true" ma:fieldsID="4bd7c3845d26f54a96110f2d20a3c437" ns3:_="" ns4:_="">
    <xsd:import namespace="9b811a52-1ccf-4c5c-ad40-34ae811d1956"/>
    <xsd:import namespace="7dc4a77c-70c9-40e7-a2b6-422e24bfc9b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811a52-1ccf-4c5c-ad40-34ae811d19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dc4a77c-70c9-40e7-a2b6-422e24bfc9b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D2D8C5-CE4B-47BD-B261-02D8021D5778}">
  <ds:schemaRefs>
    <ds:schemaRef ds:uri="http://schemas.microsoft.com/sharepoint/v3/contenttype/forms"/>
  </ds:schemaRefs>
</ds:datastoreItem>
</file>

<file path=customXml/itemProps2.xml><?xml version="1.0" encoding="utf-8"?>
<ds:datastoreItem xmlns:ds="http://schemas.openxmlformats.org/officeDocument/2006/customXml" ds:itemID="{AB8F71FE-A53A-4CEA-946B-7412F0F15785}">
  <ds:schemaRefs>
    <ds:schemaRef ds:uri="7dc4a77c-70c9-40e7-a2b6-422e24bfc9bc"/>
    <ds:schemaRef ds:uri="9b811a52-1ccf-4c5c-ad40-34ae811d19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026B41E-B258-45C1-943C-6946B1402AAF}">
  <ds:schemaRefs>
    <ds:schemaRef ds:uri="http://purl.org/dc/terms/"/>
    <ds:schemaRef ds:uri="7dc4a77c-70c9-40e7-a2b6-422e24bfc9bc"/>
    <ds:schemaRef ds:uri="http://schemas.microsoft.com/office/2006/documentManagement/types"/>
    <ds:schemaRef ds:uri="http://schemas.microsoft.com/office/infopath/2007/PartnerControls"/>
    <ds:schemaRef ds:uri="http://purl.org/dc/elements/1.1/"/>
    <ds:schemaRef ds:uri="http://schemas.microsoft.com/office/2006/metadata/properties"/>
    <ds:schemaRef ds:uri="9b811a52-1ccf-4c5c-ad40-34ae811d1956"/>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Slide template for Board  Committees</Template>
  <TotalTime>2664</TotalTime>
  <Words>5836</Words>
  <Application>Microsoft Office PowerPoint</Application>
  <PresentationFormat>Widescreen</PresentationFormat>
  <Paragraphs>524</Paragraphs>
  <Slides>25</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Arial</vt:lpstr>
      <vt:lpstr>Calibri</vt:lpstr>
      <vt:lpstr>Calibri Light</vt:lpstr>
      <vt:lpstr>Times New Roman</vt:lpstr>
      <vt:lpstr>Office Theme</vt:lpstr>
      <vt:lpstr>1_Office Theme</vt:lpstr>
      <vt:lpstr>PowerPoint Presentation</vt:lpstr>
      <vt:lpstr>Situation</vt:lpstr>
      <vt:lpstr>Incident Reporting</vt:lpstr>
      <vt:lpstr>Focus on improving pressure damage care planning and reporting of incidents</vt:lpstr>
      <vt:lpstr>Nationally Reportable Incidents</vt:lpstr>
      <vt:lpstr>Duty of Candour</vt:lpstr>
      <vt:lpstr>PowerPoint Presentation</vt:lpstr>
      <vt:lpstr>Health Board Overview: IP&amp;C  C.Diff reduction trajectory</vt:lpstr>
      <vt:lpstr>Health Board Overview: IP&amp;C </vt:lpstr>
      <vt:lpstr>PowerPoint Presentation</vt:lpstr>
      <vt:lpstr>Nosocomial COVID-19 Review Programme</vt:lpstr>
      <vt:lpstr>PowerPoint Presentation</vt:lpstr>
      <vt:lpstr>Health Inspectorate Wales (HIW) Quality Checks/Inspections:  Recent reviews and inspections</vt:lpstr>
      <vt:lpstr>HIW Quality Checks/Inspections:  Recent reviews and inspections (cont)</vt:lpstr>
      <vt:lpstr>HIW Quality Checks/Inspections:  An update on those previously reported</vt:lpstr>
      <vt:lpstr>HIW Quality Checks/Inspections:  An update on those previously reported (cont)</vt:lpstr>
      <vt:lpstr>HIW Additional Information, Themes and Trends</vt:lpstr>
      <vt:lpstr>HIW National Review of Patient Flow (Stroke) Pathways  </vt:lpstr>
      <vt:lpstr>Inspection and Peer Review activity</vt:lpstr>
      <vt:lpstr>What does patient safety mean to you?</vt:lpstr>
      <vt:lpstr>Recommendations</vt:lpstr>
      <vt:lpstr>Appendix 1a: COVID Learning identified (reported August 2023)</vt:lpstr>
      <vt:lpstr>Appendix 1b: COVID-19 Learning identified (reported January 2023)</vt:lpstr>
      <vt:lpstr>Appendix 1c: COVID Learning identified (reported to QSEC February 2022)</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Lewis (Hywel Dda UHB - Committee Services Officer)</dc:creator>
  <cp:lastModifiedBy>Katie Lewis (Hywel Dda UHB - Committee Services Officer)</cp:lastModifiedBy>
  <cp:revision>98</cp:revision>
  <cp:lastPrinted>2021-05-05T09:02:34Z</cp:lastPrinted>
  <dcterms:created xsi:type="dcterms:W3CDTF">2023-03-03T12:11:00Z</dcterms:created>
  <dcterms:modified xsi:type="dcterms:W3CDTF">2023-11-21T10:06:35Z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0x01010062D019B27792E448AD7A75348557AC6F</vt:lpwstr>
  </property>
</Properties>
</file>