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3.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4"/>
    <p:sldMasterId id="2147483661" r:id="rId5"/>
    <p:sldMasterId id="2147483648" r:id="rId6"/>
  </p:sldMasterIdLst>
  <p:notesMasterIdLst>
    <p:notesMasterId r:id="rId27"/>
  </p:notesMasterIdLst>
  <p:sldIdLst>
    <p:sldId id="256" r:id="rId7"/>
    <p:sldId id="721" r:id="rId8"/>
    <p:sldId id="727" r:id="rId9"/>
    <p:sldId id="725" r:id="rId10"/>
    <p:sldId id="722" r:id="rId11"/>
    <p:sldId id="726" r:id="rId12"/>
    <p:sldId id="743" r:id="rId13"/>
    <p:sldId id="744" r:id="rId14"/>
    <p:sldId id="745" r:id="rId15"/>
    <p:sldId id="746" r:id="rId16"/>
    <p:sldId id="728" r:id="rId17"/>
    <p:sldId id="735" r:id="rId18"/>
    <p:sldId id="736" r:id="rId19"/>
    <p:sldId id="737" r:id="rId20"/>
    <p:sldId id="738" r:id="rId21"/>
    <p:sldId id="269" r:id="rId22"/>
    <p:sldId id="283" r:id="rId23"/>
    <p:sldId id="729" r:id="rId24"/>
    <p:sldId id="747" r:id="rId25"/>
    <p:sldId id="748" r:id="rId2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7FE98EC-550D-4B6B-B506-F26512387BA3}">
          <p14:sldIdLst>
            <p14:sldId id="256"/>
            <p14:sldId id="721"/>
            <p14:sldId id="727"/>
            <p14:sldId id="725"/>
            <p14:sldId id="722"/>
            <p14:sldId id="726"/>
            <p14:sldId id="743"/>
            <p14:sldId id="744"/>
            <p14:sldId id="745"/>
            <p14:sldId id="746"/>
            <p14:sldId id="728"/>
            <p14:sldId id="735"/>
            <p14:sldId id="736"/>
            <p14:sldId id="737"/>
            <p14:sldId id="738"/>
            <p14:sldId id="269"/>
            <p14:sldId id="283"/>
            <p14:sldId id="729"/>
            <p14:sldId id="747"/>
            <p14:sldId id="74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661E554-564D-9BFD-79C0-2660B6ED2777}" name="al269463" initials="a" userId="al269463"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iona Hancock (Hywel Dda UHB - Senior Communications Officer)" initials="FH(DU-SCO" lastIdx="3" clrIdx="0">
    <p:extLst>
      <p:ext uri="{19B8F6BF-5375-455C-9EA6-DF929625EA0E}">
        <p15:presenceInfo xmlns:p15="http://schemas.microsoft.com/office/powerpoint/2012/main" userId="S::Fiona.Hancock@wales.nhs.uk::c09da89f-d559-4a80-b36a-98571cbc44bc" providerId="AD"/>
      </p:ext>
    </p:extLst>
  </p:cmAuthor>
  <p:cmAuthor id="2" name="Yvonne Burson (Hywel Dda UHB - Assistant Director of Communications)" initials="YC" lastIdx="1" clrIdx="1">
    <p:extLst>
      <p:ext uri="{19B8F6BF-5375-455C-9EA6-DF929625EA0E}">
        <p15:presenceInfo xmlns:p15="http://schemas.microsoft.com/office/powerpoint/2012/main" userId="S::yvonne.burson@wales.nhs.uk::8a634da1-9662-49dc-aa64-d0e9725d3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A4972"/>
    <a:srgbClr val="C1A875"/>
    <a:srgbClr val="D9CAAB"/>
    <a:srgbClr val="00A84C"/>
    <a:srgbClr val="D20000"/>
    <a:srgbClr val="F3F4EE"/>
    <a:srgbClr val="003792"/>
    <a:srgbClr val="23476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58409E-0B1D-4ABF-9931-5C63421E9F45}" v="3" dt="2023-08-04T11:44:32.4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68" d="100"/>
          <a:sy n="68" d="100"/>
        </p:scale>
        <p:origin x="616"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PREM%20V1%20COMBINED%20FORM%200.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PREM%20V1%20COMBINED%20FORM%200.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July%202023.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July%202023.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July%202023.xlsx" TargetMode="External"/><Relationship Id="rId2" Type="http://schemas.microsoft.com/office/2011/relationships/chartColorStyle" Target="colors24.xml"/><Relationship Id="rId1" Type="http://schemas.microsoft.com/office/2011/relationships/chartStyle" Target="style24.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nhswales365-my.sharepoint.com/personal/gareth_morgan2_wales_nhs_uk/Documents/VBHC/Post%20SpinalCardiology%20treatment/EXCEL%20Form%20Post%20SpinalCardiology%20treatmentcare%20at%20Morriston%20Hospital%20PREM%20V1%20COMBINED%20FORM%200.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[EXCEL Form Post SpinalCardiology treatmentcare at Morriston Hospital PREM V1 COMBINED FORM 0.xlsx]Cardi Piv Tab!PivotTable1</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Cardiology</a:t>
            </a:r>
            <a:r>
              <a:rPr lang="en-US" sz="1800" baseline="0" dirty="0"/>
              <a:t> Patients (112)</a:t>
            </a:r>
            <a:endParaRPr lang="en-US" sz="18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'Cardi Piv Tab'!$B$3</c:f>
              <c:strCache>
                <c:ptCount val="1"/>
                <c:pt idx="0">
                  <c:v>Total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 Piv Tab'!$A$4:$A$6</c:f>
              <c:strCache>
                <c:ptCount val="2"/>
                <c:pt idx="0">
                  <c:v>ELECTIVE</c:v>
                </c:pt>
                <c:pt idx="1">
                  <c:v>EMERGENCY</c:v>
                </c:pt>
              </c:strCache>
            </c:strRef>
          </c:cat>
          <c:val>
            <c:numRef>
              <c:f>'Cardi Piv Tab'!$B$4:$B$6</c:f>
              <c:numCache>
                <c:formatCode>General</c:formatCode>
                <c:ptCount val="2"/>
                <c:pt idx="0">
                  <c:v>72</c:v>
                </c:pt>
                <c:pt idx="1">
                  <c:v>40</c:v>
                </c:pt>
              </c:numCache>
            </c:numRef>
          </c:val>
          <c:extLst>
            <c:ext xmlns:c16="http://schemas.microsoft.com/office/drawing/2014/chart" uri="{C3380CC4-5D6E-409C-BE32-E72D297353CC}">
              <c16:uniqueId val="{00000000-320D-48CD-9EF0-FDD6E4269EA5}"/>
            </c:ext>
          </c:extLst>
        </c:ser>
        <c:dLbls>
          <c:showLegendKey val="0"/>
          <c:showVal val="0"/>
          <c:showCatName val="0"/>
          <c:showSerName val="0"/>
          <c:showPercent val="0"/>
          <c:showBubbleSize val="0"/>
        </c:dLbls>
        <c:gapWidth val="219"/>
        <c:overlap val="-27"/>
        <c:axId val="696074687"/>
        <c:axId val="696090911"/>
      </c:barChart>
      <c:catAx>
        <c:axId val="696074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6090911"/>
        <c:crosses val="autoZero"/>
        <c:auto val="1"/>
        <c:lblAlgn val="ctr"/>
        <c:lblOffset val="100"/>
        <c:noMultiLvlLbl val="0"/>
      </c:catAx>
      <c:valAx>
        <c:axId val="69609091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607468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sz="2000" b="1" i="0" baseline="0" dirty="0">
                <a:effectLst/>
                <a:latin typeface="Arial" panose="020B0604020202020204" pitchFamily="34" charset="0"/>
                <a:cs typeface="Arial" panose="020B0604020202020204" pitchFamily="34" charset="0"/>
              </a:rPr>
              <a:t>Cardiology Patient Experience - “How Good were the clinical team at..?”</a:t>
            </a:r>
            <a:endParaRPr lang="en-GB" sz="2000" b="1" dirty="0">
              <a:effectLst/>
              <a:latin typeface="Arial" panose="020B0604020202020204" pitchFamily="34" charset="0"/>
              <a:cs typeface="Arial" panose="020B0604020202020204" pitchFamily="34" charset="0"/>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'Cardio Slide 13'!$A$22</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Slide 13'!$B$21:$J$21</c:f>
              <c:strCache>
                <c:ptCount val="9"/>
                <c:pt idx="0">
                  <c:v>Making you feel at ease?</c:v>
                </c:pt>
                <c:pt idx="1">
                  <c:v>Really listening</c:v>
                </c:pt>
                <c:pt idx="2">
                  <c:v>Fully understanding your concerns</c:v>
                </c:pt>
                <c:pt idx="3">
                  <c:v>Showing care and compassion</c:v>
                </c:pt>
                <c:pt idx="4">
                  <c:v>Being positive?</c:v>
                </c:pt>
                <c:pt idx="5">
                  <c:v>Explaining things clearly? </c:v>
                </c:pt>
                <c:pt idx="6">
                  <c:v>Helping you take control?</c:v>
                </c:pt>
                <c:pt idx="7">
                  <c:v>Making a plan of action with you?</c:v>
                </c:pt>
                <c:pt idx="8">
                  <c:v>Informing your family members/those closest to you during your hospital stay? </c:v>
                </c:pt>
              </c:strCache>
            </c:strRef>
          </c:cat>
          <c:val>
            <c:numRef>
              <c:f>'Cardio Slide 13'!$B$22:$J$22</c:f>
              <c:numCache>
                <c:formatCode>General</c:formatCode>
                <c:ptCount val="9"/>
                <c:pt idx="0">
                  <c:v>78</c:v>
                </c:pt>
                <c:pt idx="1">
                  <c:v>72</c:v>
                </c:pt>
                <c:pt idx="2">
                  <c:v>71</c:v>
                </c:pt>
                <c:pt idx="3">
                  <c:v>75</c:v>
                </c:pt>
                <c:pt idx="4">
                  <c:v>73</c:v>
                </c:pt>
                <c:pt idx="5">
                  <c:v>72</c:v>
                </c:pt>
                <c:pt idx="6">
                  <c:v>52</c:v>
                </c:pt>
                <c:pt idx="7">
                  <c:v>57</c:v>
                </c:pt>
                <c:pt idx="8">
                  <c:v>36</c:v>
                </c:pt>
              </c:numCache>
            </c:numRef>
          </c:val>
          <c:extLst>
            <c:ext xmlns:c16="http://schemas.microsoft.com/office/drawing/2014/chart" uri="{C3380CC4-5D6E-409C-BE32-E72D297353CC}">
              <c16:uniqueId val="{00000000-4353-4218-9960-62EF0534FC4D}"/>
            </c:ext>
          </c:extLst>
        </c:ser>
        <c:ser>
          <c:idx val="1"/>
          <c:order val="1"/>
          <c:tx>
            <c:strRef>
              <c:f>'Cardio Slide 13'!$A$23</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Slide 13'!$B$21:$J$21</c:f>
              <c:strCache>
                <c:ptCount val="9"/>
                <c:pt idx="0">
                  <c:v>Making you feel at ease?</c:v>
                </c:pt>
                <c:pt idx="1">
                  <c:v>Really listening</c:v>
                </c:pt>
                <c:pt idx="2">
                  <c:v>Fully understanding your concerns</c:v>
                </c:pt>
                <c:pt idx="3">
                  <c:v>Showing care and compassion</c:v>
                </c:pt>
                <c:pt idx="4">
                  <c:v>Being positive?</c:v>
                </c:pt>
                <c:pt idx="5">
                  <c:v>Explaining things clearly? </c:v>
                </c:pt>
                <c:pt idx="6">
                  <c:v>Helping you take control?</c:v>
                </c:pt>
                <c:pt idx="7">
                  <c:v>Making a plan of action with you?</c:v>
                </c:pt>
                <c:pt idx="8">
                  <c:v>Informing your family members/those closest to you during your hospital stay? </c:v>
                </c:pt>
              </c:strCache>
            </c:strRef>
          </c:cat>
          <c:val>
            <c:numRef>
              <c:f>'Cardio Slide 13'!$B$23:$J$23</c:f>
              <c:numCache>
                <c:formatCode>General</c:formatCode>
                <c:ptCount val="9"/>
                <c:pt idx="0">
                  <c:v>28</c:v>
                </c:pt>
                <c:pt idx="1">
                  <c:v>32</c:v>
                </c:pt>
                <c:pt idx="2">
                  <c:v>29</c:v>
                </c:pt>
                <c:pt idx="3">
                  <c:v>26</c:v>
                </c:pt>
                <c:pt idx="4">
                  <c:v>32</c:v>
                </c:pt>
                <c:pt idx="5">
                  <c:v>26</c:v>
                </c:pt>
                <c:pt idx="6">
                  <c:v>41</c:v>
                </c:pt>
                <c:pt idx="7">
                  <c:v>33</c:v>
                </c:pt>
                <c:pt idx="8">
                  <c:v>37</c:v>
                </c:pt>
              </c:numCache>
            </c:numRef>
          </c:val>
          <c:extLst>
            <c:ext xmlns:c16="http://schemas.microsoft.com/office/drawing/2014/chart" uri="{C3380CC4-5D6E-409C-BE32-E72D297353CC}">
              <c16:uniqueId val="{00000001-4353-4218-9960-62EF0534FC4D}"/>
            </c:ext>
          </c:extLst>
        </c:ser>
        <c:ser>
          <c:idx val="2"/>
          <c:order val="2"/>
          <c:tx>
            <c:strRef>
              <c:f>'Cardio Slide 13'!$A$24</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Slide 13'!$B$21:$J$21</c:f>
              <c:strCache>
                <c:ptCount val="9"/>
                <c:pt idx="0">
                  <c:v>Making you feel at ease?</c:v>
                </c:pt>
                <c:pt idx="1">
                  <c:v>Really listening</c:v>
                </c:pt>
                <c:pt idx="2">
                  <c:v>Fully understanding your concerns</c:v>
                </c:pt>
                <c:pt idx="3">
                  <c:v>Showing care and compassion</c:v>
                </c:pt>
                <c:pt idx="4">
                  <c:v>Being positive?</c:v>
                </c:pt>
                <c:pt idx="5">
                  <c:v>Explaining things clearly? </c:v>
                </c:pt>
                <c:pt idx="6">
                  <c:v>Helping you take control?</c:v>
                </c:pt>
                <c:pt idx="7">
                  <c:v>Making a plan of action with you?</c:v>
                </c:pt>
                <c:pt idx="8">
                  <c:v>Informing your family members/those closest to you during your hospital stay? </c:v>
                </c:pt>
              </c:strCache>
            </c:strRef>
          </c:cat>
          <c:val>
            <c:numRef>
              <c:f>'Cardio Slide 13'!$B$24:$J$24</c:f>
              <c:numCache>
                <c:formatCode>General</c:formatCode>
                <c:ptCount val="9"/>
                <c:pt idx="0">
                  <c:v>3</c:v>
                </c:pt>
                <c:pt idx="1">
                  <c:v>4</c:v>
                </c:pt>
                <c:pt idx="2">
                  <c:v>7</c:v>
                </c:pt>
                <c:pt idx="3">
                  <c:v>7</c:v>
                </c:pt>
                <c:pt idx="4">
                  <c:v>4</c:v>
                </c:pt>
                <c:pt idx="5">
                  <c:v>8</c:v>
                </c:pt>
                <c:pt idx="6">
                  <c:v>13</c:v>
                </c:pt>
                <c:pt idx="7">
                  <c:v>12</c:v>
                </c:pt>
                <c:pt idx="8">
                  <c:v>17</c:v>
                </c:pt>
              </c:numCache>
            </c:numRef>
          </c:val>
          <c:extLst>
            <c:ext xmlns:c16="http://schemas.microsoft.com/office/drawing/2014/chart" uri="{C3380CC4-5D6E-409C-BE32-E72D297353CC}">
              <c16:uniqueId val="{00000002-4353-4218-9960-62EF0534FC4D}"/>
            </c:ext>
          </c:extLst>
        </c:ser>
        <c:ser>
          <c:idx val="3"/>
          <c:order val="3"/>
          <c:tx>
            <c:strRef>
              <c:f>'Cardio Slide 13'!$A$25</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Slide 13'!$B$21:$J$21</c:f>
              <c:strCache>
                <c:ptCount val="9"/>
                <c:pt idx="0">
                  <c:v>Making you feel at ease?</c:v>
                </c:pt>
                <c:pt idx="1">
                  <c:v>Really listening</c:v>
                </c:pt>
                <c:pt idx="2">
                  <c:v>Fully understanding your concerns</c:v>
                </c:pt>
                <c:pt idx="3">
                  <c:v>Showing care and compassion</c:v>
                </c:pt>
                <c:pt idx="4">
                  <c:v>Being positive?</c:v>
                </c:pt>
                <c:pt idx="5">
                  <c:v>Explaining things clearly? </c:v>
                </c:pt>
                <c:pt idx="6">
                  <c:v>Helping you take control?</c:v>
                </c:pt>
                <c:pt idx="7">
                  <c:v>Making a plan of action with you?</c:v>
                </c:pt>
                <c:pt idx="8">
                  <c:v>Informing your family members/those closest to you during your hospital stay? </c:v>
                </c:pt>
              </c:strCache>
            </c:strRef>
          </c:cat>
          <c:val>
            <c:numRef>
              <c:f>'Cardio Slide 13'!$B$25:$J$25</c:f>
              <c:numCache>
                <c:formatCode>General</c:formatCode>
                <c:ptCount val="9"/>
                <c:pt idx="0">
                  <c:v>1</c:v>
                </c:pt>
                <c:pt idx="1">
                  <c:v>2</c:v>
                </c:pt>
                <c:pt idx="2">
                  <c:v>3</c:v>
                </c:pt>
                <c:pt idx="3">
                  <c:v>2</c:v>
                </c:pt>
                <c:pt idx="4">
                  <c:v>1</c:v>
                </c:pt>
                <c:pt idx="5">
                  <c:v>4</c:v>
                </c:pt>
                <c:pt idx="6">
                  <c:v>4</c:v>
                </c:pt>
                <c:pt idx="7">
                  <c:v>6</c:v>
                </c:pt>
                <c:pt idx="8">
                  <c:v>11</c:v>
                </c:pt>
              </c:numCache>
            </c:numRef>
          </c:val>
          <c:extLst>
            <c:ext xmlns:c16="http://schemas.microsoft.com/office/drawing/2014/chart" uri="{C3380CC4-5D6E-409C-BE32-E72D297353CC}">
              <c16:uniqueId val="{00000003-4353-4218-9960-62EF0534FC4D}"/>
            </c:ext>
          </c:extLst>
        </c:ser>
        <c:dLbls>
          <c:showLegendKey val="0"/>
          <c:showVal val="0"/>
          <c:showCatName val="0"/>
          <c:showSerName val="0"/>
          <c:showPercent val="0"/>
          <c:showBubbleSize val="0"/>
        </c:dLbls>
        <c:gapWidth val="150"/>
        <c:overlap val="100"/>
        <c:axId val="1793229280"/>
        <c:axId val="1793228448"/>
      </c:barChart>
      <c:catAx>
        <c:axId val="1793229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3228448"/>
        <c:crosses val="autoZero"/>
        <c:auto val="1"/>
        <c:lblAlgn val="ctr"/>
        <c:lblOffset val="100"/>
        <c:noMultiLvlLbl val="0"/>
      </c:catAx>
      <c:valAx>
        <c:axId val="1793228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93229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'Cardio 14'!$A$16</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14'!$B$15:$J$15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c:v>
                </c:pt>
                <c:pt idx="8">
                  <c:v>Informing your family members/those closest to you during your hospital stay? </c:v>
                </c:pt>
              </c:strCache>
            </c:strRef>
          </c:cat>
          <c:val>
            <c:numRef>
              <c:f>'Cardio 14'!$B$16:$J$16</c:f>
              <c:numCache>
                <c:formatCode>General</c:formatCode>
                <c:ptCount val="9"/>
                <c:pt idx="0">
                  <c:v>50</c:v>
                </c:pt>
                <c:pt idx="1">
                  <c:v>47</c:v>
                </c:pt>
                <c:pt idx="2">
                  <c:v>44</c:v>
                </c:pt>
                <c:pt idx="3">
                  <c:v>49</c:v>
                </c:pt>
                <c:pt idx="4">
                  <c:v>47</c:v>
                </c:pt>
                <c:pt idx="5">
                  <c:v>48</c:v>
                </c:pt>
                <c:pt idx="6">
                  <c:v>31</c:v>
                </c:pt>
                <c:pt idx="7">
                  <c:v>36</c:v>
                </c:pt>
                <c:pt idx="8">
                  <c:v>23</c:v>
                </c:pt>
              </c:numCache>
            </c:numRef>
          </c:val>
          <c:extLst>
            <c:ext xmlns:c16="http://schemas.microsoft.com/office/drawing/2014/chart" uri="{C3380CC4-5D6E-409C-BE32-E72D297353CC}">
              <c16:uniqueId val="{00000000-E278-49F9-A7CD-EBAF146B9B44}"/>
            </c:ext>
          </c:extLst>
        </c:ser>
        <c:ser>
          <c:idx val="1"/>
          <c:order val="1"/>
          <c:tx>
            <c:strRef>
              <c:f>'Cardio 14'!$A$17</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14'!$B$15:$J$15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c:v>
                </c:pt>
                <c:pt idx="8">
                  <c:v>Informing your family members/those closest to you during your hospital stay? </c:v>
                </c:pt>
              </c:strCache>
            </c:strRef>
          </c:cat>
          <c:val>
            <c:numRef>
              <c:f>'Cardio 14'!$B$17:$J$17</c:f>
              <c:numCache>
                <c:formatCode>General</c:formatCode>
                <c:ptCount val="9"/>
                <c:pt idx="0">
                  <c:v>17</c:v>
                </c:pt>
                <c:pt idx="1">
                  <c:v>19</c:v>
                </c:pt>
                <c:pt idx="2">
                  <c:v>20</c:v>
                </c:pt>
                <c:pt idx="3">
                  <c:v>15</c:v>
                </c:pt>
                <c:pt idx="4">
                  <c:v>20</c:v>
                </c:pt>
                <c:pt idx="5">
                  <c:v>16</c:v>
                </c:pt>
                <c:pt idx="6">
                  <c:v>28</c:v>
                </c:pt>
                <c:pt idx="7">
                  <c:v>23</c:v>
                </c:pt>
                <c:pt idx="8">
                  <c:v>22</c:v>
                </c:pt>
              </c:numCache>
            </c:numRef>
          </c:val>
          <c:extLst>
            <c:ext xmlns:c16="http://schemas.microsoft.com/office/drawing/2014/chart" uri="{C3380CC4-5D6E-409C-BE32-E72D297353CC}">
              <c16:uniqueId val="{00000001-E278-49F9-A7CD-EBAF146B9B44}"/>
            </c:ext>
          </c:extLst>
        </c:ser>
        <c:ser>
          <c:idx val="2"/>
          <c:order val="2"/>
          <c:tx>
            <c:strRef>
              <c:f>'Cardio 14'!$A$18</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14'!$B$15:$J$15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c:v>
                </c:pt>
                <c:pt idx="8">
                  <c:v>Informing your family members/those closest to you during your hospital stay? </c:v>
                </c:pt>
              </c:strCache>
            </c:strRef>
          </c:cat>
          <c:val>
            <c:numRef>
              <c:f>'Cardio 14'!$B$18:$J$18</c:f>
              <c:numCache>
                <c:formatCode>General</c:formatCode>
                <c:ptCount val="9"/>
                <c:pt idx="0">
                  <c:v>2</c:v>
                </c:pt>
                <c:pt idx="1">
                  <c:v>2</c:v>
                </c:pt>
                <c:pt idx="2">
                  <c:v>5</c:v>
                </c:pt>
                <c:pt idx="3">
                  <c:v>4</c:v>
                </c:pt>
                <c:pt idx="4">
                  <c:v>2</c:v>
                </c:pt>
                <c:pt idx="5">
                  <c:v>5</c:v>
                </c:pt>
                <c:pt idx="6">
                  <c:v>11</c:v>
                </c:pt>
                <c:pt idx="7">
                  <c:v>8</c:v>
                </c:pt>
                <c:pt idx="8">
                  <c:v>12</c:v>
                </c:pt>
              </c:numCache>
            </c:numRef>
          </c:val>
          <c:extLst>
            <c:ext xmlns:c16="http://schemas.microsoft.com/office/drawing/2014/chart" uri="{C3380CC4-5D6E-409C-BE32-E72D297353CC}">
              <c16:uniqueId val="{00000002-E278-49F9-A7CD-EBAF146B9B44}"/>
            </c:ext>
          </c:extLst>
        </c:ser>
        <c:ser>
          <c:idx val="3"/>
          <c:order val="3"/>
          <c:tx>
            <c:strRef>
              <c:f>'Cardio 14'!$A$19</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14'!$B$15:$J$15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c:v>
                </c:pt>
                <c:pt idx="8">
                  <c:v>Informing your family members/those closest to you during your hospital stay? </c:v>
                </c:pt>
              </c:strCache>
            </c:strRef>
          </c:cat>
          <c:val>
            <c:numRef>
              <c:f>'Cardio 14'!$B$19:$J$19</c:f>
              <c:numCache>
                <c:formatCode>General</c:formatCode>
                <c:ptCount val="9"/>
                <c:pt idx="0">
                  <c:v>1</c:v>
                </c:pt>
                <c:pt idx="1">
                  <c:v>2</c:v>
                </c:pt>
                <c:pt idx="2">
                  <c:v>1</c:v>
                </c:pt>
                <c:pt idx="3">
                  <c:v>2</c:v>
                </c:pt>
                <c:pt idx="4">
                  <c:v>1</c:v>
                </c:pt>
                <c:pt idx="5">
                  <c:v>1</c:v>
                </c:pt>
                <c:pt idx="7">
                  <c:v>2</c:v>
                </c:pt>
                <c:pt idx="8">
                  <c:v>7</c:v>
                </c:pt>
              </c:numCache>
            </c:numRef>
          </c:val>
          <c:extLst>
            <c:ext xmlns:c16="http://schemas.microsoft.com/office/drawing/2014/chart" uri="{C3380CC4-5D6E-409C-BE32-E72D297353CC}">
              <c16:uniqueId val="{00000003-E278-49F9-A7CD-EBAF146B9B44}"/>
            </c:ext>
          </c:extLst>
        </c:ser>
        <c:dLbls>
          <c:showLegendKey val="0"/>
          <c:showVal val="0"/>
          <c:showCatName val="0"/>
          <c:showSerName val="0"/>
          <c:showPercent val="0"/>
          <c:showBubbleSize val="0"/>
        </c:dLbls>
        <c:gapWidth val="150"/>
        <c:overlap val="100"/>
        <c:axId val="1494365584"/>
        <c:axId val="1494371408"/>
      </c:barChart>
      <c:catAx>
        <c:axId val="1494365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94371408"/>
        <c:crosses val="autoZero"/>
        <c:auto val="1"/>
        <c:lblAlgn val="ctr"/>
        <c:lblOffset val="100"/>
        <c:noMultiLvlLbl val="0"/>
      </c:catAx>
      <c:valAx>
        <c:axId val="1494371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94365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'Cardio 14'!$A$26</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14'!$B$25:$J$25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 </c:v>
                </c:pt>
                <c:pt idx="8">
                  <c:v>Informing your family members/those closest to you during your hospital stay? </c:v>
                </c:pt>
              </c:strCache>
            </c:strRef>
          </c:cat>
          <c:val>
            <c:numRef>
              <c:f>'Cardio 14'!$B$26:$J$26</c:f>
              <c:numCache>
                <c:formatCode>General</c:formatCode>
                <c:ptCount val="9"/>
                <c:pt idx="0">
                  <c:v>28</c:v>
                </c:pt>
                <c:pt idx="1">
                  <c:v>25</c:v>
                </c:pt>
                <c:pt idx="2">
                  <c:v>27</c:v>
                </c:pt>
                <c:pt idx="3">
                  <c:v>26</c:v>
                </c:pt>
                <c:pt idx="4">
                  <c:v>26</c:v>
                </c:pt>
                <c:pt idx="5">
                  <c:v>24</c:v>
                </c:pt>
                <c:pt idx="6">
                  <c:v>21</c:v>
                </c:pt>
                <c:pt idx="7">
                  <c:v>21</c:v>
                </c:pt>
                <c:pt idx="8">
                  <c:v>13</c:v>
                </c:pt>
              </c:numCache>
            </c:numRef>
          </c:val>
          <c:extLst>
            <c:ext xmlns:c16="http://schemas.microsoft.com/office/drawing/2014/chart" uri="{C3380CC4-5D6E-409C-BE32-E72D297353CC}">
              <c16:uniqueId val="{00000000-CB3F-4E1A-AB0F-795015D61174}"/>
            </c:ext>
          </c:extLst>
        </c:ser>
        <c:ser>
          <c:idx val="1"/>
          <c:order val="1"/>
          <c:tx>
            <c:strRef>
              <c:f>'Cardio 14'!$A$27</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14'!$B$25:$J$25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 </c:v>
                </c:pt>
                <c:pt idx="8">
                  <c:v>Informing your family members/those closest to you during your hospital stay? </c:v>
                </c:pt>
              </c:strCache>
            </c:strRef>
          </c:cat>
          <c:val>
            <c:numRef>
              <c:f>'Cardio 14'!$B$27:$J$27</c:f>
              <c:numCache>
                <c:formatCode>General</c:formatCode>
                <c:ptCount val="9"/>
                <c:pt idx="0">
                  <c:v>11</c:v>
                </c:pt>
                <c:pt idx="1">
                  <c:v>13</c:v>
                </c:pt>
                <c:pt idx="2">
                  <c:v>9</c:v>
                </c:pt>
                <c:pt idx="3">
                  <c:v>11</c:v>
                </c:pt>
                <c:pt idx="4">
                  <c:v>12</c:v>
                </c:pt>
                <c:pt idx="5">
                  <c:v>10</c:v>
                </c:pt>
                <c:pt idx="6">
                  <c:v>13</c:v>
                </c:pt>
                <c:pt idx="7">
                  <c:v>10</c:v>
                </c:pt>
                <c:pt idx="8">
                  <c:v>15</c:v>
                </c:pt>
              </c:numCache>
            </c:numRef>
          </c:val>
          <c:extLst>
            <c:ext xmlns:c16="http://schemas.microsoft.com/office/drawing/2014/chart" uri="{C3380CC4-5D6E-409C-BE32-E72D297353CC}">
              <c16:uniqueId val="{00000001-CB3F-4E1A-AB0F-795015D61174}"/>
            </c:ext>
          </c:extLst>
        </c:ser>
        <c:ser>
          <c:idx val="2"/>
          <c:order val="2"/>
          <c:tx>
            <c:strRef>
              <c:f>'Cardio 14'!$A$28</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14'!$B$25:$J$25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 </c:v>
                </c:pt>
                <c:pt idx="8">
                  <c:v>Informing your family members/those closest to you during your hospital stay? </c:v>
                </c:pt>
              </c:strCache>
            </c:strRef>
          </c:cat>
          <c:val>
            <c:numRef>
              <c:f>'Cardio 14'!$B$28:$J$28</c:f>
              <c:numCache>
                <c:formatCode>General</c:formatCode>
                <c:ptCount val="9"/>
                <c:pt idx="0">
                  <c:v>1</c:v>
                </c:pt>
                <c:pt idx="1">
                  <c:v>2</c:v>
                </c:pt>
                <c:pt idx="2">
                  <c:v>2</c:v>
                </c:pt>
                <c:pt idx="3">
                  <c:v>3</c:v>
                </c:pt>
                <c:pt idx="4">
                  <c:v>2</c:v>
                </c:pt>
                <c:pt idx="5">
                  <c:v>3</c:v>
                </c:pt>
                <c:pt idx="6">
                  <c:v>2</c:v>
                </c:pt>
                <c:pt idx="7">
                  <c:v>4</c:v>
                </c:pt>
                <c:pt idx="8">
                  <c:v>5</c:v>
                </c:pt>
              </c:numCache>
            </c:numRef>
          </c:val>
          <c:extLst>
            <c:ext xmlns:c16="http://schemas.microsoft.com/office/drawing/2014/chart" uri="{C3380CC4-5D6E-409C-BE32-E72D297353CC}">
              <c16:uniqueId val="{00000002-CB3F-4E1A-AB0F-795015D61174}"/>
            </c:ext>
          </c:extLst>
        </c:ser>
        <c:ser>
          <c:idx val="3"/>
          <c:order val="3"/>
          <c:tx>
            <c:strRef>
              <c:f>'Cardio 14'!$A$29</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'Cardio 14'!$B$25:$J$25</c:f>
              <c:strCache>
                <c:ptCount val="9"/>
                <c:pt idx="0">
                  <c:v>Making you feel at ease?</c:v>
                </c:pt>
                <c:pt idx="1">
                  <c:v>Really listening? </c:v>
                </c:pt>
                <c:pt idx="2">
                  <c:v>Fully understanding your concerns? </c:v>
                </c:pt>
                <c:pt idx="3">
                  <c:v>Showing care and compassion? </c:v>
                </c:pt>
                <c:pt idx="4">
                  <c:v>Being positive? </c:v>
                </c:pt>
                <c:pt idx="5">
                  <c:v>Explaining things clearly? </c:v>
                </c:pt>
                <c:pt idx="6">
                  <c:v>Helping you take control? </c:v>
                </c:pt>
                <c:pt idx="7">
                  <c:v>Making a plan of action with you? </c:v>
                </c:pt>
                <c:pt idx="8">
                  <c:v>Informing your family members/those closest to you during your hospital stay? </c:v>
                </c:pt>
              </c:strCache>
            </c:strRef>
          </c:cat>
          <c:val>
            <c:numRef>
              <c:f>'Cardio 14'!$B$29:$J$29</c:f>
              <c:numCache>
                <c:formatCode>General</c:formatCode>
                <c:ptCount val="9"/>
                <c:pt idx="2">
                  <c:v>2</c:v>
                </c:pt>
                <c:pt idx="5">
                  <c:v>3</c:v>
                </c:pt>
                <c:pt idx="6">
                  <c:v>4</c:v>
                </c:pt>
                <c:pt idx="7">
                  <c:v>4</c:v>
                </c:pt>
                <c:pt idx="8">
                  <c:v>4</c:v>
                </c:pt>
              </c:numCache>
            </c:numRef>
          </c:val>
          <c:extLst>
            <c:ext xmlns:c16="http://schemas.microsoft.com/office/drawing/2014/chart" uri="{C3380CC4-5D6E-409C-BE32-E72D297353CC}">
              <c16:uniqueId val="{00000003-CB3F-4E1A-AB0F-795015D61174}"/>
            </c:ext>
          </c:extLst>
        </c:ser>
        <c:dLbls>
          <c:showLegendKey val="0"/>
          <c:showVal val="0"/>
          <c:showCatName val="0"/>
          <c:showSerName val="0"/>
          <c:showPercent val="0"/>
          <c:showBubbleSize val="0"/>
        </c:dLbls>
        <c:gapWidth val="150"/>
        <c:overlap val="100"/>
        <c:axId val="1503667568"/>
        <c:axId val="1503669648"/>
      </c:barChart>
      <c:catAx>
        <c:axId val="1503667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3669648"/>
        <c:crosses val="autoZero"/>
        <c:auto val="1"/>
        <c:lblAlgn val="ctr"/>
        <c:lblOffset val="100"/>
        <c:noMultiLvlLbl val="0"/>
      </c:catAx>
      <c:valAx>
        <c:axId val="1503669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3667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'Spinal PVIT GRAPH'!$G$53</c:f>
              <c:strCache>
                <c:ptCount val="1"/>
                <c:pt idx="0">
                  <c:v>Count of 20.	 How would you describe your Quality of Life post 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F03-4E7B-83B8-66B69F4FDC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F03-4E7B-83B8-66B69F4FDC8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F03-4E7B-83B8-66B69F4FDC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F03-4E7B-83B8-66B69F4FDC89}"/>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GRAPH'!$F$54:$F$57</c:f>
              <c:strCache>
                <c:ptCount val="4"/>
                <c:pt idx="0">
                  <c:v>Excellent</c:v>
                </c:pt>
                <c:pt idx="1">
                  <c:v>Good</c:v>
                </c:pt>
                <c:pt idx="2">
                  <c:v>Fair</c:v>
                </c:pt>
                <c:pt idx="3">
                  <c:v>Poor</c:v>
                </c:pt>
              </c:strCache>
            </c:strRef>
          </c:cat>
          <c:val>
            <c:numRef>
              <c:f>'Spinal PVIT GRAPH'!$G$54:$G$57</c:f>
              <c:numCache>
                <c:formatCode>General</c:formatCode>
                <c:ptCount val="4"/>
                <c:pt idx="0">
                  <c:v>5</c:v>
                </c:pt>
                <c:pt idx="1">
                  <c:v>23</c:v>
                </c:pt>
                <c:pt idx="2">
                  <c:v>22</c:v>
                </c:pt>
                <c:pt idx="3">
                  <c:v>15</c:v>
                </c:pt>
              </c:numCache>
            </c:numRef>
          </c:val>
          <c:extLst>
            <c:ext xmlns:c16="http://schemas.microsoft.com/office/drawing/2014/chart" uri="{C3380CC4-5D6E-409C-BE32-E72D297353CC}">
              <c16:uniqueId val="{00000008-8F03-4E7B-83B8-66B69F4FDC8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'Spinal PVIT GRAPH'!$G$79</c:f>
              <c:strCache>
                <c:ptCount val="1"/>
                <c:pt idx="0">
                  <c:v>Count of 20.	 How would you describe your Quality of Life post operation</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1DC-4029-8364-5FD9E631E7AF}"/>
              </c:ext>
            </c:extLst>
          </c:dPt>
          <c:dPt>
            <c:idx val="1"/>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03-81DC-4029-8364-5FD9E631E7AF}"/>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81DC-4029-8364-5FD9E631E7A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GRAPH'!$F$80:$F$82</c:f>
              <c:strCache>
                <c:ptCount val="3"/>
                <c:pt idx="0">
                  <c:v>Good</c:v>
                </c:pt>
                <c:pt idx="1">
                  <c:v>Fair</c:v>
                </c:pt>
                <c:pt idx="2">
                  <c:v>Poor</c:v>
                </c:pt>
              </c:strCache>
            </c:strRef>
          </c:cat>
          <c:val>
            <c:numRef>
              <c:f>'Spinal PVIT GRAPH'!$G$80:$G$82</c:f>
              <c:numCache>
                <c:formatCode>General</c:formatCode>
                <c:ptCount val="3"/>
                <c:pt idx="0">
                  <c:v>4</c:v>
                </c:pt>
                <c:pt idx="1">
                  <c:v>3</c:v>
                </c:pt>
                <c:pt idx="2">
                  <c:v>2</c:v>
                </c:pt>
              </c:numCache>
            </c:numRef>
          </c:val>
          <c:extLst>
            <c:ext xmlns:c16="http://schemas.microsoft.com/office/drawing/2014/chart" uri="{C3380CC4-5D6E-409C-BE32-E72D297353CC}">
              <c16:uniqueId val="{00000006-81DC-4029-8364-5FD9E631E7A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'Spinal PVIT GRAPH'!$G$64</c:f>
              <c:strCache>
                <c:ptCount val="1"/>
                <c:pt idx="0">
                  <c:v>Count of 20.	 How would you describe your Quality of Life post 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337-4440-8A5F-8D1AD8410FC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337-4440-8A5F-8D1AD8410FC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37-4440-8A5F-8D1AD8410FC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37-4440-8A5F-8D1AD8410FC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GRAPH'!$F$65:$F$68</c:f>
              <c:strCache>
                <c:ptCount val="4"/>
                <c:pt idx="0">
                  <c:v>Excellent</c:v>
                </c:pt>
                <c:pt idx="1">
                  <c:v>Good</c:v>
                </c:pt>
                <c:pt idx="2">
                  <c:v>Fair</c:v>
                </c:pt>
                <c:pt idx="3">
                  <c:v>Poor</c:v>
                </c:pt>
              </c:strCache>
            </c:strRef>
          </c:cat>
          <c:val>
            <c:numRef>
              <c:f>'Spinal PVIT GRAPH'!$G$65:$G$68</c:f>
              <c:numCache>
                <c:formatCode>General</c:formatCode>
                <c:ptCount val="4"/>
                <c:pt idx="0">
                  <c:v>5</c:v>
                </c:pt>
                <c:pt idx="1">
                  <c:v>19</c:v>
                </c:pt>
                <c:pt idx="2">
                  <c:v>19</c:v>
                </c:pt>
                <c:pt idx="3">
                  <c:v>13</c:v>
                </c:pt>
              </c:numCache>
            </c:numRef>
          </c:val>
          <c:extLst>
            <c:ext xmlns:c16="http://schemas.microsoft.com/office/drawing/2014/chart" uri="{C3380CC4-5D6E-409C-BE32-E72D297353CC}">
              <c16:uniqueId val="{00000008-3337-4440-8A5F-8D1AD8410FC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'Spinal PVIT GRAPH'!$G$3</c:f>
              <c:strCache>
                <c:ptCount val="1"/>
                <c:pt idx="0">
                  <c:v>How satisfied are you with the outcome of your operation </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7F2-4A72-9529-DCCCEF97F7F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7F2-4A72-9529-DCCCEF97F7F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7F2-4A72-9529-DCCCEF97F7F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7F2-4A72-9529-DCCCEF97F7F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GRAPH'!$F$4:$F$7</c:f>
              <c:strCache>
                <c:ptCount val="4"/>
                <c:pt idx="0">
                  <c:v>Very Satisfied</c:v>
                </c:pt>
                <c:pt idx="1">
                  <c:v>Fairly Satisfied</c:v>
                </c:pt>
                <c:pt idx="2">
                  <c:v>Fairly Dissatisfied</c:v>
                </c:pt>
                <c:pt idx="3">
                  <c:v>Very Dissatisfied</c:v>
                </c:pt>
              </c:strCache>
            </c:strRef>
          </c:cat>
          <c:val>
            <c:numRef>
              <c:f>'Spinal PVIT GRAPH'!$G$4:$G$7</c:f>
              <c:numCache>
                <c:formatCode>General</c:formatCode>
                <c:ptCount val="4"/>
                <c:pt idx="0">
                  <c:v>19</c:v>
                </c:pt>
                <c:pt idx="1">
                  <c:v>29</c:v>
                </c:pt>
                <c:pt idx="2">
                  <c:v>10</c:v>
                </c:pt>
                <c:pt idx="3">
                  <c:v>6</c:v>
                </c:pt>
              </c:numCache>
            </c:numRef>
          </c:val>
          <c:extLst>
            <c:ext xmlns:c16="http://schemas.microsoft.com/office/drawing/2014/chart" uri="{C3380CC4-5D6E-409C-BE32-E72D297353CC}">
              <c16:uniqueId val="{00000008-67F2-4A72-9529-DCCCEF97F7F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'Spinal PVIT GRAPH'!$G$35</c:f>
              <c:strCache>
                <c:ptCount val="1"/>
                <c:pt idx="0">
                  <c:v>Emegency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575-4810-B40A-AD06D0A460A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575-4810-B40A-AD06D0A460A2}"/>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4575-4810-B40A-AD06D0A460A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GRAPH'!$F$36:$F$38</c:f>
              <c:strCache>
                <c:ptCount val="3"/>
                <c:pt idx="0">
                  <c:v>Very Satisfied</c:v>
                </c:pt>
                <c:pt idx="1">
                  <c:v>Fairly Satisfied</c:v>
                </c:pt>
                <c:pt idx="2">
                  <c:v>Very Dissatisfied</c:v>
                </c:pt>
              </c:strCache>
            </c:strRef>
          </c:cat>
          <c:val>
            <c:numRef>
              <c:f>'Spinal PVIT GRAPH'!$G$36:$G$38</c:f>
              <c:numCache>
                <c:formatCode>General</c:formatCode>
                <c:ptCount val="3"/>
                <c:pt idx="0">
                  <c:v>2</c:v>
                </c:pt>
                <c:pt idx="1">
                  <c:v>5</c:v>
                </c:pt>
                <c:pt idx="2">
                  <c:v>1</c:v>
                </c:pt>
              </c:numCache>
            </c:numRef>
          </c:val>
          <c:extLst>
            <c:ext xmlns:c16="http://schemas.microsoft.com/office/drawing/2014/chart" uri="{C3380CC4-5D6E-409C-BE32-E72D297353CC}">
              <c16:uniqueId val="{00000006-4575-4810-B40A-AD06D0A460A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'Spinal PVIT GRAPH'!$G$18</c:f>
              <c:strCache>
                <c:ptCount val="1"/>
                <c:pt idx="0">
                  <c:v>Elective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A1D-493A-BB42-52DD95B5189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A1D-493A-BB42-52DD95B5189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A1D-493A-BB42-52DD95B5189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A1D-493A-BB42-52DD95B5189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'Spinal PVIT GRAPH'!$F$19:$F$22</c:f>
              <c:strCache>
                <c:ptCount val="4"/>
                <c:pt idx="0">
                  <c:v>Very Satisfied</c:v>
                </c:pt>
                <c:pt idx="1">
                  <c:v>Fairly Satisfied</c:v>
                </c:pt>
                <c:pt idx="2">
                  <c:v>Fairly Dissatisfied</c:v>
                </c:pt>
                <c:pt idx="3">
                  <c:v>Very Dissatisfied</c:v>
                </c:pt>
              </c:strCache>
            </c:strRef>
          </c:cat>
          <c:val>
            <c:numRef>
              <c:f>'Spinal PVIT GRAPH'!$G$19:$G$22</c:f>
              <c:numCache>
                <c:formatCode>General</c:formatCode>
                <c:ptCount val="4"/>
                <c:pt idx="0">
                  <c:v>17</c:v>
                </c:pt>
                <c:pt idx="1">
                  <c:v>24</c:v>
                </c:pt>
                <c:pt idx="2">
                  <c:v>10</c:v>
                </c:pt>
                <c:pt idx="3">
                  <c:v>5</c:v>
                </c:pt>
              </c:numCache>
            </c:numRef>
          </c:val>
          <c:extLst>
            <c:ext xmlns:c16="http://schemas.microsoft.com/office/drawing/2014/chart" uri="{C3380CC4-5D6E-409C-BE32-E72D297353CC}">
              <c16:uniqueId val="{00000008-2A1D-493A-BB42-52DD95B5189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GB" sz="2000" b="1" i="0" baseline="0" dirty="0">
                <a:effectLst/>
                <a:latin typeface="Arial" panose="020B0604020202020204" pitchFamily="34" charset="0"/>
                <a:cs typeface="Arial" panose="020B0604020202020204" pitchFamily="34" charset="0"/>
              </a:rPr>
              <a:t>Spinal Patients Experience “How Good were the clinical team at..?”</a:t>
            </a:r>
            <a:endParaRPr lang="en-GB" sz="2000" b="1" dirty="0">
              <a:effectLst/>
              <a:latin typeface="Arial" panose="020B0604020202020204" pitchFamily="34" charset="0"/>
              <a:cs typeface="Arial" panose="020B0604020202020204" pitchFamily="34" charset="0"/>
            </a:endParaRPr>
          </a:p>
        </c:rich>
      </c:tx>
      <c:layout>
        <c:manualLayout>
          <c:xMode val="edge"/>
          <c:yMode val="edge"/>
          <c:x val="0.22897263774091203"/>
          <c:y val="1.1261261261261261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barChart>
        <c:barDir val="col"/>
        <c:grouping val="stacked"/>
        <c:varyColors val="0"/>
        <c:ser>
          <c:idx val="0"/>
          <c:order val="0"/>
          <c:tx>
            <c:strRef>
              <c:f>'Spinal 15 16 17'!$A$14</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 17'!$B$13:$J$13</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 17'!$B$14:$J$14</c:f>
              <c:numCache>
                <c:formatCode>General</c:formatCode>
                <c:ptCount val="9"/>
                <c:pt idx="0">
                  <c:v>42</c:v>
                </c:pt>
                <c:pt idx="1">
                  <c:v>36</c:v>
                </c:pt>
                <c:pt idx="2">
                  <c:v>38</c:v>
                </c:pt>
                <c:pt idx="3">
                  <c:v>37</c:v>
                </c:pt>
                <c:pt idx="4">
                  <c:v>35</c:v>
                </c:pt>
                <c:pt idx="5">
                  <c:v>39</c:v>
                </c:pt>
                <c:pt idx="6">
                  <c:v>33</c:v>
                </c:pt>
                <c:pt idx="7">
                  <c:v>34</c:v>
                </c:pt>
                <c:pt idx="8">
                  <c:v>29</c:v>
                </c:pt>
              </c:numCache>
            </c:numRef>
          </c:val>
          <c:extLst>
            <c:ext xmlns:c16="http://schemas.microsoft.com/office/drawing/2014/chart" uri="{C3380CC4-5D6E-409C-BE32-E72D297353CC}">
              <c16:uniqueId val="{00000000-FC20-4D20-939D-91F19A0EAB27}"/>
            </c:ext>
          </c:extLst>
        </c:ser>
        <c:ser>
          <c:idx val="1"/>
          <c:order val="1"/>
          <c:tx>
            <c:strRef>
              <c:f>'Spinal 15 16 17'!$A$15</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 17'!$B$13:$J$13</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 17'!$B$15:$J$15</c:f>
              <c:numCache>
                <c:formatCode>General</c:formatCode>
                <c:ptCount val="9"/>
                <c:pt idx="0">
                  <c:v>17</c:v>
                </c:pt>
                <c:pt idx="1">
                  <c:v>19</c:v>
                </c:pt>
                <c:pt idx="2">
                  <c:v>16</c:v>
                </c:pt>
                <c:pt idx="3">
                  <c:v>19</c:v>
                </c:pt>
                <c:pt idx="4">
                  <c:v>22</c:v>
                </c:pt>
                <c:pt idx="5">
                  <c:v>18</c:v>
                </c:pt>
                <c:pt idx="6">
                  <c:v>18</c:v>
                </c:pt>
                <c:pt idx="7">
                  <c:v>14</c:v>
                </c:pt>
                <c:pt idx="8">
                  <c:v>12</c:v>
                </c:pt>
              </c:numCache>
            </c:numRef>
          </c:val>
          <c:extLst>
            <c:ext xmlns:c16="http://schemas.microsoft.com/office/drawing/2014/chart" uri="{C3380CC4-5D6E-409C-BE32-E72D297353CC}">
              <c16:uniqueId val="{00000001-FC20-4D20-939D-91F19A0EAB27}"/>
            </c:ext>
          </c:extLst>
        </c:ser>
        <c:ser>
          <c:idx val="2"/>
          <c:order val="2"/>
          <c:tx>
            <c:strRef>
              <c:f>'Spinal 15 16 17'!$A$16</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 17'!$B$13:$J$13</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 17'!$B$16:$J$16</c:f>
              <c:numCache>
                <c:formatCode>General</c:formatCode>
                <c:ptCount val="9"/>
                <c:pt idx="0">
                  <c:v>1</c:v>
                </c:pt>
                <c:pt idx="1">
                  <c:v>6</c:v>
                </c:pt>
                <c:pt idx="2">
                  <c:v>6</c:v>
                </c:pt>
                <c:pt idx="3">
                  <c:v>3</c:v>
                </c:pt>
                <c:pt idx="4">
                  <c:v>4</c:v>
                </c:pt>
                <c:pt idx="5">
                  <c:v>4</c:v>
                </c:pt>
                <c:pt idx="6">
                  <c:v>8</c:v>
                </c:pt>
                <c:pt idx="7">
                  <c:v>9</c:v>
                </c:pt>
                <c:pt idx="8">
                  <c:v>12</c:v>
                </c:pt>
              </c:numCache>
            </c:numRef>
          </c:val>
          <c:extLst>
            <c:ext xmlns:c16="http://schemas.microsoft.com/office/drawing/2014/chart" uri="{C3380CC4-5D6E-409C-BE32-E72D297353CC}">
              <c16:uniqueId val="{00000002-FC20-4D20-939D-91F19A0EAB27}"/>
            </c:ext>
          </c:extLst>
        </c:ser>
        <c:ser>
          <c:idx val="3"/>
          <c:order val="3"/>
          <c:tx>
            <c:strRef>
              <c:f>'Spinal 15 16 17'!$A$17</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 17'!$B$13:$J$13</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 17'!$B$17:$J$17</c:f>
              <c:numCache>
                <c:formatCode>General</c:formatCode>
                <c:ptCount val="9"/>
                <c:pt idx="0">
                  <c:v>5</c:v>
                </c:pt>
                <c:pt idx="1">
                  <c:v>4</c:v>
                </c:pt>
                <c:pt idx="2">
                  <c:v>5</c:v>
                </c:pt>
                <c:pt idx="3">
                  <c:v>6</c:v>
                </c:pt>
                <c:pt idx="4">
                  <c:v>4</c:v>
                </c:pt>
                <c:pt idx="5">
                  <c:v>4</c:v>
                </c:pt>
                <c:pt idx="6">
                  <c:v>6</c:v>
                </c:pt>
                <c:pt idx="7">
                  <c:v>8</c:v>
                </c:pt>
                <c:pt idx="8">
                  <c:v>8</c:v>
                </c:pt>
              </c:numCache>
            </c:numRef>
          </c:val>
          <c:extLst>
            <c:ext xmlns:c16="http://schemas.microsoft.com/office/drawing/2014/chart" uri="{C3380CC4-5D6E-409C-BE32-E72D297353CC}">
              <c16:uniqueId val="{00000003-FC20-4D20-939D-91F19A0EAB27}"/>
            </c:ext>
          </c:extLst>
        </c:ser>
        <c:dLbls>
          <c:showLegendKey val="0"/>
          <c:showVal val="0"/>
          <c:showCatName val="0"/>
          <c:showSerName val="0"/>
          <c:showPercent val="0"/>
          <c:showBubbleSize val="0"/>
        </c:dLbls>
        <c:gapWidth val="150"/>
        <c:overlap val="100"/>
        <c:axId val="1809993600"/>
        <c:axId val="1809994432"/>
      </c:barChart>
      <c:catAx>
        <c:axId val="180999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9994432"/>
        <c:crosses val="autoZero"/>
        <c:auto val="1"/>
        <c:lblAlgn val="ctr"/>
        <c:lblOffset val="100"/>
        <c:noMultiLvlLbl val="0"/>
      </c:catAx>
      <c:valAx>
        <c:axId val="18099944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9993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[EXCEL Form Post SpinalCardiology treatmentcare at Morriston Hospital PREM V1 COMBINED FORM 0.xlsx]Sheet2!PivotTable3</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dirty="0"/>
              <a:t>Spinal</a:t>
            </a:r>
            <a:r>
              <a:rPr lang="en-GB" sz="1800" baseline="0" dirty="0"/>
              <a:t> Patients (65)</a:t>
            </a:r>
            <a:endParaRPr lang="en-GB" sz="18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Sheet2!$B$3</c:f>
              <c:strCache>
                <c:ptCount val="1"/>
                <c:pt idx="0">
                  <c:v>Total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Sheet2!$A$4:$A$6</c:f>
              <c:strCache>
                <c:ptCount val="2"/>
                <c:pt idx="0">
                  <c:v>ELECTIVE</c:v>
                </c:pt>
                <c:pt idx="1">
                  <c:v>EMERGENCY</c:v>
                </c:pt>
              </c:strCache>
            </c:strRef>
          </c:cat>
          <c:val>
            <c:numRef>
              <c:f>Sheet2!$B$4:$B$6</c:f>
              <c:numCache>
                <c:formatCode>General</c:formatCode>
                <c:ptCount val="2"/>
                <c:pt idx="0">
                  <c:v>56</c:v>
                </c:pt>
                <c:pt idx="1">
                  <c:v>9</c:v>
                </c:pt>
              </c:numCache>
            </c:numRef>
          </c:val>
          <c:extLst>
            <c:ext xmlns:c16="http://schemas.microsoft.com/office/drawing/2014/chart" uri="{C3380CC4-5D6E-409C-BE32-E72D297353CC}">
              <c16:uniqueId val="{00000000-2081-4897-9FAF-34FDC1DB58E5}"/>
            </c:ext>
          </c:extLst>
        </c:ser>
        <c:dLbls>
          <c:showLegendKey val="0"/>
          <c:showVal val="0"/>
          <c:showCatName val="0"/>
          <c:showSerName val="0"/>
          <c:showPercent val="0"/>
          <c:showBubbleSize val="0"/>
        </c:dLbls>
        <c:gapWidth val="219"/>
        <c:overlap val="-27"/>
        <c:axId val="163302431"/>
        <c:axId val="163307007"/>
      </c:barChart>
      <c:catAx>
        <c:axId val="163302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3307007"/>
        <c:crosses val="autoZero"/>
        <c:auto val="1"/>
        <c:lblAlgn val="ctr"/>
        <c:lblOffset val="100"/>
        <c:noMultiLvlLbl val="0"/>
      </c:catAx>
      <c:valAx>
        <c:axId val="1633070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3302431"/>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'Spinal 15 16'!$A$37</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16'!$B$36:$J$36</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16'!$B$37:$J$37</c:f>
              <c:numCache>
                <c:formatCode>General</c:formatCode>
                <c:ptCount val="9"/>
                <c:pt idx="0">
                  <c:v>5</c:v>
                </c:pt>
                <c:pt idx="1">
                  <c:v>3</c:v>
                </c:pt>
                <c:pt idx="2">
                  <c:v>3</c:v>
                </c:pt>
                <c:pt idx="3">
                  <c:v>4</c:v>
                </c:pt>
                <c:pt idx="4">
                  <c:v>4</c:v>
                </c:pt>
                <c:pt idx="5">
                  <c:v>4</c:v>
                </c:pt>
                <c:pt idx="6">
                  <c:v>4</c:v>
                </c:pt>
                <c:pt idx="7">
                  <c:v>3</c:v>
                </c:pt>
                <c:pt idx="8">
                  <c:v>3</c:v>
                </c:pt>
              </c:numCache>
            </c:numRef>
          </c:val>
          <c:extLst>
            <c:ext xmlns:c16="http://schemas.microsoft.com/office/drawing/2014/chart" uri="{C3380CC4-5D6E-409C-BE32-E72D297353CC}">
              <c16:uniqueId val="{00000000-CCF9-4FD0-B26D-D24613CD6E12}"/>
            </c:ext>
          </c:extLst>
        </c:ser>
        <c:ser>
          <c:idx val="1"/>
          <c:order val="1"/>
          <c:tx>
            <c:strRef>
              <c:f>'Spinal 15 16'!$A$38</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16'!$B$36:$J$36</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16'!$B$38:$J$38</c:f>
              <c:numCache>
                <c:formatCode>General</c:formatCode>
                <c:ptCount val="9"/>
                <c:pt idx="0">
                  <c:v>1</c:v>
                </c:pt>
                <c:pt idx="1">
                  <c:v>3</c:v>
                </c:pt>
                <c:pt idx="2">
                  <c:v>3</c:v>
                </c:pt>
                <c:pt idx="3">
                  <c:v>2</c:v>
                </c:pt>
                <c:pt idx="4">
                  <c:v>2</c:v>
                </c:pt>
                <c:pt idx="5">
                  <c:v>2</c:v>
                </c:pt>
                <c:pt idx="6">
                  <c:v>2</c:v>
                </c:pt>
                <c:pt idx="7">
                  <c:v>2</c:v>
                </c:pt>
              </c:numCache>
            </c:numRef>
          </c:val>
          <c:extLst>
            <c:ext xmlns:c16="http://schemas.microsoft.com/office/drawing/2014/chart" uri="{C3380CC4-5D6E-409C-BE32-E72D297353CC}">
              <c16:uniqueId val="{00000001-CCF9-4FD0-B26D-D24613CD6E12}"/>
            </c:ext>
          </c:extLst>
        </c:ser>
        <c:ser>
          <c:idx val="2"/>
          <c:order val="2"/>
          <c:tx>
            <c:strRef>
              <c:f>'Spinal 15 16'!$A$39</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16'!$B$36:$J$36</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16'!$B$39:$J$39</c:f>
              <c:numCache>
                <c:formatCode>General</c:formatCode>
                <c:ptCount val="9"/>
                <c:pt idx="0">
                  <c:v>1</c:v>
                </c:pt>
                <c:pt idx="1">
                  <c:v>1</c:v>
                </c:pt>
                <c:pt idx="4">
                  <c:v>1</c:v>
                </c:pt>
                <c:pt idx="5">
                  <c:v>1</c:v>
                </c:pt>
                <c:pt idx="6">
                  <c:v>1</c:v>
                </c:pt>
                <c:pt idx="7">
                  <c:v>1</c:v>
                </c:pt>
                <c:pt idx="8">
                  <c:v>3</c:v>
                </c:pt>
              </c:numCache>
            </c:numRef>
          </c:val>
          <c:extLst>
            <c:ext xmlns:c16="http://schemas.microsoft.com/office/drawing/2014/chart" uri="{C3380CC4-5D6E-409C-BE32-E72D297353CC}">
              <c16:uniqueId val="{00000002-CCF9-4FD0-B26D-D24613CD6E12}"/>
            </c:ext>
          </c:extLst>
        </c:ser>
        <c:ser>
          <c:idx val="3"/>
          <c:order val="3"/>
          <c:tx>
            <c:strRef>
              <c:f>'Spinal 15 16'!$A$40</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16'!$B$36:$J$36</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16'!$B$40:$J$40</c:f>
              <c:numCache>
                <c:formatCode>General</c:formatCode>
                <c:ptCount val="9"/>
                <c:pt idx="0">
                  <c:v>2</c:v>
                </c:pt>
                <c:pt idx="1">
                  <c:v>2</c:v>
                </c:pt>
                <c:pt idx="2">
                  <c:v>3</c:v>
                </c:pt>
                <c:pt idx="3">
                  <c:v>3</c:v>
                </c:pt>
                <c:pt idx="4">
                  <c:v>2</c:v>
                </c:pt>
                <c:pt idx="5">
                  <c:v>2</c:v>
                </c:pt>
                <c:pt idx="6">
                  <c:v>2</c:v>
                </c:pt>
                <c:pt idx="7">
                  <c:v>3</c:v>
                </c:pt>
                <c:pt idx="8">
                  <c:v>3</c:v>
                </c:pt>
              </c:numCache>
            </c:numRef>
          </c:val>
          <c:extLst>
            <c:ext xmlns:c16="http://schemas.microsoft.com/office/drawing/2014/chart" uri="{C3380CC4-5D6E-409C-BE32-E72D297353CC}">
              <c16:uniqueId val="{00000003-CCF9-4FD0-B26D-D24613CD6E12}"/>
            </c:ext>
          </c:extLst>
        </c:ser>
        <c:dLbls>
          <c:showLegendKey val="0"/>
          <c:showVal val="0"/>
          <c:showCatName val="0"/>
          <c:showSerName val="0"/>
          <c:showPercent val="0"/>
          <c:showBubbleSize val="0"/>
        </c:dLbls>
        <c:gapWidth val="150"/>
        <c:overlap val="100"/>
        <c:axId val="1888424208"/>
        <c:axId val="1888425456"/>
      </c:barChart>
      <c:catAx>
        <c:axId val="1888424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425456"/>
        <c:crosses val="autoZero"/>
        <c:auto val="1"/>
        <c:lblAlgn val="ctr"/>
        <c:lblOffset val="100"/>
        <c:noMultiLvlLbl val="0"/>
      </c:catAx>
      <c:valAx>
        <c:axId val="188842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424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'Spinal 15 16'!$A$26</c:f>
              <c:strCache>
                <c:ptCount val="1"/>
                <c:pt idx="0">
                  <c:v>Excellent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16'!$B$25:$J$25</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16'!$B$26:$J$26</c:f>
              <c:numCache>
                <c:formatCode>General</c:formatCode>
                <c:ptCount val="9"/>
                <c:pt idx="0">
                  <c:v>37</c:v>
                </c:pt>
                <c:pt idx="1">
                  <c:v>33</c:v>
                </c:pt>
                <c:pt idx="2">
                  <c:v>35</c:v>
                </c:pt>
                <c:pt idx="3">
                  <c:v>33</c:v>
                </c:pt>
                <c:pt idx="4">
                  <c:v>31</c:v>
                </c:pt>
                <c:pt idx="5">
                  <c:v>35</c:v>
                </c:pt>
                <c:pt idx="6">
                  <c:v>29</c:v>
                </c:pt>
                <c:pt idx="7">
                  <c:v>31</c:v>
                </c:pt>
                <c:pt idx="8">
                  <c:v>26</c:v>
                </c:pt>
              </c:numCache>
            </c:numRef>
          </c:val>
          <c:extLst>
            <c:ext xmlns:c16="http://schemas.microsoft.com/office/drawing/2014/chart" uri="{C3380CC4-5D6E-409C-BE32-E72D297353CC}">
              <c16:uniqueId val="{00000000-A090-4797-B850-2BF28096C162}"/>
            </c:ext>
          </c:extLst>
        </c:ser>
        <c:ser>
          <c:idx val="1"/>
          <c:order val="1"/>
          <c:tx>
            <c:strRef>
              <c:f>'Spinal 15 16'!$A$27</c:f>
              <c:strCache>
                <c:ptCount val="1"/>
                <c:pt idx="0">
                  <c:v>Good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16'!$B$25:$J$25</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16'!$B$27:$J$27</c:f>
              <c:numCache>
                <c:formatCode>General</c:formatCode>
                <c:ptCount val="9"/>
                <c:pt idx="0">
                  <c:v>16</c:v>
                </c:pt>
                <c:pt idx="1">
                  <c:v>16</c:v>
                </c:pt>
                <c:pt idx="2">
                  <c:v>13</c:v>
                </c:pt>
                <c:pt idx="3">
                  <c:v>17</c:v>
                </c:pt>
                <c:pt idx="4">
                  <c:v>20</c:v>
                </c:pt>
                <c:pt idx="5">
                  <c:v>16</c:v>
                </c:pt>
                <c:pt idx="6">
                  <c:v>16</c:v>
                </c:pt>
                <c:pt idx="7">
                  <c:v>12</c:v>
                </c:pt>
                <c:pt idx="8">
                  <c:v>12</c:v>
                </c:pt>
              </c:numCache>
            </c:numRef>
          </c:val>
          <c:extLst>
            <c:ext xmlns:c16="http://schemas.microsoft.com/office/drawing/2014/chart" uri="{C3380CC4-5D6E-409C-BE32-E72D297353CC}">
              <c16:uniqueId val="{00000001-A090-4797-B850-2BF28096C162}"/>
            </c:ext>
          </c:extLst>
        </c:ser>
        <c:ser>
          <c:idx val="2"/>
          <c:order val="2"/>
          <c:tx>
            <c:strRef>
              <c:f>'Spinal 15 16'!$A$28</c:f>
              <c:strCache>
                <c:ptCount val="1"/>
                <c:pt idx="0">
                  <c:v>Fair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16'!$B$25:$J$25</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16'!$B$28:$J$28</c:f>
              <c:numCache>
                <c:formatCode>General</c:formatCode>
                <c:ptCount val="9"/>
                <c:pt idx="1">
                  <c:v>5</c:v>
                </c:pt>
                <c:pt idx="2">
                  <c:v>6</c:v>
                </c:pt>
                <c:pt idx="3">
                  <c:v>3</c:v>
                </c:pt>
                <c:pt idx="4">
                  <c:v>3</c:v>
                </c:pt>
                <c:pt idx="5">
                  <c:v>3</c:v>
                </c:pt>
                <c:pt idx="6">
                  <c:v>7</c:v>
                </c:pt>
                <c:pt idx="7">
                  <c:v>8</c:v>
                </c:pt>
                <c:pt idx="8">
                  <c:v>9</c:v>
                </c:pt>
              </c:numCache>
            </c:numRef>
          </c:val>
          <c:extLst>
            <c:ext xmlns:c16="http://schemas.microsoft.com/office/drawing/2014/chart" uri="{C3380CC4-5D6E-409C-BE32-E72D297353CC}">
              <c16:uniqueId val="{00000002-A090-4797-B850-2BF28096C162}"/>
            </c:ext>
          </c:extLst>
        </c:ser>
        <c:ser>
          <c:idx val="3"/>
          <c:order val="3"/>
          <c:tx>
            <c:strRef>
              <c:f>'Spinal 15 16'!$A$29</c:f>
              <c:strCache>
                <c:ptCount val="1"/>
                <c:pt idx="0">
                  <c:v>Poor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15 16'!$B$25:$J$25</c:f>
              <c:strCache>
                <c:ptCount val="9"/>
                <c:pt idx="0">
                  <c:v>Making you feel at ease? </c:v>
                </c:pt>
                <c:pt idx="1">
                  <c:v>Really listening </c:v>
                </c:pt>
                <c:pt idx="2">
                  <c:v>Fully understanding your concerns? </c:v>
                </c:pt>
                <c:pt idx="3">
                  <c:v>Showing care and compassion?</c:v>
                </c:pt>
                <c:pt idx="4">
                  <c:v>Being positive? </c:v>
                </c:pt>
                <c:pt idx="5">
                  <c:v>Explaining things clearly?</c:v>
                </c:pt>
                <c:pt idx="6">
                  <c:v>Helping you take control? </c:v>
                </c:pt>
                <c:pt idx="7">
                  <c:v>Making a plan of action with you? </c:v>
                </c:pt>
                <c:pt idx="8">
                  <c:v>Informing your family members/those closest to you during your hospital stay? </c:v>
                </c:pt>
              </c:strCache>
            </c:strRef>
          </c:cat>
          <c:val>
            <c:numRef>
              <c:f>'Spinal 15 16'!$B$29:$J$29</c:f>
              <c:numCache>
                <c:formatCode>General</c:formatCode>
                <c:ptCount val="9"/>
                <c:pt idx="0">
                  <c:v>3</c:v>
                </c:pt>
                <c:pt idx="1">
                  <c:v>2</c:v>
                </c:pt>
                <c:pt idx="2">
                  <c:v>2</c:v>
                </c:pt>
                <c:pt idx="3">
                  <c:v>3</c:v>
                </c:pt>
                <c:pt idx="4">
                  <c:v>2</c:v>
                </c:pt>
                <c:pt idx="5">
                  <c:v>2</c:v>
                </c:pt>
                <c:pt idx="6">
                  <c:v>4</c:v>
                </c:pt>
                <c:pt idx="7">
                  <c:v>5</c:v>
                </c:pt>
                <c:pt idx="8">
                  <c:v>5</c:v>
                </c:pt>
              </c:numCache>
            </c:numRef>
          </c:val>
          <c:extLst>
            <c:ext xmlns:c16="http://schemas.microsoft.com/office/drawing/2014/chart" uri="{C3380CC4-5D6E-409C-BE32-E72D297353CC}">
              <c16:uniqueId val="{00000003-A090-4797-B850-2BF28096C162}"/>
            </c:ext>
          </c:extLst>
        </c:ser>
        <c:dLbls>
          <c:showLegendKey val="0"/>
          <c:showVal val="0"/>
          <c:showCatName val="0"/>
          <c:showSerName val="0"/>
          <c:showPercent val="0"/>
          <c:showBubbleSize val="0"/>
        </c:dLbls>
        <c:gapWidth val="150"/>
        <c:overlap val="100"/>
        <c:axId val="1505940832"/>
        <c:axId val="1505928768"/>
      </c:barChart>
      <c:catAx>
        <c:axId val="150594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928768"/>
        <c:crosses val="autoZero"/>
        <c:auto val="1"/>
        <c:lblAlgn val="ctr"/>
        <c:lblOffset val="100"/>
        <c:noMultiLvlLbl val="0"/>
      </c:catAx>
      <c:valAx>
        <c:axId val="1505928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940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r>
              <a:rPr lang="en-GB" sz="1800" b="1" i="0" baseline="0" dirty="0">
                <a:effectLst/>
              </a:rPr>
              <a:t>Spinal Patients – “Post procedure, have you had difficulty, due to the operation…..”</a:t>
            </a:r>
            <a:endParaRPr lang="en-GB"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a:solidFill>
                  <a:prstClr val="black">
                    <a:lumMod val="65000"/>
                    <a:lumOff val="35000"/>
                  </a:prstClr>
                </a:solidFill>
              </a:defRPr>
            </a:pPr>
            <a:r>
              <a:rPr lang="en-GB" dirty="0"/>
              <a:t>”</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endParaRPr lang="en-US"/>
        </a:p>
      </c:txPr>
    </c:title>
    <c:autoTitleDeleted val="0"/>
    <c:plotArea>
      <c:layout/>
      <c:barChart>
        <c:barDir val="col"/>
        <c:grouping val="stacked"/>
        <c:varyColors val="0"/>
        <c:ser>
          <c:idx val="0"/>
          <c:order val="0"/>
          <c:tx>
            <c:strRef>
              <c:f>'Spinal 17 18'!$C$15</c:f>
              <c:strCache>
                <c:ptCount val="1"/>
                <c:pt idx="0">
                  <c:v>No Difficulty</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18'!$D$14:$H$14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18'!$D$15:$H$15</c:f>
              <c:numCache>
                <c:formatCode>General</c:formatCode>
                <c:ptCount val="5"/>
                <c:pt idx="0">
                  <c:v>23</c:v>
                </c:pt>
                <c:pt idx="1">
                  <c:v>29</c:v>
                </c:pt>
                <c:pt idx="2">
                  <c:v>20</c:v>
                </c:pt>
                <c:pt idx="3">
                  <c:v>17</c:v>
                </c:pt>
                <c:pt idx="4">
                  <c:v>17</c:v>
                </c:pt>
              </c:numCache>
            </c:numRef>
          </c:val>
          <c:extLst>
            <c:ext xmlns:c16="http://schemas.microsoft.com/office/drawing/2014/chart" uri="{C3380CC4-5D6E-409C-BE32-E72D297353CC}">
              <c16:uniqueId val="{00000000-95D4-4D6D-A96A-80D9B92294F3}"/>
            </c:ext>
          </c:extLst>
        </c:ser>
        <c:ser>
          <c:idx val="1"/>
          <c:order val="1"/>
          <c:tx>
            <c:strRef>
              <c:f>'Spinal 17 18'!$C$16</c:f>
              <c:strCache>
                <c:ptCount val="1"/>
                <c:pt idx="0">
                  <c:v>Mild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18'!$D$14:$H$14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18'!$D$16:$H$16</c:f>
              <c:numCache>
                <c:formatCode>General</c:formatCode>
                <c:ptCount val="5"/>
                <c:pt idx="0">
                  <c:v>15</c:v>
                </c:pt>
                <c:pt idx="1">
                  <c:v>11</c:v>
                </c:pt>
                <c:pt idx="2">
                  <c:v>20</c:v>
                </c:pt>
                <c:pt idx="3">
                  <c:v>21</c:v>
                </c:pt>
                <c:pt idx="4">
                  <c:v>19</c:v>
                </c:pt>
              </c:numCache>
            </c:numRef>
          </c:val>
          <c:extLst>
            <c:ext xmlns:c16="http://schemas.microsoft.com/office/drawing/2014/chart" uri="{C3380CC4-5D6E-409C-BE32-E72D297353CC}">
              <c16:uniqueId val="{00000001-95D4-4D6D-A96A-80D9B92294F3}"/>
            </c:ext>
          </c:extLst>
        </c:ser>
        <c:ser>
          <c:idx val="2"/>
          <c:order val="2"/>
          <c:tx>
            <c:strRef>
              <c:f>'Spinal 17 18'!$C$17</c:f>
              <c:strCache>
                <c:ptCount val="1"/>
                <c:pt idx="0">
                  <c:v>Moderate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18'!$D$14:$H$14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18'!$D$17:$H$17</c:f>
              <c:numCache>
                <c:formatCode>General</c:formatCode>
                <c:ptCount val="5"/>
                <c:pt idx="0">
                  <c:v>23</c:v>
                </c:pt>
                <c:pt idx="1">
                  <c:v>19</c:v>
                </c:pt>
                <c:pt idx="2">
                  <c:v>23</c:v>
                </c:pt>
                <c:pt idx="3">
                  <c:v>18</c:v>
                </c:pt>
                <c:pt idx="4">
                  <c:v>22</c:v>
                </c:pt>
              </c:numCache>
            </c:numRef>
          </c:val>
          <c:extLst>
            <c:ext xmlns:c16="http://schemas.microsoft.com/office/drawing/2014/chart" uri="{C3380CC4-5D6E-409C-BE32-E72D297353CC}">
              <c16:uniqueId val="{00000002-95D4-4D6D-A96A-80D9B92294F3}"/>
            </c:ext>
          </c:extLst>
        </c:ser>
        <c:ser>
          <c:idx val="3"/>
          <c:order val="3"/>
          <c:tx>
            <c:strRef>
              <c:f>'Spinal 17 18'!$C$18</c:f>
              <c:strCache>
                <c:ptCount val="1"/>
                <c:pt idx="0">
                  <c:v>Extreme/ Impossible</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18'!$D$14:$H$14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18'!$D$18:$H$18</c:f>
              <c:numCache>
                <c:formatCode>General</c:formatCode>
                <c:ptCount val="5"/>
                <c:pt idx="0">
                  <c:v>4</c:v>
                </c:pt>
                <c:pt idx="1">
                  <c:v>6</c:v>
                </c:pt>
                <c:pt idx="2">
                  <c:v>2</c:v>
                </c:pt>
                <c:pt idx="3">
                  <c:v>9</c:v>
                </c:pt>
                <c:pt idx="4">
                  <c:v>5</c:v>
                </c:pt>
              </c:numCache>
            </c:numRef>
          </c:val>
          <c:extLst>
            <c:ext xmlns:c16="http://schemas.microsoft.com/office/drawing/2014/chart" uri="{C3380CC4-5D6E-409C-BE32-E72D297353CC}">
              <c16:uniqueId val="{00000003-95D4-4D6D-A96A-80D9B92294F3}"/>
            </c:ext>
          </c:extLst>
        </c:ser>
        <c:dLbls>
          <c:showLegendKey val="0"/>
          <c:showVal val="0"/>
          <c:showCatName val="0"/>
          <c:showSerName val="0"/>
          <c:showPercent val="0"/>
          <c:showBubbleSize val="0"/>
        </c:dLbls>
        <c:gapWidth val="150"/>
        <c:overlap val="100"/>
        <c:axId val="1888425040"/>
        <c:axId val="1888418384"/>
      </c:barChart>
      <c:catAx>
        <c:axId val="1888425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418384"/>
        <c:crosses val="autoZero"/>
        <c:auto val="1"/>
        <c:lblAlgn val="ctr"/>
        <c:lblOffset val="100"/>
        <c:noMultiLvlLbl val="0"/>
      </c:catAx>
      <c:valAx>
        <c:axId val="1888418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8425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'Spinal 17 18'!$C$25</c:f>
              <c:strCache>
                <c:ptCount val="1"/>
                <c:pt idx="0">
                  <c:v>No Difficulty</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18'!$D$24:$H$24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18'!$D$25:$H$25</c:f>
              <c:numCache>
                <c:formatCode>General</c:formatCode>
                <c:ptCount val="5"/>
                <c:pt idx="0">
                  <c:v>22</c:v>
                </c:pt>
                <c:pt idx="1">
                  <c:v>28</c:v>
                </c:pt>
                <c:pt idx="2">
                  <c:v>20</c:v>
                </c:pt>
                <c:pt idx="3">
                  <c:v>16</c:v>
                </c:pt>
                <c:pt idx="4">
                  <c:v>17</c:v>
                </c:pt>
              </c:numCache>
            </c:numRef>
          </c:val>
          <c:extLst>
            <c:ext xmlns:c16="http://schemas.microsoft.com/office/drawing/2014/chart" uri="{C3380CC4-5D6E-409C-BE32-E72D297353CC}">
              <c16:uniqueId val="{00000000-13F6-4B7D-B001-B672C22076E2}"/>
            </c:ext>
          </c:extLst>
        </c:ser>
        <c:ser>
          <c:idx val="1"/>
          <c:order val="1"/>
          <c:tx>
            <c:strRef>
              <c:f>'Spinal 17 18'!$C$26</c:f>
              <c:strCache>
                <c:ptCount val="1"/>
                <c:pt idx="0">
                  <c:v>Mild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18'!$D$24:$H$24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18'!$D$26:$H$26</c:f>
              <c:numCache>
                <c:formatCode>General</c:formatCode>
                <c:ptCount val="5"/>
                <c:pt idx="0">
                  <c:v>13</c:v>
                </c:pt>
                <c:pt idx="1">
                  <c:v>7</c:v>
                </c:pt>
                <c:pt idx="2">
                  <c:v>16</c:v>
                </c:pt>
                <c:pt idx="3">
                  <c:v>17</c:v>
                </c:pt>
                <c:pt idx="4">
                  <c:v>16</c:v>
                </c:pt>
              </c:numCache>
            </c:numRef>
          </c:val>
          <c:extLst>
            <c:ext xmlns:c16="http://schemas.microsoft.com/office/drawing/2014/chart" uri="{C3380CC4-5D6E-409C-BE32-E72D297353CC}">
              <c16:uniqueId val="{00000001-13F6-4B7D-B001-B672C22076E2}"/>
            </c:ext>
          </c:extLst>
        </c:ser>
        <c:ser>
          <c:idx val="2"/>
          <c:order val="2"/>
          <c:tx>
            <c:strRef>
              <c:f>'Spinal 17 18'!$C$27</c:f>
              <c:strCache>
                <c:ptCount val="1"/>
                <c:pt idx="0">
                  <c:v>Moderate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18'!$D$24:$H$24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18'!$D$27:$H$27</c:f>
              <c:numCache>
                <c:formatCode>General</c:formatCode>
                <c:ptCount val="5"/>
                <c:pt idx="0">
                  <c:v>19</c:v>
                </c:pt>
                <c:pt idx="1">
                  <c:v>17</c:v>
                </c:pt>
                <c:pt idx="2">
                  <c:v>20</c:v>
                </c:pt>
                <c:pt idx="3">
                  <c:v>18</c:v>
                </c:pt>
                <c:pt idx="4">
                  <c:v>19</c:v>
                </c:pt>
              </c:numCache>
            </c:numRef>
          </c:val>
          <c:extLst>
            <c:ext xmlns:c16="http://schemas.microsoft.com/office/drawing/2014/chart" uri="{C3380CC4-5D6E-409C-BE32-E72D297353CC}">
              <c16:uniqueId val="{00000002-13F6-4B7D-B001-B672C22076E2}"/>
            </c:ext>
          </c:extLst>
        </c:ser>
        <c:ser>
          <c:idx val="3"/>
          <c:order val="3"/>
          <c:tx>
            <c:strRef>
              <c:f>'Spinal 17 18'!$C$28</c:f>
              <c:strCache>
                <c:ptCount val="1"/>
                <c:pt idx="0">
                  <c:v>Extreme/ Impossible</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18'!$D$24:$H$24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18'!$D$28:$H$28</c:f>
              <c:numCache>
                <c:formatCode>General</c:formatCode>
                <c:ptCount val="5"/>
                <c:pt idx="0">
                  <c:v>2</c:v>
                </c:pt>
                <c:pt idx="1">
                  <c:v>4</c:v>
                </c:pt>
                <c:pt idx="2">
                  <c:v>0</c:v>
                </c:pt>
                <c:pt idx="3">
                  <c:v>5</c:v>
                </c:pt>
                <c:pt idx="4">
                  <c:v>3</c:v>
                </c:pt>
              </c:numCache>
            </c:numRef>
          </c:val>
          <c:extLst>
            <c:ext xmlns:c16="http://schemas.microsoft.com/office/drawing/2014/chart" uri="{C3380CC4-5D6E-409C-BE32-E72D297353CC}">
              <c16:uniqueId val="{00000003-13F6-4B7D-B001-B672C22076E2}"/>
            </c:ext>
          </c:extLst>
        </c:ser>
        <c:dLbls>
          <c:showLegendKey val="0"/>
          <c:showVal val="0"/>
          <c:showCatName val="0"/>
          <c:showSerName val="0"/>
          <c:showPercent val="0"/>
          <c:showBubbleSize val="0"/>
        </c:dLbls>
        <c:gapWidth val="150"/>
        <c:overlap val="100"/>
        <c:axId val="1809992352"/>
        <c:axId val="1809992768"/>
      </c:barChart>
      <c:catAx>
        <c:axId val="1809992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9992768"/>
        <c:crosses val="autoZero"/>
        <c:auto val="1"/>
        <c:lblAlgn val="ctr"/>
        <c:lblOffset val="100"/>
        <c:noMultiLvlLbl val="0"/>
      </c:catAx>
      <c:valAx>
        <c:axId val="1809992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9992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'Spinal 17 18'!$C$35</c:f>
              <c:strCache>
                <c:ptCount val="1"/>
                <c:pt idx="0">
                  <c:v>No Difficulty</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18'!$D$34:$H$34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18'!$D$35:$H$35</c:f>
              <c:numCache>
                <c:formatCode>General</c:formatCode>
                <c:ptCount val="5"/>
                <c:pt idx="0">
                  <c:v>1</c:v>
                </c:pt>
                <c:pt idx="1">
                  <c:v>1</c:v>
                </c:pt>
                <c:pt idx="3">
                  <c:v>1</c:v>
                </c:pt>
              </c:numCache>
            </c:numRef>
          </c:val>
          <c:extLst>
            <c:ext xmlns:c16="http://schemas.microsoft.com/office/drawing/2014/chart" uri="{C3380CC4-5D6E-409C-BE32-E72D297353CC}">
              <c16:uniqueId val="{00000000-2F9C-48E5-936A-64D116D986E4}"/>
            </c:ext>
          </c:extLst>
        </c:ser>
        <c:ser>
          <c:idx val="1"/>
          <c:order val="1"/>
          <c:tx>
            <c:strRef>
              <c:f>'Spinal 17 18'!$C$36</c:f>
              <c:strCache>
                <c:ptCount val="1"/>
                <c:pt idx="0">
                  <c:v>Mild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18'!$D$34:$H$34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18'!$D$36:$H$36</c:f>
              <c:numCache>
                <c:formatCode>General</c:formatCode>
                <c:ptCount val="5"/>
                <c:pt idx="0">
                  <c:v>2</c:v>
                </c:pt>
                <c:pt idx="1">
                  <c:v>4</c:v>
                </c:pt>
                <c:pt idx="2">
                  <c:v>4</c:v>
                </c:pt>
                <c:pt idx="3">
                  <c:v>4</c:v>
                </c:pt>
                <c:pt idx="4">
                  <c:v>3</c:v>
                </c:pt>
              </c:numCache>
            </c:numRef>
          </c:val>
          <c:extLst>
            <c:ext xmlns:c16="http://schemas.microsoft.com/office/drawing/2014/chart" uri="{C3380CC4-5D6E-409C-BE32-E72D297353CC}">
              <c16:uniqueId val="{00000001-2F9C-48E5-936A-64D116D986E4}"/>
            </c:ext>
          </c:extLst>
        </c:ser>
        <c:ser>
          <c:idx val="2"/>
          <c:order val="2"/>
          <c:tx>
            <c:strRef>
              <c:f>'Spinal 17 18'!$C$37</c:f>
              <c:strCache>
                <c:ptCount val="1"/>
                <c:pt idx="0">
                  <c:v>Moderate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18'!$D$34:$H$34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18'!$D$37:$H$37</c:f>
              <c:numCache>
                <c:formatCode>General</c:formatCode>
                <c:ptCount val="5"/>
                <c:pt idx="0">
                  <c:v>4</c:v>
                </c:pt>
                <c:pt idx="1">
                  <c:v>2</c:v>
                </c:pt>
                <c:pt idx="2">
                  <c:v>3</c:v>
                </c:pt>
                <c:pt idx="4">
                  <c:v>3</c:v>
                </c:pt>
              </c:numCache>
            </c:numRef>
          </c:val>
          <c:extLst>
            <c:ext xmlns:c16="http://schemas.microsoft.com/office/drawing/2014/chart" uri="{C3380CC4-5D6E-409C-BE32-E72D297353CC}">
              <c16:uniqueId val="{00000002-2F9C-48E5-936A-64D116D986E4}"/>
            </c:ext>
          </c:extLst>
        </c:ser>
        <c:ser>
          <c:idx val="3"/>
          <c:order val="3"/>
          <c:tx>
            <c:strRef>
              <c:f>'Spinal 17 18'!$C$38</c:f>
              <c:strCache>
                <c:ptCount val="1"/>
                <c:pt idx="0">
                  <c:v>Extreme/ Impossible</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'Spinal 17 18'!$D$34:$H$34</c:f>
              <c:strCache>
                <c:ptCount val="5"/>
                <c:pt idx="0">
                  <c:v>Washing and drying yourself (all over)?</c:v>
                </c:pt>
                <c:pt idx="1">
                  <c:v>Adequately dressing?</c:v>
                </c:pt>
                <c:pt idx="2">
                  <c:v>Getting in and out of a mode of transport due to the operation?</c:v>
                </c:pt>
                <c:pt idx="3">
                  <c:v>Previous routine such as household shopping on your own?</c:v>
                </c:pt>
                <c:pt idx="4">
                  <c:v>Climbing a set of stairs?</c:v>
                </c:pt>
              </c:strCache>
            </c:strRef>
          </c:cat>
          <c:val>
            <c:numRef>
              <c:f>'Spinal 17 18'!$D$38:$H$38</c:f>
              <c:numCache>
                <c:formatCode>General</c:formatCode>
                <c:ptCount val="5"/>
                <c:pt idx="0">
                  <c:v>2</c:v>
                </c:pt>
                <c:pt idx="1">
                  <c:v>2</c:v>
                </c:pt>
                <c:pt idx="2">
                  <c:v>2</c:v>
                </c:pt>
                <c:pt idx="3">
                  <c:v>4</c:v>
                </c:pt>
                <c:pt idx="4">
                  <c:v>2</c:v>
                </c:pt>
              </c:numCache>
            </c:numRef>
          </c:val>
          <c:extLst>
            <c:ext xmlns:c16="http://schemas.microsoft.com/office/drawing/2014/chart" uri="{C3380CC4-5D6E-409C-BE32-E72D297353CC}">
              <c16:uniqueId val="{00000003-2F9C-48E5-936A-64D116D986E4}"/>
            </c:ext>
          </c:extLst>
        </c:ser>
        <c:dLbls>
          <c:showLegendKey val="0"/>
          <c:showVal val="0"/>
          <c:showCatName val="0"/>
          <c:showSerName val="0"/>
          <c:showPercent val="0"/>
          <c:showBubbleSize val="0"/>
        </c:dLbls>
        <c:gapWidth val="150"/>
        <c:overlap val="100"/>
        <c:axId val="1495188464"/>
        <c:axId val="1495190128"/>
      </c:barChart>
      <c:catAx>
        <c:axId val="1495188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95190128"/>
        <c:crosses val="autoZero"/>
        <c:auto val="1"/>
        <c:lblAlgn val="ctr"/>
        <c:lblOffset val="100"/>
        <c:noMultiLvlLbl val="0"/>
      </c:catAx>
      <c:valAx>
        <c:axId val="1495190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95188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'Cardiology PVIT GRAPH'!$F$55</c:f>
              <c:strCache>
                <c:ptCount val="1"/>
                <c:pt idx="0">
                  <c:v>Count of 11.	 How would you describe your Quality of Life post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4BD7-B8E1-CC84FE94601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4BD7-B8E1-CC84FE94601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4BD7-B8E1-CC84FE94601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4BD7-B8E1-CC84FE94601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GRAPH'!$E$56:$E$59</c:f>
              <c:strCache>
                <c:ptCount val="4"/>
                <c:pt idx="0">
                  <c:v>Excellent</c:v>
                </c:pt>
                <c:pt idx="1">
                  <c:v>Good</c:v>
                </c:pt>
                <c:pt idx="2">
                  <c:v>Fair</c:v>
                </c:pt>
                <c:pt idx="3">
                  <c:v>Poor</c:v>
                </c:pt>
              </c:strCache>
            </c:strRef>
          </c:cat>
          <c:val>
            <c:numRef>
              <c:f>'Cardiology PVIT GRAPH'!$F$56:$F$59</c:f>
              <c:numCache>
                <c:formatCode>General</c:formatCode>
                <c:ptCount val="4"/>
                <c:pt idx="0">
                  <c:v>30</c:v>
                </c:pt>
                <c:pt idx="1">
                  <c:v>51</c:v>
                </c:pt>
                <c:pt idx="2">
                  <c:v>20</c:v>
                </c:pt>
                <c:pt idx="3">
                  <c:v>8</c:v>
                </c:pt>
              </c:numCache>
            </c:numRef>
          </c:val>
          <c:extLst>
            <c:ext xmlns:c16="http://schemas.microsoft.com/office/drawing/2014/chart" uri="{C3380CC4-5D6E-409C-BE32-E72D297353CC}">
              <c16:uniqueId val="{00000008-ABE8-4BD7-B8E1-CC84FE94601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'Cardiology PVIT GRAPH'!$F$67</c:f>
              <c:strCache>
                <c:ptCount val="1"/>
                <c:pt idx="0">
                  <c:v>Count of 11.	 How would you describe your Quality of Life post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6F0-405D-8A82-EF64CAF3AD7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6F0-405D-8A82-EF64CAF3AD7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6F0-405D-8A82-EF64CAF3AD7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6F0-405D-8A82-EF64CAF3AD7E}"/>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GRAPH'!$E$68:$E$71</c:f>
              <c:strCache>
                <c:ptCount val="4"/>
                <c:pt idx="0">
                  <c:v>Excellent</c:v>
                </c:pt>
                <c:pt idx="1">
                  <c:v>Good</c:v>
                </c:pt>
                <c:pt idx="2">
                  <c:v>Fair</c:v>
                </c:pt>
                <c:pt idx="3">
                  <c:v>Poor</c:v>
                </c:pt>
              </c:strCache>
            </c:strRef>
          </c:cat>
          <c:val>
            <c:numRef>
              <c:f>'Cardiology PVIT GRAPH'!$F$68:$F$71</c:f>
              <c:numCache>
                <c:formatCode>General</c:formatCode>
                <c:ptCount val="4"/>
                <c:pt idx="0">
                  <c:v>21</c:v>
                </c:pt>
                <c:pt idx="1">
                  <c:v>31</c:v>
                </c:pt>
                <c:pt idx="2">
                  <c:v>12</c:v>
                </c:pt>
                <c:pt idx="3">
                  <c:v>5</c:v>
                </c:pt>
              </c:numCache>
            </c:numRef>
          </c:val>
          <c:extLst>
            <c:ext xmlns:c16="http://schemas.microsoft.com/office/drawing/2014/chart" uri="{C3380CC4-5D6E-409C-BE32-E72D297353CC}">
              <c16:uniqueId val="{00000008-F6F0-405D-8A82-EF64CAF3AD7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'Cardiology PVIT GRAPH'!$F$77</c:f>
              <c:strCache>
                <c:ptCount val="1"/>
                <c:pt idx="0">
                  <c:v>Count of 11.	 How would you describe your Quality of Life post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592-4867-8067-0F88C979B89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592-4867-8067-0F88C979B8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592-4867-8067-0F88C979B89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592-4867-8067-0F88C979B89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GRAPH'!$E$78:$E$81</c:f>
              <c:strCache>
                <c:ptCount val="4"/>
                <c:pt idx="0">
                  <c:v>Excellent</c:v>
                </c:pt>
                <c:pt idx="1">
                  <c:v>Good</c:v>
                </c:pt>
                <c:pt idx="2">
                  <c:v>Fair</c:v>
                </c:pt>
                <c:pt idx="3">
                  <c:v>Poor</c:v>
                </c:pt>
              </c:strCache>
            </c:strRef>
          </c:cat>
          <c:val>
            <c:numRef>
              <c:f>'Cardiology PVIT GRAPH'!$F$78:$F$81</c:f>
              <c:numCache>
                <c:formatCode>General</c:formatCode>
                <c:ptCount val="4"/>
                <c:pt idx="0">
                  <c:v>9</c:v>
                </c:pt>
                <c:pt idx="1">
                  <c:v>20</c:v>
                </c:pt>
                <c:pt idx="2">
                  <c:v>8</c:v>
                </c:pt>
                <c:pt idx="3">
                  <c:v>3</c:v>
                </c:pt>
              </c:numCache>
            </c:numRef>
          </c:val>
          <c:extLst>
            <c:ext xmlns:c16="http://schemas.microsoft.com/office/drawing/2014/chart" uri="{C3380CC4-5D6E-409C-BE32-E72D297353CC}">
              <c16:uniqueId val="{00000008-F592-4867-8067-0F88C979B8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'Cardiology PVIT GRAPH'!$F$2</c:f>
              <c:strCache>
                <c:ptCount val="1"/>
                <c:pt idx="0">
                  <c:v>How satisfied are you with the outcome of your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AB-4301-8EE8-BA068BCB38C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AB-4301-8EE8-BA068BCB38C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AB-4301-8EE8-BA068BCB38C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AB-4301-8EE8-BA068BCB38C8}"/>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GRAPH'!$E$3:$E$6</c:f>
              <c:strCache>
                <c:ptCount val="4"/>
                <c:pt idx="0">
                  <c:v>Very Satisfied</c:v>
                </c:pt>
                <c:pt idx="1">
                  <c:v>Fairly Satisfied</c:v>
                </c:pt>
                <c:pt idx="2">
                  <c:v>Fairly Dissatisfied</c:v>
                </c:pt>
                <c:pt idx="3">
                  <c:v>Very Dissatisfied</c:v>
                </c:pt>
              </c:strCache>
            </c:strRef>
          </c:cat>
          <c:val>
            <c:numRef>
              <c:f>'Cardiology PVIT GRAPH'!$F$3:$F$6</c:f>
              <c:numCache>
                <c:formatCode>General</c:formatCode>
                <c:ptCount val="4"/>
                <c:pt idx="0">
                  <c:v>70</c:v>
                </c:pt>
                <c:pt idx="1">
                  <c:v>25</c:v>
                </c:pt>
                <c:pt idx="2">
                  <c:v>10</c:v>
                </c:pt>
                <c:pt idx="3">
                  <c:v>4</c:v>
                </c:pt>
              </c:numCache>
            </c:numRef>
          </c:val>
          <c:extLst>
            <c:ext xmlns:c16="http://schemas.microsoft.com/office/drawing/2014/chart" uri="{C3380CC4-5D6E-409C-BE32-E72D297353CC}">
              <c16:uniqueId val="{00000008-95AB-4301-8EE8-BA068BCB38C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Elective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'Cardiology PVIT GRAPH'!$F$21</c:f>
              <c:strCache>
                <c:ptCount val="1"/>
                <c:pt idx="0">
                  <c:v>How satisfied are you with the outcome of your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50E-4EF8-AC60-E297D85F364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50E-4EF8-AC60-E297D85F364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50E-4EF8-AC60-E297D85F364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50E-4EF8-AC60-E297D85F3641}"/>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GRAPH'!$E$22:$E$25</c:f>
              <c:strCache>
                <c:ptCount val="4"/>
                <c:pt idx="0">
                  <c:v>Very Satisfied</c:v>
                </c:pt>
                <c:pt idx="1">
                  <c:v>Fairly Satisfied</c:v>
                </c:pt>
                <c:pt idx="2">
                  <c:v>Fairly Dissatisfied</c:v>
                </c:pt>
                <c:pt idx="3">
                  <c:v>Very Dissatisfied</c:v>
                </c:pt>
              </c:strCache>
            </c:strRef>
          </c:cat>
          <c:val>
            <c:numRef>
              <c:f>'Cardiology PVIT GRAPH'!$F$22:$F$25</c:f>
              <c:numCache>
                <c:formatCode>General</c:formatCode>
                <c:ptCount val="4"/>
                <c:pt idx="0">
                  <c:v>45</c:v>
                </c:pt>
                <c:pt idx="1">
                  <c:v>16</c:v>
                </c:pt>
                <c:pt idx="2">
                  <c:v>4</c:v>
                </c:pt>
                <c:pt idx="3">
                  <c:v>4</c:v>
                </c:pt>
              </c:numCache>
            </c:numRef>
          </c:val>
          <c:extLst>
            <c:ext xmlns:c16="http://schemas.microsoft.com/office/drawing/2014/chart" uri="{C3380CC4-5D6E-409C-BE32-E72D297353CC}">
              <c16:uniqueId val="{00000008-550E-4EF8-AC60-E297D85F364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Emergency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'Cardiology PVIT GRAPH'!$F$30</c:f>
              <c:strCache>
                <c:ptCount val="1"/>
                <c:pt idx="0">
                  <c:v>How satisfied are you with the outcome of your procedure/operation?</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09-4050-AC83-7D8B6F177AA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09-4050-AC83-7D8B6F177AA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09-4050-AC83-7D8B6F177AA1}"/>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'Cardiology PVIT GRAPH'!$E$31:$E$33</c:f>
              <c:strCache>
                <c:ptCount val="3"/>
                <c:pt idx="0">
                  <c:v>Very Satisfied</c:v>
                </c:pt>
                <c:pt idx="1">
                  <c:v>Fairly Satisfied</c:v>
                </c:pt>
                <c:pt idx="2">
                  <c:v>Fairly Dissatisfied</c:v>
                </c:pt>
              </c:strCache>
            </c:strRef>
          </c:cat>
          <c:val>
            <c:numRef>
              <c:f>'Cardiology PVIT GRAPH'!$F$31:$F$33</c:f>
              <c:numCache>
                <c:formatCode>General</c:formatCode>
                <c:ptCount val="3"/>
                <c:pt idx="0">
                  <c:v>25</c:v>
                </c:pt>
                <c:pt idx="1">
                  <c:v>9</c:v>
                </c:pt>
                <c:pt idx="2">
                  <c:v>6</c:v>
                </c:pt>
              </c:numCache>
            </c:numRef>
          </c:val>
          <c:extLst>
            <c:ext xmlns:c16="http://schemas.microsoft.com/office/drawing/2014/chart" uri="{C3380CC4-5D6E-409C-BE32-E72D297353CC}">
              <c16:uniqueId val="{00000006-8D09-4050-AC83-7D8B6F177AA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4C3EA99-967C-4F54-86E2-A491A27E817E}" type="datetimeFigureOut">
              <a:rPr lang="en-GB" smtClean="0"/>
              <a:pPr/>
              <a:t>21/08/2023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73C1398-8CA9-4BF1-ABF1-517718C1A97E}" type="slidenum">
              <a:rPr lang="en-GB" smtClean="0"/>
              <a:pPr/>
              <a:t>‹#›</a:t>
            </a:fld>
            <a:endParaRPr lang="en-GB"/>
          </a:p>
        </p:txBody>
      </p:sp>
    </p:spTree>
    <p:extLst>
      <p:ext uri="{BB962C8B-B14F-4D97-AF65-F5344CB8AC3E}">
        <p14:creationId xmlns:p14="http://schemas.microsoft.com/office/powerpoint/2010/main" val="3621893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C1398-8CA9-4BF1-ABF1-517718C1A97E}" type="slidenum">
              <a:rPr lang="en-GB" smtClean="0"/>
              <a:pPr/>
              <a:t>1</a:t>
            </a:fld>
            <a:endParaRPr lang="en-GB"/>
          </a:p>
        </p:txBody>
      </p:sp>
    </p:spTree>
    <p:extLst>
      <p:ext uri="{BB962C8B-B14F-4D97-AF65-F5344CB8AC3E}">
        <p14:creationId xmlns:p14="http://schemas.microsoft.com/office/powerpoint/2010/main" val="2033830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73C1398-8CA9-4BF1-ABF1-517718C1A97E}" type="slidenum">
              <a:rPr lang="en-GB" smtClean="0"/>
              <a:pPr/>
              <a:t>2</a:t>
            </a:fld>
            <a:endParaRPr lang="en-GB"/>
          </a:p>
        </p:txBody>
      </p:sp>
    </p:spTree>
    <p:extLst>
      <p:ext uri="{BB962C8B-B14F-4D97-AF65-F5344CB8AC3E}">
        <p14:creationId xmlns:p14="http://schemas.microsoft.com/office/powerpoint/2010/main" val="3550999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E43841-4F96-4C39-BACD-5F59A6886FE8}" type="slidenum">
              <a:rPr lang="en-GB" smtClean="0"/>
              <a:t>12</a:t>
            </a:fld>
            <a:endParaRPr lang="en-GB"/>
          </a:p>
        </p:txBody>
      </p:sp>
    </p:spTree>
    <p:extLst>
      <p:ext uri="{BB962C8B-B14F-4D97-AF65-F5344CB8AC3E}">
        <p14:creationId xmlns:p14="http://schemas.microsoft.com/office/powerpoint/2010/main" val="20420341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340768"/>
            <a:ext cx="11018440" cy="483619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F4C6D4B4-CF9F-463D-B665-83911552BA4C}" type="datetime1">
              <a:rPr lang="en-GB" smtClean="0"/>
              <a:pPr/>
              <a:t>21/08/2023</a:t>
            </a:fld>
            <a:endParaRPr lang="en-GB"/>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
        <p:nvSpPr>
          <p:cNvPr id="7" name="Rectangle 6">
            <a:extLst>
              <a:ext uri="{FF2B5EF4-FFF2-40B4-BE49-F238E27FC236}">
                <a16:creationId xmlns:a16="http://schemas.microsoft.com/office/drawing/2014/main" id="{47A9D79E-DABF-4891-BBE8-CF3530C48DC1}"/>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8" name="Picture 7" descr="A picture containing text&#10;&#10;Description automatically generated">
            <a:extLst>
              <a:ext uri="{FF2B5EF4-FFF2-40B4-BE49-F238E27FC236}">
                <a16:creationId xmlns:a16="http://schemas.microsoft.com/office/drawing/2014/main" id="{5EA6FBCF-F4F5-4A89-9E5A-E11EF204D2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10" name="Title 1">
            <a:extLst>
              <a:ext uri="{FF2B5EF4-FFF2-40B4-BE49-F238E27FC236}">
                <a16:creationId xmlns:a16="http://schemas.microsoft.com/office/drawing/2014/main" id="{C375E485-C44E-4F7C-B30B-3166BC1FAB1C}"/>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522096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024BDF-895E-D77D-1B8E-D5F37FCA06D4}"/>
              </a:ext>
            </a:extLst>
          </p:cNvPr>
          <p:cNvSpPr>
            <a:spLocks noGrp="1"/>
          </p:cNvSpPr>
          <p:nvPr>
            <p:ph type="dt" sz="half" idx="10"/>
          </p:nvPr>
        </p:nvSpPr>
        <p:spPr/>
        <p:txBody>
          <a:bodyPr/>
          <a:lstStyle/>
          <a:p>
            <a:fld id="{E898B53B-6507-4186-B85E-70E011987C1E}" type="datetimeFigureOut">
              <a:rPr lang="en-GB" smtClean="0"/>
              <a:t>21/08/2023</a:t>
            </a:fld>
            <a:endParaRPr lang="en-GB"/>
          </a:p>
        </p:txBody>
      </p:sp>
      <p:sp>
        <p:nvSpPr>
          <p:cNvPr id="3" name="Footer Placeholder 2">
            <a:extLst>
              <a:ext uri="{FF2B5EF4-FFF2-40B4-BE49-F238E27FC236}">
                <a16:creationId xmlns:a16="http://schemas.microsoft.com/office/drawing/2014/main" id="{3C38B403-59A9-1F87-44C4-06AA00EE2E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24CAC6D-1E30-B3E7-DE65-48F150CBD0A5}"/>
              </a:ext>
            </a:extLst>
          </p:cNvPr>
          <p:cNvSpPr>
            <a:spLocks noGrp="1"/>
          </p:cNvSpPr>
          <p:nvPr>
            <p:ph type="sldNum" sz="quarter" idx="12"/>
          </p:nvPr>
        </p:nvSpPr>
        <p:spPr/>
        <p:txBody>
          <a:bodyPr/>
          <a:lstStyle/>
          <a:p>
            <a:fld id="{55735459-6996-4F40-82C7-E35BEA740695}" type="slidenum">
              <a:rPr lang="en-GB" smtClean="0"/>
              <a:t>‹#›</a:t>
            </a:fld>
            <a:endParaRPr lang="en-GB"/>
          </a:p>
        </p:txBody>
      </p:sp>
    </p:spTree>
    <p:extLst>
      <p:ext uri="{BB962C8B-B14F-4D97-AF65-F5344CB8AC3E}">
        <p14:creationId xmlns:p14="http://schemas.microsoft.com/office/powerpoint/2010/main" val="244683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BC5B8-D35D-4BEE-2B33-5C94D84D434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8C80B0B-1C72-3636-0E42-3B67C5777D17}"/>
              </a:ext>
            </a:extLst>
          </p:cNvPr>
          <p:cNvSpPr>
            <a:spLocks noGrp="1"/>
          </p:cNvSpPr>
          <p:nvPr>
            <p:ph type="dt" sz="half" idx="10"/>
          </p:nvPr>
        </p:nvSpPr>
        <p:spPr/>
        <p:txBody>
          <a:bodyPr/>
          <a:lstStyle/>
          <a:p>
            <a:fld id="{E898B53B-6507-4186-B85E-70E011987C1E}" type="datetimeFigureOut">
              <a:rPr lang="en-GB" smtClean="0"/>
              <a:t>21/08/2023</a:t>
            </a:fld>
            <a:endParaRPr lang="en-GB"/>
          </a:p>
        </p:txBody>
      </p:sp>
      <p:sp>
        <p:nvSpPr>
          <p:cNvPr id="4" name="Footer Placeholder 3">
            <a:extLst>
              <a:ext uri="{FF2B5EF4-FFF2-40B4-BE49-F238E27FC236}">
                <a16:creationId xmlns:a16="http://schemas.microsoft.com/office/drawing/2014/main" id="{A614D30D-09AD-B961-A418-29587ED094D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894C6FB-E429-9DF4-E956-AB97B078F2F8}"/>
              </a:ext>
            </a:extLst>
          </p:cNvPr>
          <p:cNvSpPr>
            <a:spLocks noGrp="1"/>
          </p:cNvSpPr>
          <p:nvPr>
            <p:ph type="sldNum" sz="quarter" idx="12"/>
          </p:nvPr>
        </p:nvSpPr>
        <p:spPr/>
        <p:txBody>
          <a:bodyPr/>
          <a:lstStyle/>
          <a:p>
            <a:fld id="{55735459-6996-4F40-82C7-E35BEA740695}" type="slidenum">
              <a:rPr lang="en-GB" smtClean="0"/>
              <a:t>‹#›</a:t>
            </a:fld>
            <a:endParaRPr lang="en-GB"/>
          </a:p>
        </p:txBody>
      </p:sp>
    </p:spTree>
    <p:extLst>
      <p:ext uri="{BB962C8B-B14F-4D97-AF65-F5344CB8AC3E}">
        <p14:creationId xmlns:p14="http://schemas.microsoft.com/office/powerpoint/2010/main" val="1166968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AA07A8-502B-4C01-B666-863C93985479}"/>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1" name="Picture 10" descr="A picture containing text&#10;&#10;Description automatically generated">
            <a:extLst>
              <a:ext uri="{FF2B5EF4-FFF2-40B4-BE49-F238E27FC236}">
                <a16:creationId xmlns:a16="http://schemas.microsoft.com/office/drawing/2014/main" id="{D49E57CB-E797-43B0-9207-34A73894BC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1"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ontent Placeholder 5"/>
          <p:cNvSpPr>
            <a:spLocks noGrp="1"/>
          </p:cNvSpPr>
          <p:nvPr>
            <p:ph sz="quarter" idx="4"/>
          </p:nvPr>
        </p:nvSpPr>
        <p:spPr>
          <a:xfrm>
            <a:off x="6430800"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21/08/2023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3196242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rgbClr val="3A4972"/>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1"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ontent Placeholder 5"/>
          <p:cNvSpPr>
            <a:spLocks noGrp="1"/>
          </p:cNvSpPr>
          <p:nvPr>
            <p:ph sz="quarter" idx="4"/>
          </p:nvPr>
        </p:nvSpPr>
        <p:spPr>
          <a:xfrm>
            <a:off x="6430800" y="1620001"/>
            <a:ext cx="5580000" cy="4401288"/>
          </a:xfrm>
          <a:prstGeom prst="rect">
            <a:avLst/>
          </a:prstGeom>
        </p:spPr>
        <p:txBody>
          <a:bodyPr/>
          <a:lstStyle>
            <a:lvl1pPr>
              <a:buClr>
                <a:srgbClr val="C1A875"/>
              </a:buClr>
              <a:defRPr>
                <a:solidFill>
                  <a:srgbClr val="000000"/>
                </a:solidFill>
                <a:latin typeface="Arial" panose="020B0604020202020204" pitchFamily="34" charset="0"/>
                <a:cs typeface="Arial" panose="020B0604020202020204" pitchFamily="34" charset="0"/>
              </a:defRPr>
            </a:lvl1pPr>
            <a:lvl2pPr>
              <a:buClr>
                <a:srgbClr val="C1A875"/>
              </a:buClr>
              <a:defRPr>
                <a:solidFill>
                  <a:srgbClr val="000000"/>
                </a:solidFill>
                <a:latin typeface="Arial" panose="020B0604020202020204" pitchFamily="34" charset="0"/>
                <a:cs typeface="Arial" panose="020B0604020202020204" pitchFamily="34" charset="0"/>
              </a:defRPr>
            </a:lvl2pPr>
            <a:lvl3pPr>
              <a:buClr>
                <a:srgbClr val="C1A875"/>
              </a:buClr>
              <a:defRPr>
                <a:solidFill>
                  <a:srgbClr val="000000"/>
                </a:solidFill>
                <a:latin typeface="Arial" panose="020B0604020202020204" pitchFamily="34" charset="0"/>
                <a:cs typeface="Arial" panose="020B0604020202020204" pitchFamily="34" charset="0"/>
              </a:defRPr>
            </a:lvl3pPr>
            <a:lvl4pPr>
              <a:buClr>
                <a:srgbClr val="C1A875"/>
              </a:buClr>
              <a:defRPr>
                <a:solidFill>
                  <a:srgbClr val="000000"/>
                </a:solidFill>
                <a:latin typeface="Arial" panose="020B0604020202020204" pitchFamily="34" charset="0"/>
                <a:cs typeface="Arial" panose="020B0604020202020204" pitchFamily="34" charset="0"/>
              </a:defRPr>
            </a:lvl4pPr>
            <a:lvl5pPr>
              <a:buClr>
                <a:srgbClr val="C1A875"/>
              </a:buClr>
              <a:defRPr>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21/08/2023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335149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5360" y="166329"/>
            <a:ext cx="10515600" cy="792000"/>
          </a:xfrm>
          <a:prstGeom prst="rect">
            <a:avLst/>
          </a:prstGeom>
        </p:spPr>
        <p:txBody>
          <a:bodyPr anchor="ctr"/>
          <a:lstStyle>
            <a:lvl1pPr>
              <a:defRPr sz="2800" b="1">
                <a:solidFill>
                  <a:srgbClr val="3A4972"/>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4" name="Content Placeholder 3"/>
          <p:cNvSpPr>
            <a:spLocks noGrp="1"/>
          </p:cNvSpPr>
          <p:nvPr>
            <p:ph sz="half" idx="2"/>
          </p:nvPr>
        </p:nvSpPr>
        <p:spPr>
          <a:xfrm>
            <a:off x="335360" y="1620001"/>
            <a:ext cx="11018439" cy="4401288"/>
          </a:xfrm>
          <a:prstGeom prst="rect">
            <a:avLst/>
          </a:prstGeom>
        </p:spPr>
        <p:txBody>
          <a:bodyPr/>
          <a:lstStyle>
            <a:lvl1pPr>
              <a:buClr>
                <a:srgbClr val="C1A875"/>
              </a:buClr>
              <a:defRPr sz="2800">
                <a:solidFill>
                  <a:srgbClr val="000000"/>
                </a:solidFill>
                <a:latin typeface="Arial" panose="020B0604020202020204" pitchFamily="34" charset="0"/>
                <a:cs typeface="Arial" panose="020B0604020202020204" pitchFamily="34" charset="0"/>
              </a:defRPr>
            </a:lvl1pPr>
            <a:lvl2pPr>
              <a:buClr>
                <a:srgbClr val="C1A875"/>
              </a:buClr>
              <a:defRPr sz="2400">
                <a:solidFill>
                  <a:srgbClr val="000000"/>
                </a:solidFill>
                <a:latin typeface="Arial" panose="020B0604020202020204" pitchFamily="34" charset="0"/>
                <a:cs typeface="Arial" panose="020B0604020202020204" pitchFamily="34" charset="0"/>
              </a:defRPr>
            </a:lvl2pPr>
            <a:lvl3pPr>
              <a:buClr>
                <a:srgbClr val="C1A875"/>
              </a:buClr>
              <a:defRPr sz="2000">
                <a:solidFill>
                  <a:srgbClr val="000000"/>
                </a:solidFill>
                <a:latin typeface="Arial" panose="020B0604020202020204" pitchFamily="34" charset="0"/>
                <a:cs typeface="Arial" panose="020B0604020202020204" pitchFamily="34" charset="0"/>
              </a:defRPr>
            </a:lvl3pPr>
            <a:lvl4pPr>
              <a:buClr>
                <a:srgbClr val="C1A875"/>
              </a:buClr>
              <a:defRPr sz="1800">
                <a:solidFill>
                  <a:srgbClr val="000000"/>
                </a:solidFill>
                <a:latin typeface="Arial" panose="020B0604020202020204" pitchFamily="34" charset="0"/>
                <a:cs typeface="Arial" panose="020B0604020202020204" pitchFamily="34" charset="0"/>
              </a:defRPr>
            </a:lvl4pPr>
            <a:lvl5pPr>
              <a:buClr>
                <a:srgbClr val="C1A875"/>
              </a:buClr>
              <a:defRPr sz="1800">
                <a:solidFill>
                  <a:srgbClr val="000000"/>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2CE51CBF-9518-4A68-89DC-44A0264264B9}" type="datetime1">
              <a:rPr lang="en-GB" smtClean="0"/>
              <a:pPr/>
              <a:t>21/08/2023</a:t>
            </a:fld>
            <a:endParaRPr lang="en-GB"/>
          </a:p>
        </p:txBody>
      </p:sp>
      <p:sp>
        <p:nvSpPr>
          <p:cNvPr id="8" name="Footer Placeholder 7"/>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Tree>
    <p:extLst>
      <p:ext uri="{BB962C8B-B14F-4D97-AF65-F5344CB8AC3E}">
        <p14:creationId xmlns:p14="http://schemas.microsoft.com/office/powerpoint/2010/main" val="1094199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6DE047BB-81AF-4939-9A12-A3FE6D39CE8E}" type="datetime1">
              <a:rPr lang="en-GB" smtClean="0"/>
              <a:pPr/>
              <a:t>21/08/2023</a:t>
            </a:fld>
            <a:endParaRPr lang="en-GB"/>
          </a:p>
        </p:txBody>
      </p:sp>
      <p:sp>
        <p:nvSpPr>
          <p:cNvPr id="4" name="Footer Placeholder 3"/>
          <p:cNvSpPr>
            <a:spLocks noGrp="1"/>
          </p:cNvSpPr>
          <p:nvPr>
            <p:ph type="ftr" sz="quarter" idx="11"/>
          </p:nvPr>
        </p:nvSpPr>
        <p:spPr>
          <a:xfrm>
            <a:off x="4038600" y="6356352"/>
            <a:ext cx="4114800" cy="365125"/>
          </a:xfrm>
          <a:prstGeom prst="rect">
            <a:avLst/>
          </a:prstGeom>
        </p:spPr>
        <p:txBody>
          <a:bodyPr/>
          <a:lstStyle>
            <a:lvl1pPr>
              <a:defRPr>
                <a:latin typeface="Arial" panose="020B0604020202020204" pitchFamily="34" charset="0"/>
                <a:cs typeface="Arial" panose="020B0604020202020204" pitchFamily="34" charset="0"/>
              </a:defRPr>
            </a:lvl1pPr>
          </a:lstStyle>
          <a:p>
            <a:endParaRPr lang="en-GB"/>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lvl1pPr>
              <a:defRPr>
                <a:latin typeface="Arial" panose="020B0604020202020204" pitchFamily="34" charset="0"/>
                <a:cs typeface="Arial" panose="020B0604020202020204" pitchFamily="34" charset="0"/>
              </a:defRPr>
            </a:lvl1pPr>
          </a:lstStyle>
          <a:p>
            <a:fld id="{CFB0ECC7-C12A-45D9-9148-E3BE582CC04E}" type="slidenum">
              <a:rPr lang="en-GB" smtClean="0"/>
              <a:pPr/>
              <a:t>‹#›</a:t>
            </a:fld>
            <a:endParaRPr lang="en-GB"/>
          </a:p>
        </p:txBody>
      </p:sp>
      <p:sp>
        <p:nvSpPr>
          <p:cNvPr id="6" name="Rectangle 5">
            <a:extLst>
              <a:ext uri="{FF2B5EF4-FFF2-40B4-BE49-F238E27FC236}">
                <a16:creationId xmlns:a16="http://schemas.microsoft.com/office/drawing/2014/main" id="{E8EB312D-6CCF-4553-BC40-AD73F0416F35}"/>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7" name="Picture 6" descr="A picture containing text&#10;&#10;Description automatically generated">
            <a:extLst>
              <a:ext uri="{FF2B5EF4-FFF2-40B4-BE49-F238E27FC236}">
                <a16:creationId xmlns:a16="http://schemas.microsoft.com/office/drawing/2014/main" id="{4F1C7305-F133-4902-B3DD-F297F5800B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9" name="Title 1">
            <a:extLst>
              <a:ext uri="{FF2B5EF4-FFF2-40B4-BE49-F238E27FC236}">
                <a16:creationId xmlns:a16="http://schemas.microsoft.com/office/drawing/2014/main" id="{33BD1F84-26FD-43D3-A0C2-8B5D752EDE58}"/>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1915550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CC7066-A20C-4533-AF89-3083697A2146}"/>
              </a:ext>
            </a:extLst>
          </p:cNvPr>
          <p:cNvSpPr/>
          <p:nvPr userDrawn="1"/>
        </p:nvSpPr>
        <p:spPr>
          <a:xfrm>
            <a:off x="0" y="0"/>
            <a:ext cx="12192000" cy="1124656"/>
          </a:xfrm>
          <a:prstGeom prst="rect">
            <a:avLst/>
          </a:prstGeom>
          <a:solidFill>
            <a:srgbClr val="3A497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1" name="Picture 10" descr="A picture containing text&#10;&#10;Description automatically generated">
            <a:extLst>
              <a:ext uri="{FF2B5EF4-FFF2-40B4-BE49-F238E27FC236}">
                <a16:creationId xmlns:a16="http://schemas.microsoft.com/office/drawing/2014/main" id="{5A988552-2F7D-4CCD-B147-5ED2E249767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13" name="Title 1">
            <a:extLst>
              <a:ext uri="{FF2B5EF4-FFF2-40B4-BE49-F238E27FC236}">
                <a16:creationId xmlns:a16="http://schemas.microsoft.com/office/drawing/2014/main" id="{413B8B94-F98C-4F6E-B380-86F8E7DED6B4}"/>
              </a:ext>
            </a:extLst>
          </p:cNvPr>
          <p:cNvSpPr>
            <a:spLocks noGrp="1"/>
          </p:cNvSpPr>
          <p:nvPr>
            <p:ph type="title"/>
          </p:nvPr>
        </p:nvSpPr>
        <p:spPr>
          <a:xfrm>
            <a:off x="335360" y="166329"/>
            <a:ext cx="10515600" cy="792000"/>
          </a:xfrm>
          <a:prstGeom prst="rect">
            <a:avLst/>
          </a:prstGeom>
        </p:spPr>
        <p:txBody>
          <a:bodyPr anchor="ctr"/>
          <a:lstStyle>
            <a:lvl1pPr>
              <a:defRPr sz="28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965555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5400" y="2348880"/>
            <a:ext cx="9972600" cy="2387600"/>
          </a:xfrm>
          <a:prstGeom prst="rect">
            <a:avLst/>
          </a:prstGeom>
        </p:spPr>
        <p:txBody>
          <a:bodyPr anchor="b"/>
          <a:lstStyle>
            <a:lvl1pPr algn="l">
              <a:defRPr sz="600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695400" y="5013176"/>
            <a:ext cx="9972600" cy="722461"/>
          </a:xfrm>
          <a:prstGeom prst="rect">
            <a:avLst/>
          </a:prstGeom>
        </p:spPr>
        <p:txBody>
          <a:bodyPr/>
          <a:lstStyle>
            <a:lvl1pPr marL="0" indent="0" algn="l">
              <a:buNone/>
              <a:defRPr sz="2400">
                <a:latin typeface="Arial" panose="020B0604020202020204" pitchFamily="34" charset="0"/>
                <a:cs typeface="Arial" panose="020B0604020202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691085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854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44538-3BC1-0AD6-6EC2-7B349F6DE2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7E8B45D-13CB-5256-DD85-D428A94D71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84B6F7-68C1-C06D-74EA-B6255D5A3B62}"/>
              </a:ext>
            </a:extLst>
          </p:cNvPr>
          <p:cNvSpPr>
            <a:spLocks noGrp="1"/>
          </p:cNvSpPr>
          <p:nvPr>
            <p:ph type="dt" sz="half" idx="10"/>
          </p:nvPr>
        </p:nvSpPr>
        <p:spPr/>
        <p:txBody>
          <a:bodyPr/>
          <a:lstStyle/>
          <a:p>
            <a:fld id="{E898B53B-6507-4186-B85E-70E011987C1E}" type="datetimeFigureOut">
              <a:rPr lang="en-GB" smtClean="0"/>
              <a:t>21/08/2023</a:t>
            </a:fld>
            <a:endParaRPr lang="en-GB"/>
          </a:p>
        </p:txBody>
      </p:sp>
      <p:sp>
        <p:nvSpPr>
          <p:cNvPr id="5" name="Footer Placeholder 4">
            <a:extLst>
              <a:ext uri="{FF2B5EF4-FFF2-40B4-BE49-F238E27FC236}">
                <a16:creationId xmlns:a16="http://schemas.microsoft.com/office/drawing/2014/main" id="{DD8E9EEE-ECA8-6561-BEED-FD1BC5A75B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3E4A1C-9C95-72B8-B0CC-726C0D890E3A}"/>
              </a:ext>
            </a:extLst>
          </p:cNvPr>
          <p:cNvSpPr>
            <a:spLocks noGrp="1"/>
          </p:cNvSpPr>
          <p:nvPr>
            <p:ph type="sldNum" sz="quarter" idx="12"/>
          </p:nvPr>
        </p:nvSpPr>
        <p:spPr/>
        <p:txBody>
          <a:bodyPr/>
          <a:lstStyle/>
          <a:p>
            <a:fld id="{55735459-6996-4F40-82C7-E35BEA740695}" type="slidenum">
              <a:rPr lang="en-GB" smtClean="0"/>
              <a:t>‹#›</a:t>
            </a:fld>
            <a:endParaRPr lang="en-GB"/>
          </a:p>
        </p:txBody>
      </p:sp>
    </p:spTree>
    <p:extLst>
      <p:ext uri="{BB962C8B-B14F-4D97-AF65-F5344CB8AC3E}">
        <p14:creationId xmlns:p14="http://schemas.microsoft.com/office/powerpoint/2010/main" val="3262263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8.xml"/><Relationship Id="rId4" Type="http://schemas.openxmlformats.org/officeDocument/2006/relationships/image" Target="../media/image3.jp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9" descr="hywel dda"/>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9543845" y="236705"/>
            <a:ext cx="237648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9289661"/>
      </p:ext>
    </p:extLst>
  </p:cSld>
  <p:clrMap bg1="lt1" tx1="dk1" bg2="lt2" tx2="dk2" accent1="accent1" accent2="accent2" accent3="accent3" accent4="accent4" accent5="accent5" accent6="accent6" hlink="hlink" folHlink="folHlink"/>
  <p:sldLayoutIdLst>
    <p:sldLayoutId id="2147483667" r:id="rId1"/>
    <p:sldLayoutId id="2147483653" r:id="rId2"/>
    <p:sldLayoutId id="2147483660" r:id="rId3"/>
    <p:sldLayoutId id="2147483663" r:id="rId4"/>
    <p:sldLayoutId id="2147483665" r:id="rId5"/>
    <p:sldLayoutId id="2147483666" r:id="rId6"/>
    <p:sldLayoutId id="2147483649" r:id="rId7"/>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Picture 19" descr="hywel dd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907756" y="5923682"/>
            <a:ext cx="237648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picture containing text, clipart&#10;&#10;Description automatically generated">
            <a:extLst>
              <a:ext uri="{FF2B5EF4-FFF2-40B4-BE49-F238E27FC236}">
                <a16:creationId xmlns:a16="http://schemas.microsoft.com/office/drawing/2014/main" id="{BC4A57F4-7EF0-4D0E-80A7-449B23E060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616129" y="1208937"/>
            <a:ext cx="8959742" cy="4440126"/>
          </a:xfrm>
          <a:prstGeom prst="rect">
            <a:avLst/>
          </a:prstGeom>
        </p:spPr>
      </p:pic>
    </p:spTree>
    <p:extLst>
      <p:ext uri="{BB962C8B-B14F-4D97-AF65-F5344CB8AC3E}">
        <p14:creationId xmlns:p14="http://schemas.microsoft.com/office/powerpoint/2010/main" val="859321056"/>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75C9E-CCA3-6454-5036-094C0341AA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55F8794-18B2-BF2D-D1D8-A430018BFC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EB5767-5A9B-C855-C434-DE44354587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98B53B-6507-4186-B85E-70E011987C1E}" type="datetimeFigureOut">
              <a:rPr lang="en-GB" smtClean="0"/>
              <a:t>21/08/2023</a:t>
            </a:fld>
            <a:endParaRPr lang="en-GB"/>
          </a:p>
        </p:txBody>
      </p:sp>
      <p:sp>
        <p:nvSpPr>
          <p:cNvPr id="5" name="Footer Placeholder 4">
            <a:extLst>
              <a:ext uri="{FF2B5EF4-FFF2-40B4-BE49-F238E27FC236}">
                <a16:creationId xmlns:a16="http://schemas.microsoft.com/office/drawing/2014/main" id="{C2B255CE-579B-35C0-B6DD-CCD0DF2AE4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7CD191-108F-38E2-DDA1-6A8C1E378D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35459-6996-4F40-82C7-E35BEA740695}" type="slidenum">
              <a:rPr lang="en-GB" smtClean="0"/>
              <a:t>‹#›</a:t>
            </a:fld>
            <a:endParaRPr lang="en-GB"/>
          </a:p>
        </p:txBody>
      </p:sp>
    </p:spTree>
    <p:extLst>
      <p:ext uri="{BB962C8B-B14F-4D97-AF65-F5344CB8AC3E}">
        <p14:creationId xmlns:p14="http://schemas.microsoft.com/office/powerpoint/2010/main" val="431223760"/>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5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chart" Target="../charts/chart15.xml"/><Relationship Id="rId4" Type="http://schemas.openxmlformats.org/officeDocument/2006/relationships/chart" Target="../charts/chart14.xml"/></Relationships>
</file>

<file path=ppt/slides/_rels/slide13.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11.xml"/><Relationship Id="rId4" Type="http://schemas.openxmlformats.org/officeDocument/2006/relationships/chart" Target="../charts/chart18.xml"/></Relationships>
</file>

<file path=ppt/slides/_rels/slide1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0.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1.xml"/><Relationship Id="rId5" Type="http://schemas.openxmlformats.org/officeDocument/2006/relationships/chart" Target="../charts/chart9.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in a room&#10;&#10;Description automatically generated with low confidence">
            <a:extLst>
              <a:ext uri="{FF2B5EF4-FFF2-40B4-BE49-F238E27FC236}">
                <a16:creationId xmlns:a16="http://schemas.microsoft.com/office/drawing/2014/main" id="{89CCD2DE-D113-4ED9-B35C-B5F961A782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469"/>
          <a:stretch/>
        </p:blipFill>
        <p:spPr>
          <a:xfrm>
            <a:off x="-24680" y="-1"/>
            <a:ext cx="12216680" cy="6885385"/>
          </a:xfrm>
          <a:prstGeom prst="rect">
            <a:avLst/>
          </a:prstGeom>
        </p:spPr>
      </p:pic>
      <p:sp>
        <p:nvSpPr>
          <p:cNvPr id="9" name="Rectangle 8">
            <a:extLst>
              <a:ext uri="{FF2B5EF4-FFF2-40B4-BE49-F238E27FC236}">
                <a16:creationId xmlns:a16="http://schemas.microsoft.com/office/drawing/2014/main" id="{AEF5F2DC-5E2F-4EFE-AAD9-FF1B12CEF974}"/>
              </a:ext>
            </a:extLst>
          </p:cNvPr>
          <p:cNvSpPr/>
          <p:nvPr/>
        </p:nvSpPr>
        <p:spPr>
          <a:xfrm>
            <a:off x="-24679" y="5330705"/>
            <a:ext cx="12216679" cy="1584177"/>
          </a:xfrm>
          <a:prstGeom prst="rect">
            <a:avLst/>
          </a:prstGeom>
          <a:gradFill flip="none" rotWithShape="1">
            <a:gsLst>
              <a:gs pos="0">
                <a:schemeClr val="tx1">
                  <a:alpha val="0"/>
                </a:schemeClr>
              </a:gs>
              <a:gs pos="11000">
                <a:srgbClr val="3A4972">
                  <a:alpha val="20000"/>
                </a:srgbClr>
              </a:gs>
              <a:gs pos="39000">
                <a:srgbClr val="3A4972"/>
              </a:gs>
              <a:gs pos="100000">
                <a:srgbClr val="3A497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E7FBA0A8-20F2-4318-906F-0E723FA1F223}"/>
              </a:ext>
            </a:extLst>
          </p:cNvPr>
          <p:cNvSpPr txBox="1"/>
          <p:nvPr/>
        </p:nvSpPr>
        <p:spPr>
          <a:xfrm>
            <a:off x="263353" y="5449983"/>
            <a:ext cx="11953328" cy="1215717"/>
          </a:xfrm>
          <a:prstGeom prst="rect">
            <a:avLst/>
          </a:prstGeom>
          <a:noFill/>
        </p:spPr>
        <p:txBody>
          <a:bodyPr wrap="square" lIns="91440" tIns="45720" rIns="91440" bIns="45720" rtlCol="0" anchor="t">
            <a:spAutoFit/>
          </a:bodyPr>
          <a:lstStyle/>
          <a:p>
            <a:pPr>
              <a:spcAft>
                <a:spcPts val="600"/>
              </a:spcAft>
              <a:defRPr/>
            </a:pPr>
            <a:r>
              <a:rPr lang="en-GB" altLang="en-US" sz="2400" b="1" dirty="0">
                <a:solidFill>
                  <a:srgbClr val="F3F4EE"/>
                </a:solidFill>
                <a:latin typeface="Arial"/>
                <a:cs typeface="Arial"/>
              </a:rPr>
              <a:t>Quality, Safety and Experience Committee</a:t>
            </a:r>
            <a:br>
              <a:rPr lang="en-GB" altLang="en-US" sz="2400" b="1" dirty="0">
                <a:solidFill>
                  <a:srgbClr val="F3F4EE"/>
                </a:solidFill>
                <a:latin typeface="Arial"/>
                <a:cs typeface="Arial"/>
              </a:rPr>
            </a:br>
            <a:endParaRPr lang="en-GB" sz="2400" b="1" dirty="0">
              <a:solidFill>
                <a:srgbClr val="F3F4EE"/>
              </a:solidFill>
              <a:latin typeface="Arial"/>
              <a:cs typeface="Arial"/>
            </a:endParaRPr>
          </a:p>
          <a:p>
            <a:pPr>
              <a:spcAft>
                <a:spcPts val="600"/>
              </a:spcAft>
              <a:defRPr/>
            </a:pPr>
            <a:r>
              <a:rPr lang="en-GB" sz="2000" dirty="0">
                <a:solidFill>
                  <a:srgbClr val="F3F4EE"/>
                </a:solidFill>
                <a:latin typeface="Arial"/>
                <a:cs typeface="Arial"/>
              </a:rPr>
              <a:t>8</a:t>
            </a:r>
            <a:r>
              <a:rPr lang="en-GB" sz="2000" baseline="30000" dirty="0">
                <a:solidFill>
                  <a:srgbClr val="F3F4EE"/>
                </a:solidFill>
                <a:latin typeface="Arial"/>
                <a:cs typeface="Arial"/>
              </a:rPr>
              <a:t> </a:t>
            </a:r>
            <a:r>
              <a:rPr lang="en-GB" sz="2000" dirty="0">
                <a:solidFill>
                  <a:srgbClr val="F3F4EE"/>
                </a:solidFill>
                <a:latin typeface="Arial"/>
                <a:cs typeface="Arial"/>
              </a:rPr>
              <a:t> August 2023</a:t>
            </a:r>
            <a:endParaRPr lang="en-GB" sz="1600" dirty="0">
              <a:solidFill>
                <a:schemeClr val="bg1"/>
              </a:solidFill>
              <a:cs typeface="Calibri"/>
            </a:endParaRPr>
          </a:p>
        </p:txBody>
      </p:sp>
      <p:pic>
        <p:nvPicPr>
          <p:cNvPr id="5" name="Picture 4" descr="A picture containing text&#10;&#10;Description automatically generated">
            <a:extLst>
              <a:ext uri="{FF2B5EF4-FFF2-40B4-BE49-F238E27FC236}">
                <a16:creationId xmlns:a16="http://schemas.microsoft.com/office/drawing/2014/main" id="{96723338-F9E6-4797-A536-D7DA3DD772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32304" y="166328"/>
            <a:ext cx="3123709" cy="792000"/>
          </a:xfrm>
          <a:prstGeom prst="rect">
            <a:avLst/>
          </a:prstGeom>
        </p:spPr>
      </p:pic>
      <p:sp>
        <p:nvSpPr>
          <p:cNvPr id="2" name="Rectangle 1">
            <a:extLst>
              <a:ext uri="{FF2B5EF4-FFF2-40B4-BE49-F238E27FC236}">
                <a16:creationId xmlns:a16="http://schemas.microsoft.com/office/drawing/2014/main" id="{3AB411D6-280C-44EA-B6FD-744E1FFA07AC}"/>
              </a:ext>
            </a:extLst>
          </p:cNvPr>
          <p:cNvSpPr/>
          <p:nvPr/>
        </p:nvSpPr>
        <p:spPr>
          <a:xfrm>
            <a:off x="1343472" y="1124744"/>
            <a:ext cx="5112568" cy="266429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Commissioning for Quality Outcomes </a:t>
            </a:r>
          </a:p>
          <a:p>
            <a:pPr algn="ctr"/>
            <a:r>
              <a:rPr lang="en-GB" sz="2800" dirty="0"/>
              <a:t>August 2023</a:t>
            </a:r>
          </a:p>
        </p:txBody>
      </p:sp>
    </p:spTree>
    <p:extLst>
      <p:ext uri="{BB962C8B-B14F-4D97-AF65-F5344CB8AC3E}">
        <p14:creationId xmlns:p14="http://schemas.microsoft.com/office/powerpoint/2010/main" val="2875395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51AA046-46A4-1CAF-81B0-EFA5220D64AD}"/>
              </a:ext>
            </a:extLst>
          </p:cNvPr>
          <p:cNvSpPr>
            <a:spLocks noGrp="1"/>
          </p:cNvSpPr>
          <p:nvPr>
            <p:ph type="title"/>
          </p:nvPr>
        </p:nvSpPr>
        <p:spPr>
          <a:xfrm>
            <a:off x="838200" y="365125"/>
            <a:ext cx="10515600" cy="543595"/>
          </a:xfrm>
        </p:spPr>
        <p:txBody>
          <a:bodyPr>
            <a:normAutofit/>
          </a:bodyPr>
          <a:lstStyle/>
          <a:p>
            <a:pPr algn="ctr"/>
            <a:r>
              <a:rPr lang="en-GB" sz="2000" b="1" baseline="0" dirty="0">
                <a:latin typeface="Arial" panose="020B0604020202020204" pitchFamily="34" charset="0"/>
                <a:cs typeface="Arial" panose="020B0604020202020204" pitchFamily="34" charset="0"/>
              </a:rPr>
              <a:t>Cardiology - “How Good were the clinical team at..?”</a:t>
            </a:r>
            <a:endParaRPr lang="en-GB" sz="20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D535A90-609E-EAA7-EEE4-A5D168E8C989}"/>
              </a:ext>
            </a:extLst>
          </p:cNvPr>
          <p:cNvSpPr txBox="1"/>
          <p:nvPr/>
        </p:nvSpPr>
        <p:spPr>
          <a:xfrm>
            <a:off x="3813885" y="6415767"/>
            <a:ext cx="3772058" cy="307777"/>
          </a:xfrm>
          <a:prstGeom prst="rect">
            <a:avLst/>
          </a:prstGeom>
          <a:noFill/>
        </p:spPr>
        <p:txBody>
          <a:bodyPr wrap="none" rtlCol="0">
            <a:spAutoFit/>
          </a:bodyPr>
          <a:lstStyle/>
          <a:p>
            <a:r>
              <a:rPr lang="en-GB" sz="1400" dirty="0"/>
              <a:t>Note - Not all patients responded to all questions</a:t>
            </a:r>
          </a:p>
        </p:txBody>
      </p:sp>
      <p:graphicFrame>
        <p:nvGraphicFramePr>
          <p:cNvPr id="3" name="Chart 2">
            <a:extLst>
              <a:ext uri="{FF2B5EF4-FFF2-40B4-BE49-F238E27FC236}">
                <a16:creationId xmlns:a16="http://schemas.microsoft.com/office/drawing/2014/main" id="{6217E874-6AA3-751C-2906-1D0CC0A391E3}"/>
              </a:ext>
            </a:extLst>
          </p:cNvPr>
          <p:cNvGraphicFramePr>
            <a:graphicFrameLocks/>
          </p:cNvGraphicFramePr>
          <p:nvPr>
            <p:extLst>
              <p:ext uri="{D42A27DB-BD31-4B8C-83A1-F6EECF244321}">
                <p14:modId xmlns:p14="http://schemas.microsoft.com/office/powerpoint/2010/main" val="3043875657"/>
              </p:ext>
            </p:extLst>
          </p:nvPr>
        </p:nvGraphicFramePr>
        <p:xfrm>
          <a:off x="637331" y="1511559"/>
          <a:ext cx="5259615" cy="42937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A3810FD9-CA14-E124-2FBA-4B0A50A39FD5}"/>
              </a:ext>
            </a:extLst>
          </p:cNvPr>
          <p:cNvGraphicFramePr>
            <a:graphicFrameLocks/>
          </p:cNvGraphicFramePr>
          <p:nvPr>
            <p:extLst>
              <p:ext uri="{D42A27DB-BD31-4B8C-83A1-F6EECF244321}">
                <p14:modId xmlns:p14="http://schemas.microsoft.com/office/powerpoint/2010/main" val="841760692"/>
              </p:ext>
            </p:extLst>
          </p:nvPr>
        </p:nvGraphicFramePr>
        <p:xfrm>
          <a:off x="6295053" y="1511559"/>
          <a:ext cx="5259615" cy="45097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5255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33792F-43A4-D5AB-5987-B695391841F3}"/>
              </a:ext>
            </a:extLst>
          </p:cNvPr>
          <p:cNvSpPr>
            <a:spLocks noGrp="1"/>
          </p:cNvSpPr>
          <p:nvPr>
            <p:ph type="title"/>
          </p:nvPr>
        </p:nvSpPr>
        <p:spPr/>
        <p:txBody>
          <a:bodyPr/>
          <a:lstStyle/>
          <a:p>
            <a:r>
              <a:rPr kumimoji="0" lang="en-GB" altLang="en-US" sz="2800" b="1" i="0" u="none" strike="noStrike" cap="none" normalizeH="0" baseline="0" dirty="0">
                <a:ln>
                  <a:noFill/>
                </a:ln>
                <a:effectLst/>
                <a:latin typeface="Arial" panose="020B0604020202020204" pitchFamily="34" charset="0"/>
                <a:ea typeface="Times New Roman" panose="02020603050405020304" pitchFamily="18" charset="0"/>
                <a:cs typeface="Arial" panose="020B0604020202020204" pitchFamily="34" charset="0"/>
              </a:rPr>
              <a:t>Cardiology Patient Comments</a:t>
            </a:r>
            <a:br>
              <a:rPr kumimoji="0" lang="en-GB" altLang="en-US" sz="2400" b="0" i="0" u="none" strike="noStrike" cap="none" normalizeH="0" baseline="0" dirty="0">
                <a:ln>
                  <a:noFill/>
                </a:ln>
                <a:solidFill>
                  <a:schemeClr val="tx1"/>
                </a:solidFill>
                <a:effectLst/>
              </a:rPr>
            </a:br>
            <a:endParaRPr lang="en-GB" dirty="0"/>
          </a:p>
        </p:txBody>
      </p:sp>
      <p:sp>
        <p:nvSpPr>
          <p:cNvPr id="4" name="TextBox 2">
            <a:extLst>
              <a:ext uri="{FF2B5EF4-FFF2-40B4-BE49-F238E27FC236}">
                <a16:creationId xmlns:a16="http://schemas.microsoft.com/office/drawing/2014/main" id="{83F0920D-2C0E-0754-7780-3B70DBB71044}"/>
              </a:ext>
            </a:extLst>
          </p:cNvPr>
          <p:cNvSpPr txBox="1">
            <a:spLocks noChangeArrowheads="1"/>
          </p:cNvSpPr>
          <p:nvPr/>
        </p:nvSpPr>
        <p:spPr bwMode="auto">
          <a:xfrm>
            <a:off x="983432" y="1809750"/>
            <a:ext cx="3238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“Absolutely first class treatment!”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5" name="TextBox 6">
            <a:extLst>
              <a:ext uri="{FF2B5EF4-FFF2-40B4-BE49-F238E27FC236}">
                <a16:creationId xmlns:a16="http://schemas.microsoft.com/office/drawing/2014/main" id="{F5D796D6-8E3F-18EE-A4F5-9CFE1AF540A3}"/>
              </a:ext>
            </a:extLst>
          </p:cNvPr>
          <p:cNvSpPr txBox="1">
            <a:spLocks noChangeArrowheads="1"/>
          </p:cNvSpPr>
          <p:nvPr/>
        </p:nvSpPr>
        <p:spPr bwMode="auto">
          <a:xfrm>
            <a:off x="5447929" y="1728322"/>
            <a:ext cx="50105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“Staff professional and kind in their approach to my treatment“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6" name="TextBox 8">
            <a:extLst>
              <a:ext uri="{FF2B5EF4-FFF2-40B4-BE49-F238E27FC236}">
                <a16:creationId xmlns:a16="http://schemas.microsoft.com/office/drawing/2014/main" id="{FD3EDAFA-4A1F-D613-66D3-04108FBDE10E}"/>
              </a:ext>
            </a:extLst>
          </p:cNvPr>
          <p:cNvSpPr txBox="1">
            <a:spLocks noChangeArrowheads="1"/>
          </p:cNvSpPr>
          <p:nvPr/>
        </p:nvSpPr>
        <p:spPr bwMode="auto">
          <a:xfrm>
            <a:off x="2423592" y="3371460"/>
            <a:ext cx="350671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4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Good after care close to where l live”</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7" name="TextBox 10">
            <a:extLst>
              <a:ext uri="{FF2B5EF4-FFF2-40B4-BE49-F238E27FC236}">
                <a16:creationId xmlns:a16="http://schemas.microsoft.com/office/drawing/2014/main" id="{9ABFF830-9B53-153D-4719-8ADFDED65A49}"/>
              </a:ext>
            </a:extLst>
          </p:cNvPr>
          <p:cNvSpPr txBox="1">
            <a:spLocks noChangeArrowheads="1"/>
          </p:cNvSpPr>
          <p:nvPr/>
        </p:nvSpPr>
        <p:spPr bwMode="auto">
          <a:xfrm>
            <a:off x="6096000" y="3906156"/>
            <a:ext cx="53285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“Now feel isolated had 1 appt with cardiac care team locally and then nothing”</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 name="TextBox 12">
            <a:extLst>
              <a:ext uri="{FF2B5EF4-FFF2-40B4-BE49-F238E27FC236}">
                <a16:creationId xmlns:a16="http://schemas.microsoft.com/office/drawing/2014/main" id="{AECF0852-5953-D11F-B046-C836312C75A1}"/>
              </a:ext>
            </a:extLst>
          </p:cNvPr>
          <p:cNvSpPr txBox="1">
            <a:spLocks noChangeArrowheads="1"/>
          </p:cNvSpPr>
          <p:nvPr/>
        </p:nvSpPr>
        <p:spPr bwMode="auto">
          <a:xfrm>
            <a:off x="983432" y="5480282"/>
            <a:ext cx="8208912"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“Unable to carry out some tasks as I used to but very grateful for the treatment.”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0" name="Rectangle 12">
            <a:extLst>
              <a:ext uri="{FF2B5EF4-FFF2-40B4-BE49-F238E27FC236}">
                <a16:creationId xmlns:a16="http://schemas.microsoft.com/office/drawing/2014/main" id="{E5EA0345-981D-A516-00A1-1FDE0E645774}"/>
              </a:ext>
            </a:extLst>
          </p:cNvPr>
          <p:cNvSpPr>
            <a:spLocks noChangeArrowheads="1"/>
          </p:cNvSpPr>
          <p:nvPr/>
        </p:nvSpPr>
        <p:spPr bwMode="auto">
          <a:xfrm>
            <a:off x="695400" y="1809750"/>
            <a:ext cx="986509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560335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A92D51-0AFA-9661-6FCC-46384D7FAA4A}"/>
              </a:ext>
            </a:extLst>
          </p:cNvPr>
          <p:cNvSpPr txBox="1"/>
          <p:nvPr/>
        </p:nvSpPr>
        <p:spPr>
          <a:xfrm>
            <a:off x="493598" y="258166"/>
            <a:ext cx="10919977" cy="400110"/>
          </a:xfrm>
          <a:prstGeom prst="rect">
            <a:avLst/>
          </a:prstGeom>
          <a:noFill/>
        </p:spPr>
        <p:txBody>
          <a:bodyPr wrap="none" rtlCol="0">
            <a:spAutoFit/>
          </a:bodyPr>
          <a:lstStyle/>
          <a:p>
            <a:r>
              <a:rPr lang="en-GB" sz="2000" b="1" dirty="0">
                <a:latin typeface="Arial" panose="020B0604020202020204" pitchFamily="34" charset="0"/>
                <a:cs typeface="Arial" panose="020B0604020202020204" pitchFamily="34" charset="0"/>
              </a:rPr>
              <a:t>Spinal Patients: How would you describe your Quality of Life post procedure/operation?</a:t>
            </a:r>
          </a:p>
        </p:txBody>
      </p:sp>
      <p:graphicFrame>
        <p:nvGraphicFramePr>
          <p:cNvPr id="3" name="Chart 2">
            <a:extLst>
              <a:ext uri="{FF2B5EF4-FFF2-40B4-BE49-F238E27FC236}">
                <a16:creationId xmlns:a16="http://schemas.microsoft.com/office/drawing/2014/main" id="{9FF62FC6-6FEB-899B-586B-6EBD34A58137}"/>
              </a:ext>
            </a:extLst>
          </p:cNvPr>
          <p:cNvGraphicFramePr>
            <a:graphicFrameLocks/>
          </p:cNvGraphicFramePr>
          <p:nvPr/>
        </p:nvGraphicFramePr>
        <p:xfrm>
          <a:off x="3809997" y="6858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74E62AC9-71D6-685A-95B7-E486C5E8E636}"/>
              </a:ext>
            </a:extLst>
          </p:cNvPr>
          <p:cNvGraphicFramePr>
            <a:graphicFrameLocks/>
          </p:cNvGraphicFramePr>
          <p:nvPr/>
        </p:nvGraphicFramePr>
        <p:xfrm>
          <a:off x="493597" y="337929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a:extLst>
              <a:ext uri="{FF2B5EF4-FFF2-40B4-BE49-F238E27FC236}">
                <a16:creationId xmlns:a16="http://schemas.microsoft.com/office/drawing/2014/main" id="{D806ED49-F8C8-8D63-0323-898748DAE361}"/>
              </a:ext>
            </a:extLst>
          </p:cNvPr>
          <p:cNvGraphicFramePr>
            <a:graphicFrameLocks/>
          </p:cNvGraphicFramePr>
          <p:nvPr/>
        </p:nvGraphicFramePr>
        <p:xfrm>
          <a:off x="7304371" y="3379290"/>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54950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D7BDD-8FBA-021B-2556-94670AA82D1A}"/>
              </a:ext>
            </a:extLst>
          </p:cNvPr>
          <p:cNvSpPr>
            <a:spLocks noGrp="1"/>
          </p:cNvSpPr>
          <p:nvPr>
            <p:ph type="title"/>
          </p:nvPr>
        </p:nvSpPr>
        <p:spPr>
          <a:xfrm>
            <a:off x="838200" y="206504"/>
            <a:ext cx="10515600" cy="650875"/>
          </a:xfrm>
        </p:spPr>
        <p:txBody>
          <a:bodyPr>
            <a:normAutofit/>
          </a:bodyPr>
          <a:lstStyle/>
          <a:p>
            <a:pPr algn="ctr"/>
            <a:r>
              <a:rPr lang="en-GB" sz="2000" b="1" dirty="0">
                <a:latin typeface="Arial" panose="020B0604020202020204" pitchFamily="34" charset="0"/>
                <a:cs typeface="Arial" panose="020B0604020202020204" pitchFamily="34" charset="0"/>
              </a:rPr>
              <a:t>Spinal: How satisfied are you with the outcome of your operation?</a:t>
            </a:r>
          </a:p>
        </p:txBody>
      </p:sp>
      <p:sp>
        <p:nvSpPr>
          <p:cNvPr id="11" name="TextBox 10">
            <a:extLst>
              <a:ext uri="{FF2B5EF4-FFF2-40B4-BE49-F238E27FC236}">
                <a16:creationId xmlns:a16="http://schemas.microsoft.com/office/drawing/2014/main" id="{0A187C81-08EF-A087-5066-7828BAAB9A00}"/>
              </a:ext>
            </a:extLst>
          </p:cNvPr>
          <p:cNvSpPr txBox="1"/>
          <p:nvPr/>
        </p:nvSpPr>
        <p:spPr>
          <a:xfrm>
            <a:off x="5040262" y="6269581"/>
            <a:ext cx="2111475" cy="215444"/>
          </a:xfrm>
          <a:prstGeom prst="rect">
            <a:avLst/>
          </a:prstGeom>
          <a:noFill/>
        </p:spPr>
        <p:txBody>
          <a:bodyPr wrap="none" rtlCol="0">
            <a:spAutoFit/>
          </a:bodyPr>
          <a:lstStyle/>
          <a:p>
            <a:pPr algn="ctr"/>
            <a:r>
              <a:rPr lang="en-GB" sz="800" dirty="0"/>
              <a:t>Note – 1 patient didn’t complete this question</a:t>
            </a:r>
          </a:p>
        </p:txBody>
      </p:sp>
      <p:graphicFrame>
        <p:nvGraphicFramePr>
          <p:cNvPr id="3" name="Chart 2">
            <a:extLst>
              <a:ext uri="{FF2B5EF4-FFF2-40B4-BE49-F238E27FC236}">
                <a16:creationId xmlns:a16="http://schemas.microsoft.com/office/drawing/2014/main" id="{279D8657-D8CC-41AE-E160-C3591ED98A77}"/>
              </a:ext>
            </a:extLst>
          </p:cNvPr>
          <p:cNvGraphicFramePr>
            <a:graphicFrameLocks/>
          </p:cNvGraphicFramePr>
          <p:nvPr/>
        </p:nvGraphicFramePr>
        <p:xfrm>
          <a:off x="3921967" y="783181"/>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BA7D174F-B0D9-75A3-B2D1-E7B02D20606E}"/>
              </a:ext>
            </a:extLst>
          </p:cNvPr>
          <p:cNvGraphicFramePr>
            <a:graphicFrameLocks/>
          </p:cNvGraphicFramePr>
          <p:nvPr/>
        </p:nvGraphicFramePr>
        <p:xfrm>
          <a:off x="586273" y="3526381"/>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2086E97-E162-37ED-9592-E0570C8C63A6}"/>
              </a:ext>
            </a:extLst>
          </p:cNvPr>
          <p:cNvGraphicFramePr>
            <a:graphicFrameLocks/>
          </p:cNvGraphicFramePr>
          <p:nvPr/>
        </p:nvGraphicFramePr>
        <p:xfrm>
          <a:off x="7257661" y="3526381"/>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32885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AF0011-BC10-4E37-A1FE-9CB5784A8D68}"/>
              </a:ext>
            </a:extLst>
          </p:cNvPr>
          <p:cNvSpPr txBox="1"/>
          <p:nvPr/>
        </p:nvSpPr>
        <p:spPr>
          <a:xfrm>
            <a:off x="4209971" y="6438901"/>
            <a:ext cx="3772058" cy="307777"/>
          </a:xfrm>
          <a:prstGeom prst="rect">
            <a:avLst/>
          </a:prstGeom>
          <a:noFill/>
        </p:spPr>
        <p:txBody>
          <a:bodyPr wrap="none" rtlCol="0">
            <a:spAutoFit/>
          </a:bodyPr>
          <a:lstStyle/>
          <a:p>
            <a:r>
              <a:rPr lang="en-GB" sz="1400" dirty="0"/>
              <a:t>Note - Not all patients responded to all questions</a:t>
            </a:r>
          </a:p>
        </p:txBody>
      </p:sp>
      <p:graphicFrame>
        <p:nvGraphicFramePr>
          <p:cNvPr id="4" name="Chart 3">
            <a:extLst>
              <a:ext uri="{FF2B5EF4-FFF2-40B4-BE49-F238E27FC236}">
                <a16:creationId xmlns:a16="http://schemas.microsoft.com/office/drawing/2014/main" id="{092FD1B9-A4F7-6CCE-9B61-B6544D864422}"/>
              </a:ext>
            </a:extLst>
          </p:cNvPr>
          <p:cNvGraphicFramePr>
            <a:graphicFrameLocks/>
          </p:cNvGraphicFramePr>
          <p:nvPr>
            <p:extLst>
              <p:ext uri="{D42A27DB-BD31-4B8C-83A1-F6EECF244321}">
                <p14:modId xmlns:p14="http://schemas.microsoft.com/office/powerpoint/2010/main" val="2046173122"/>
              </p:ext>
            </p:extLst>
          </p:nvPr>
        </p:nvGraphicFramePr>
        <p:xfrm>
          <a:off x="523874" y="352425"/>
          <a:ext cx="11496675"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057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8E7CAFA-B4AD-E825-FEEA-47C43B64E037}"/>
              </a:ext>
            </a:extLst>
          </p:cNvPr>
          <p:cNvSpPr>
            <a:spLocks noGrp="1"/>
          </p:cNvSpPr>
          <p:nvPr>
            <p:ph type="title"/>
          </p:nvPr>
        </p:nvSpPr>
        <p:spPr>
          <a:xfrm>
            <a:off x="838200" y="1124744"/>
            <a:ext cx="10515600" cy="216024"/>
          </a:xfrm>
        </p:spPr>
        <p:txBody>
          <a:bodyPr>
            <a:noAutofit/>
          </a:bodyPr>
          <a:lstStyle/>
          <a:p>
            <a:pPr algn="ctr"/>
            <a:r>
              <a:rPr lang="en-GB" sz="2000" b="1" i="0" baseline="0" dirty="0">
                <a:effectLst/>
                <a:latin typeface="Arial" panose="020B0604020202020204" pitchFamily="34" charset="0"/>
                <a:cs typeface="Arial" panose="020B0604020202020204" pitchFamily="34" charset="0"/>
              </a:rPr>
              <a:t>Spinal Patients Experience “How good were the clinical team at..?”</a:t>
            </a:r>
            <a:br>
              <a:rPr lang="en-GB" sz="2000" b="1" dirty="0">
                <a:effectLst/>
                <a:latin typeface="Arial" panose="020B0604020202020204" pitchFamily="34" charset="0"/>
                <a:cs typeface="Arial" panose="020B0604020202020204" pitchFamily="34" charset="0"/>
              </a:rPr>
            </a:br>
            <a:endParaRPr lang="en-GB" sz="20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00D5F1D-9683-13BB-C784-78698FEC2267}"/>
              </a:ext>
            </a:extLst>
          </p:cNvPr>
          <p:cNvSpPr txBox="1"/>
          <p:nvPr/>
        </p:nvSpPr>
        <p:spPr>
          <a:xfrm>
            <a:off x="3812913" y="6444342"/>
            <a:ext cx="4794774" cy="369332"/>
          </a:xfrm>
          <a:prstGeom prst="rect">
            <a:avLst/>
          </a:prstGeom>
          <a:noFill/>
        </p:spPr>
        <p:txBody>
          <a:bodyPr wrap="none" rtlCol="0">
            <a:spAutoFit/>
          </a:bodyPr>
          <a:lstStyle/>
          <a:p>
            <a:r>
              <a:rPr lang="en-GB" dirty="0"/>
              <a:t>Note - Not all patients responded to all questions</a:t>
            </a:r>
          </a:p>
        </p:txBody>
      </p:sp>
      <p:graphicFrame>
        <p:nvGraphicFramePr>
          <p:cNvPr id="4" name="Chart 3">
            <a:extLst>
              <a:ext uri="{FF2B5EF4-FFF2-40B4-BE49-F238E27FC236}">
                <a16:creationId xmlns:a16="http://schemas.microsoft.com/office/drawing/2014/main" id="{65E97C65-B2A7-443A-2558-5E243A2703B0}"/>
              </a:ext>
            </a:extLst>
          </p:cNvPr>
          <p:cNvGraphicFramePr>
            <a:graphicFrameLocks/>
          </p:cNvGraphicFramePr>
          <p:nvPr>
            <p:extLst>
              <p:ext uri="{D42A27DB-BD31-4B8C-83A1-F6EECF244321}">
                <p14:modId xmlns:p14="http://schemas.microsoft.com/office/powerpoint/2010/main" val="3386282281"/>
              </p:ext>
            </p:extLst>
          </p:nvPr>
        </p:nvGraphicFramePr>
        <p:xfrm>
          <a:off x="190499" y="1802945"/>
          <a:ext cx="5648329" cy="42183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DC5E6614-BB4F-1669-C773-075929F7D694}"/>
              </a:ext>
            </a:extLst>
          </p:cNvPr>
          <p:cNvGraphicFramePr>
            <a:graphicFrameLocks/>
          </p:cNvGraphicFramePr>
          <p:nvPr>
            <p:extLst>
              <p:ext uri="{D42A27DB-BD31-4B8C-83A1-F6EECF244321}">
                <p14:modId xmlns:p14="http://schemas.microsoft.com/office/powerpoint/2010/main" val="1197974743"/>
              </p:ext>
            </p:extLst>
          </p:nvPr>
        </p:nvGraphicFramePr>
        <p:xfrm>
          <a:off x="6353174" y="1802944"/>
          <a:ext cx="5000626" cy="43623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8663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3FD9F1-D4F9-554F-CF4C-CCA6A785AC12}"/>
              </a:ext>
            </a:extLst>
          </p:cNvPr>
          <p:cNvSpPr txBox="1"/>
          <p:nvPr/>
        </p:nvSpPr>
        <p:spPr>
          <a:xfrm>
            <a:off x="3812913" y="6444342"/>
            <a:ext cx="4794774" cy="369332"/>
          </a:xfrm>
          <a:prstGeom prst="rect">
            <a:avLst/>
          </a:prstGeom>
          <a:noFill/>
        </p:spPr>
        <p:txBody>
          <a:bodyPr wrap="none" rtlCol="0">
            <a:spAutoFit/>
          </a:bodyPr>
          <a:lstStyle/>
          <a:p>
            <a:r>
              <a:rPr lang="en-GB" dirty="0"/>
              <a:t>Note - Not all patients responded to all questions</a:t>
            </a:r>
          </a:p>
        </p:txBody>
      </p:sp>
      <p:graphicFrame>
        <p:nvGraphicFramePr>
          <p:cNvPr id="2" name="Chart 1">
            <a:extLst>
              <a:ext uri="{FF2B5EF4-FFF2-40B4-BE49-F238E27FC236}">
                <a16:creationId xmlns:a16="http://schemas.microsoft.com/office/drawing/2014/main" id="{327DDE09-C537-492A-B7C1-D50B971EE956}"/>
              </a:ext>
            </a:extLst>
          </p:cNvPr>
          <p:cNvGraphicFramePr>
            <a:graphicFrameLocks/>
          </p:cNvGraphicFramePr>
          <p:nvPr>
            <p:extLst>
              <p:ext uri="{D42A27DB-BD31-4B8C-83A1-F6EECF244321}">
                <p14:modId xmlns:p14="http://schemas.microsoft.com/office/powerpoint/2010/main" val="1215565729"/>
              </p:ext>
            </p:extLst>
          </p:nvPr>
        </p:nvGraphicFramePr>
        <p:xfrm>
          <a:off x="945502" y="358451"/>
          <a:ext cx="10885714" cy="58090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1403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C780F6-A1C0-968A-0D6E-527A20409AAE}"/>
              </a:ext>
            </a:extLst>
          </p:cNvPr>
          <p:cNvSpPr>
            <a:spLocks noGrp="1"/>
          </p:cNvSpPr>
          <p:nvPr>
            <p:ph type="title"/>
          </p:nvPr>
        </p:nvSpPr>
        <p:spPr>
          <a:xfrm>
            <a:off x="838200" y="365125"/>
            <a:ext cx="10515600" cy="1101725"/>
          </a:xfrm>
        </p:spPr>
        <p:txBody>
          <a:bodyPr>
            <a:normAutofit/>
          </a:bodyPr>
          <a:lstStyle/>
          <a:p>
            <a:pPr algn="ctr"/>
            <a:r>
              <a:rPr lang="en-GB" sz="2700" dirty="0">
                <a:latin typeface="+mn-lt"/>
              </a:rPr>
              <a:t>Spinal Patients –</a:t>
            </a:r>
            <a:r>
              <a:rPr lang="en-GB" sz="2700" baseline="0" dirty="0">
                <a:latin typeface="+mn-lt"/>
              </a:rPr>
              <a:t> </a:t>
            </a:r>
            <a:r>
              <a:rPr lang="en-GB" sz="2700" b="0" baseline="0" dirty="0">
                <a:latin typeface="+mn-lt"/>
              </a:rPr>
              <a:t>“</a:t>
            </a:r>
            <a:r>
              <a:rPr lang="en-GB" sz="2700" b="0" i="0" u="none" strike="noStrike" baseline="0" dirty="0">
                <a:effectLst/>
                <a:latin typeface="+mn-lt"/>
              </a:rPr>
              <a:t>Post procedure, have you had difficulty, due to the operation:” – Emergency Vs Elective</a:t>
            </a:r>
            <a:endParaRPr lang="en-GB" dirty="0"/>
          </a:p>
        </p:txBody>
      </p:sp>
      <p:sp>
        <p:nvSpPr>
          <p:cNvPr id="3" name="TextBox 2">
            <a:extLst>
              <a:ext uri="{FF2B5EF4-FFF2-40B4-BE49-F238E27FC236}">
                <a16:creationId xmlns:a16="http://schemas.microsoft.com/office/drawing/2014/main" id="{B8EEEEFA-8946-5ECC-726C-1496F86C80E6}"/>
              </a:ext>
            </a:extLst>
          </p:cNvPr>
          <p:cNvSpPr txBox="1"/>
          <p:nvPr/>
        </p:nvSpPr>
        <p:spPr>
          <a:xfrm>
            <a:off x="3812913" y="6444342"/>
            <a:ext cx="4794774" cy="369332"/>
          </a:xfrm>
          <a:prstGeom prst="rect">
            <a:avLst/>
          </a:prstGeom>
          <a:noFill/>
        </p:spPr>
        <p:txBody>
          <a:bodyPr wrap="none" rtlCol="0">
            <a:spAutoFit/>
          </a:bodyPr>
          <a:lstStyle/>
          <a:p>
            <a:r>
              <a:rPr lang="en-GB" dirty="0"/>
              <a:t>Note - Not all patients responded to all questions</a:t>
            </a:r>
          </a:p>
        </p:txBody>
      </p:sp>
      <p:graphicFrame>
        <p:nvGraphicFramePr>
          <p:cNvPr id="8" name="Chart 7">
            <a:extLst>
              <a:ext uri="{FF2B5EF4-FFF2-40B4-BE49-F238E27FC236}">
                <a16:creationId xmlns:a16="http://schemas.microsoft.com/office/drawing/2014/main" id="{76D7A688-DB2D-5B7D-376D-0B1641D1F42F}"/>
              </a:ext>
            </a:extLst>
          </p:cNvPr>
          <p:cNvGraphicFramePr>
            <a:graphicFrameLocks/>
          </p:cNvGraphicFramePr>
          <p:nvPr>
            <p:extLst>
              <p:ext uri="{D42A27DB-BD31-4B8C-83A1-F6EECF244321}">
                <p14:modId xmlns:p14="http://schemas.microsoft.com/office/powerpoint/2010/main" val="4214563017"/>
              </p:ext>
            </p:extLst>
          </p:nvPr>
        </p:nvGraphicFramePr>
        <p:xfrm>
          <a:off x="5857550" y="1454150"/>
          <a:ext cx="5496249" cy="47704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1D05240C-C33F-F961-A292-65E4C77786B8}"/>
              </a:ext>
            </a:extLst>
          </p:cNvPr>
          <p:cNvGraphicFramePr>
            <a:graphicFrameLocks/>
          </p:cNvGraphicFramePr>
          <p:nvPr>
            <p:extLst>
              <p:ext uri="{D42A27DB-BD31-4B8C-83A1-F6EECF244321}">
                <p14:modId xmlns:p14="http://schemas.microsoft.com/office/powerpoint/2010/main" val="1133782920"/>
              </p:ext>
            </p:extLst>
          </p:nvPr>
        </p:nvGraphicFramePr>
        <p:xfrm>
          <a:off x="625151" y="1466850"/>
          <a:ext cx="5130800" cy="47704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77304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1934A5-67A9-7F41-B7A6-E6CF0B9FECC8}"/>
              </a:ext>
            </a:extLst>
          </p:cNvPr>
          <p:cNvSpPr>
            <a:spLocks noGrp="1"/>
          </p:cNvSpPr>
          <p:nvPr>
            <p:ph type="title"/>
          </p:nvPr>
        </p:nvSpPr>
        <p:spPr/>
        <p:txBody>
          <a:bodyPr/>
          <a:lstStyle/>
          <a:p>
            <a:r>
              <a:rPr lang="en-GB" dirty="0"/>
              <a:t>Spinal Patient Comments</a:t>
            </a:r>
          </a:p>
        </p:txBody>
      </p:sp>
      <p:sp>
        <p:nvSpPr>
          <p:cNvPr id="4" name="TextBox 12">
            <a:extLst>
              <a:ext uri="{FF2B5EF4-FFF2-40B4-BE49-F238E27FC236}">
                <a16:creationId xmlns:a16="http://schemas.microsoft.com/office/drawing/2014/main" id="{3E33B29F-1AEE-A26E-1934-8B02422D61B2}"/>
              </a:ext>
            </a:extLst>
          </p:cNvPr>
          <p:cNvSpPr txBox="1">
            <a:spLocks noGrp="1"/>
          </p:cNvSpPr>
          <p:nvPr>
            <p:ph idx="1"/>
          </p:nvPr>
        </p:nvSpPr>
        <p:spPr>
          <a:xfrm>
            <a:off x="1296680" y="1696494"/>
            <a:ext cx="11018440" cy="369332"/>
          </a:xfrm>
          <a:prstGeom prst="rect">
            <a:avLst/>
          </a:prstGeom>
          <a:noFill/>
        </p:spPr>
        <p:txBody>
          <a:bodyPr wrap="square">
            <a:spAutoFit/>
          </a:bodyPr>
          <a:lstStyle/>
          <a:p>
            <a:pPr marL="0" indent="0">
              <a:buNone/>
            </a:pPr>
            <a:r>
              <a:rPr lang="en-GB" sz="1200" i="1"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lang="en-GB" sz="2000" i="1"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operation has lessened the pain in my left lower leg and foot by a great amount.”</a:t>
            </a:r>
            <a:endParaRPr lang="en-GB" sz="20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
        <p:nvSpPr>
          <p:cNvPr id="6" name="TextBox 5">
            <a:extLst>
              <a:ext uri="{FF2B5EF4-FFF2-40B4-BE49-F238E27FC236}">
                <a16:creationId xmlns:a16="http://schemas.microsoft.com/office/drawing/2014/main" id="{CED2DEBA-2662-32FF-C55A-415B72600672}"/>
              </a:ext>
            </a:extLst>
          </p:cNvPr>
          <p:cNvSpPr txBox="1"/>
          <p:nvPr/>
        </p:nvSpPr>
        <p:spPr>
          <a:xfrm>
            <a:off x="5519936" y="2778271"/>
            <a:ext cx="6100354" cy="646331"/>
          </a:xfrm>
          <a:prstGeom prst="rect">
            <a:avLst/>
          </a:prstGeom>
          <a:noFill/>
        </p:spPr>
        <p:txBody>
          <a:bodyPr wrap="square">
            <a:spAutoFit/>
          </a:bodyPr>
          <a:lstStyle/>
          <a:p>
            <a:pPr algn="r"/>
            <a:r>
              <a:rPr lang="en-GB" sz="1800" i="1"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 am in far greater pain as a result of the surgery and incredibly dissatisfied with the way I was treated”</a:t>
            </a:r>
            <a:endParaRPr lang="en-GB" sz="20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
        <p:nvSpPr>
          <p:cNvPr id="7" name="TextBox 11">
            <a:extLst>
              <a:ext uri="{FF2B5EF4-FFF2-40B4-BE49-F238E27FC236}">
                <a16:creationId xmlns:a16="http://schemas.microsoft.com/office/drawing/2014/main" id="{DBB988D5-06AF-3EEC-7D88-97972003AC61}"/>
              </a:ext>
            </a:extLst>
          </p:cNvPr>
          <p:cNvSpPr txBox="1"/>
          <p:nvPr/>
        </p:nvSpPr>
        <p:spPr>
          <a:xfrm>
            <a:off x="1343472" y="2852936"/>
            <a:ext cx="3143250" cy="707886"/>
          </a:xfrm>
          <a:prstGeom prst="rect">
            <a:avLst/>
          </a:prstGeom>
          <a:noFill/>
        </p:spPr>
        <p:txBody>
          <a:bodyPr wrap="square">
            <a:spAutoFit/>
          </a:bodyPr>
          <a:lstStyle/>
          <a:p>
            <a:r>
              <a:rPr lang="en-GB" sz="2000"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lang="en-GB" sz="2000" i="1"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Appalling service, inadequate communication”</a:t>
            </a:r>
            <a:endParaRPr lang="en-GB" sz="20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
        <p:nvSpPr>
          <p:cNvPr id="8" name="TextBox 3">
            <a:extLst>
              <a:ext uri="{FF2B5EF4-FFF2-40B4-BE49-F238E27FC236}">
                <a16:creationId xmlns:a16="http://schemas.microsoft.com/office/drawing/2014/main" id="{2B636201-E5D7-0F19-1A62-D43F52EDA7F7}"/>
              </a:ext>
            </a:extLst>
          </p:cNvPr>
          <p:cNvSpPr txBox="1"/>
          <p:nvPr/>
        </p:nvSpPr>
        <p:spPr>
          <a:xfrm>
            <a:off x="8209280" y="4288656"/>
            <a:ext cx="2667000" cy="707886"/>
          </a:xfrm>
          <a:prstGeom prst="rect">
            <a:avLst/>
          </a:prstGeom>
          <a:noFill/>
        </p:spPr>
        <p:txBody>
          <a:bodyPr wrap="square">
            <a:spAutoFit/>
          </a:bodyPr>
          <a:lstStyle/>
          <a:p>
            <a:pPr algn="r"/>
            <a:r>
              <a:rPr lang="en-GB" sz="2000" i="1" kern="1200" spc="-15"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 improvement but not much worse.” </a:t>
            </a:r>
            <a:endParaRPr lang="en-GB" sz="20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
        <p:nvSpPr>
          <p:cNvPr id="9" name="TextBox 8">
            <a:extLst>
              <a:ext uri="{FF2B5EF4-FFF2-40B4-BE49-F238E27FC236}">
                <a16:creationId xmlns:a16="http://schemas.microsoft.com/office/drawing/2014/main" id="{BCA37462-BFB3-2B42-A67F-2D8319972627}"/>
              </a:ext>
            </a:extLst>
          </p:cNvPr>
          <p:cNvSpPr txBox="1"/>
          <p:nvPr/>
        </p:nvSpPr>
        <p:spPr>
          <a:xfrm>
            <a:off x="1315720" y="4642599"/>
            <a:ext cx="4780280" cy="1323439"/>
          </a:xfrm>
          <a:prstGeom prst="rect">
            <a:avLst/>
          </a:prstGeom>
          <a:noFill/>
        </p:spPr>
        <p:txBody>
          <a:bodyPr wrap="square">
            <a:spAutoFit/>
          </a:bodyPr>
          <a:lstStyle/>
          <a:p>
            <a:r>
              <a:rPr lang="en-GB" sz="2000" i="1" kern="1200" spc="-15">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“All health care professionals from nursing staff to surgeon, the hospital environment and post op. monitoring have been exceptional”</a:t>
            </a:r>
            <a:endParaRPr lang="en-GB" sz="2000" spc="-15">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75167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41A50-C352-68A3-7CE9-CF4B22829DED}"/>
              </a:ext>
            </a:extLst>
          </p:cNvPr>
          <p:cNvSpPr>
            <a:spLocks noGrp="1"/>
          </p:cNvSpPr>
          <p:nvPr>
            <p:ph type="title"/>
          </p:nvPr>
        </p:nvSpPr>
        <p:spPr/>
        <p:txBody>
          <a:bodyPr/>
          <a:lstStyle/>
          <a:p>
            <a:r>
              <a:rPr lang="en-GB" dirty="0"/>
              <a:t>Summary and Next Steps</a:t>
            </a:r>
          </a:p>
        </p:txBody>
      </p:sp>
      <p:sp>
        <p:nvSpPr>
          <p:cNvPr id="4" name="TextBox 3">
            <a:extLst>
              <a:ext uri="{FF2B5EF4-FFF2-40B4-BE49-F238E27FC236}">
                <a16:creationId xmlns:a16="http://schemas.microsoft.com/office/drawing/2014/main" id="{FE572521-B616-E265-E9A0-D2B10AA4FE15}"/>
              </a:ext>
            </a:extLst>
          </p:cNvPr>
          <p:cNvSpPr txBox="1"/>
          <p:nvPr/>
        </p:nvSpPr>
        <p:spPr>
          <a:xfrm>
            <a:off x="767408" y="1305342"/>
            <a:ext cx="9433048" cy="4524315"/>
          </a:xfrm>
          <a:prstGeom prst="rect">
            <a:avLst/>
          </a:prstGeom>
          <a:noFill/>
        </p:spPr>
        <p:txBody>
          <a:bodyPr wrap="square">
            <a:spAutoFit/>
          </a:bodyPr>
          <a:lstStyle/>
          <a:p>
            <a:pPr algn="just"/>
            <a:r>
              <a:rPr lang="en-GB" sz="2400" spc="-15"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Spinal patients appear to have a poorer outcome and experience than Cardiology patients. However, it must be noted and acknowledged that this is only part of the picture and there may be a number of influencing factors causing the patient to respond in the way that they did at the time of completion.  </a:t>
            </a:r>
            <a:endParaRPr lang="en-GB" sz="24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p>
            <a:r>
              <a:rPr lang="en-GB" sz="2400" b="1" u="none" strike="noStrike" spc="-15"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GB" sz="24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p>
            <a:r>
              <a:rPr lang="en-GB" sz="2400" spc="-15"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Further work with quality colleagues to ascertain the improvements to be made.</a:t>
            </a:r>
          </a:p>
          <a:p>
            <a:endParaRPr lang="en-GB" sz="24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p>
            <a:r>
              <a:rPr lang="en-GB" sz="2400" spc="-15"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Share with SBUHB for awareness and utilise the information as an opportunity to work collaboratively to review and improve patient care.    </a:t>
            </a:r>
            <a:endParaRPr lang="en-GB" sz="2400" spc="-15"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37298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FA2C2E7-139E-4171-9DE6-84772C26E94F}"/>
              </a:ext>
            </a:extLst>
          </p:cNvPr>
          <p:cNvSpPr>
            <a:spLocks noGrp="1"/>
          </p:cNvSpPr>
          <p:nvPr>
            <p:ph type="title"/>
          </p:nvPr>
        </p:nvSpPr>
        <p:spPr/>
        <p:txBody>
          <a:bodyPr/>
          <a:lstStyle/>
          <a:p>
            <a:r>
              <a:rPr lang="en-GB" sz="2000" dirty="0">
                <a:solidFill>
                  <a:schemeClr val="tx1">
                    <a:lumMod val="50000"/>
                  </a:schemeClr>
                </a:solidFill>
              </a:rPr>
              <a:t>Outcomes linked to Specialty – Cardiology &amp; Spinal </a:t>
            </a:r>
          </a:p>
        </p:txBody>
      </p:sp>
      <p:sp>
        <p:nvSpPr>
          <p:cNvPr id="7" name="Content Placeholder 6">
            <a:extLst>
              <a:ext uri="{FF2B5EF4-FFF2-40B4-BE49-F238E27FC236}">
                <a16:creationId xmlns:a16="http://schemas.microsoft.com/office/drawing/2014/main" id="{34D6D9EF-90E6-4257-9EB5-C6286E0E1F98}"/>
              </a:ext>
            </a:extLst>
          </p:cNvPr>
          <p:cNvSpPr>
            <a:spLocks noGrp="1"/>
          </p:cNvSpPr>
          <p:nvPr>
            <p:ph sz="half" idx="2"/>
          </p:nvPr>
        </p:nvSpPr>
        <p:spPr>
          <a:xfrm>
            <a:off x="335360" y="958329"/>
            <a:ext cx="11018439" cy="5567015"/>
          </a:xfrm>
        </p:spPr>
        <p:txBody>
          <a:bodyPr/>
          <a:lstStyle/>
          <a:p>
            <a:pPr algn="just"/>
            <a:r>
              <a:rPr lang="en-GB" sz="2400" spc="-15" dirty="0">
                <a:solidFill>
                  <a:srgbClr val="000000"/>
                </a:solidFill>
                <a:effectLst/>
                <a:latin typeface="+mn-lt"/>
                <a:ea typeface="Times New Roman" panose="02020603050405020304" pitchFamily="18" charset="0"/>
                <a:cs typeface="Arial" panose="020B0604020202020204" pitchFamily="34" charset="0"/>
              </a:rPr>
              <a:t>Due to the difficulties with receiving granular data from other Health Boards (HBs), the Commissioning </a:t>
            </a:r>
            <a:r>
              <a:rPr lang="en-GB" sz="2400" spc="-15" dirty="0">
                <a:effectLst/>
                <a:latin typeface="+mn-lt"/>
                <a:ea typeface="Times New Roman" panose="02020603050405020304" pitchFamily="18" charset="0"/>
                <a:cs typeface="Arial" panose="020B0604020202020204" pitchFamily="34" charset="0"/>
              </a:rPr>
              <a:t>team circulated a patient questionnaire via the Doctor </a:t>
            </a:r>
            <a:r>
              <a:rPr lang="en-GB" sz="2400" spc="-15" dirty="0" err="1">
                <a:effectLst/>
                <a:latin typeface="+mn-lt"/>
                <a:ea typeface="Times New Roman" panose="02020603050405020304" pitchFamily="18" charset="0"/>
                <a:cs typeface="Arial" panose="020B0604020202020204" pitchFamily="34" charset="0"/>
              </a:rPr>
              <a:t>Doctor</a:t>
            </a:r>
            <a:r>
              <a:rPr lang="en-GB" sz="2400" spc="-15" dirty="0">
                <a:effectLst/>
                <a:latin typeface="+mn-lt"/>
                <a:ea typeface="Times New Roman" panose="02020603050405020304" pitchFamily="18" charset="0"/>
                <a:cs typeface="Arial" panose="020B0604020202020204" pitchFamily="34" charset="0"/>
              </a:rPr>
              <a:t> system to all Spinal and Cardiology patients who had elective and emergency treatment/surgery during 2021/22 at Swansea Bay University Health Board (SBUHB). </a:t>
            </a:r>
          </a:p>
          <a:p>
            <a:pPr algn="just"/>
            <a:r>
              <a:rPr lang="en-GB" sz="2400" spc="-15" dirty="0">
                <a:effectLst/>
                <a:latin typeface="+mn-lt"/>
                <a:ea typeface="Times New Roman" panose="02020603050405020304" pitchFamily="18" charset="0"/>
                <a:cs typeface="Arial" panose="020B0604020202020204" pitchFamily="34" charset="0"/>
              </a:rPr>
              <a:t>The questions were based on Patient Reported Experienced Measures (PREMs) and Patient Reported Outcome Measures (PROMs) and input was sought by clinical and value based healthcare colleagues to ensure they were appropriate and reasonable. </a:t>
            </a:r>
          </a:p>
          <a:p>
            <a:pPr algn="just"/>
            <a:r>
              <a:rPr lang="en-GB" sz="2400" spc="-15" dirty="0">
                <a:latin typeface="+mn-lt"/>
                <a:ea typeface="Times New Roman" panose="02020603050405020304" pitchFamily="18" charset="0"/>
              </a:rPr>
              <a:t>The Commissioning Team, i</a:t>
            </a:r>
            <a:r>
              <a:rPr lang="en-GB" sz="2400" spc="-15" dirty="0">
                <a:effectLst/>
                <a:latin typeface="+mn-lt"/>
                <a:ea typeface="Times New Roman" panose="02020603050405020304" pitchFamily="18" charset="0"/>
                <a:cs typeface="Arial" panose="020B0604020202020204" pitchFamily="34" charset="0"/>
              </a:rPr>
              <a:t>n collaboration </a:t>
            </a:r>
            <a:r>
              <a:rPr lang="en-GB" sz="2400" spc="-15" dirty="0">
                <a:latin typeface="+mn-lt"/>
                <a:ea typeface="Times New Roman" panose="02020603050405020304" pitchFamily="18" charset="0"/>
              </a:rPr>
              <a:t>with the</a:t>
            </a:r>
            <a:r>
              <a:rPr lang="en-GB" sz="2400" spc="-15" dirty="0">
                <a:effectLst/>
                <a:latin typeface="+mn-lt"/>
                <a:ea typeface="Times New Roman" panose="02020603050405020304" pitchFamily="18" charset="0"/>
                <a:cs typeface="Arial" panose="020B0604020202020204" pitchFamily="34" charset="0"/>
              </a:rPr>
              <a:t> Value Based Healthcare team,  have been working together to </a:t>
            </a:r>
            <a:r>
              <a:rPr lang="en-GB" sz="2400" spc="-15" dirty="0">
                <a:latin typeface="+mn-lt"/>
                <a:ea typeface="Times New Roman" panose="02020603050405020304" pitchFamily="18" charset="0"/>
              </a:rPr>
              <a:t>review</a:t>
            </a:r>
            <a:r>
              <a:rPr lang="en-GB" sz="2400" spc="-15" dirty="0">
                <a:effectLst/>
                <a:latin typeface="+mn-lt"/>
                <a:ea typeface="Times New Roman" panose="02020603050405020304" pitchFamily="18" charset="0"/>
                <a:cs typeface="Arial" panose="020B0604020202020204" pitchFamily="34" charset="0"/>
              </a:rPr>
              <a:t> the results</a:t>
            </a:r>
            <a:r>
              <a:rPr lang="en-GB" sz="2400" spc="-15" dirty="0">
                <a:solidFill>
                  <a:srgbClr val="000000"/>
                </a:solidFill>
                <a:effectLst/>
                <a:latin typeface="+mn-lt"/>
                <a:ea typeface="Times New Roman" panose="02020603050405020304" pitchFamily="18" charset="0"/>
                <a:cs typeface="Arial" panose="020B0604020202020204" pitchFamily="34" charset="0"/>
              </a:rPr>
              <a:t>. </a:t>
            </a:r>
          </a:p>
          <a:p>
            <a:pPr algn="just"/>
            <a:endParaRPr lang="en-GB" sz="2400" spc="-15" dirty="0">
              <a:solidFill>
                <a:srgbClr val="000000"/>
              </a:solidFill>
              <a:effectLst/>
              <a:latin typeface="+mn-lt"/>
              <a:ea typeface="Times New Roman" panose="02020603050405020304" pitchFamily="18"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1504075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166328"/>
            <a:ext cx="10515600" cy="1174439"/>
          </a:xfrm>
        </p:spPr>
        <p:txBody>
          <a:bodyPr/>
          <a:lstStyle/>
          <a:p>
            <a:r>
              <a:rPr lang="en-GB" sz="3200" dirty="0">
                <a:solidFill>
                  <a:schemeClr val="tx1">
                    <a:lumMod val="50000"/>
                  </a:schemeClr>
                </a:solidFill>
              </a:rPr>
              <a:t>Recommendation:</a:t>
            </a:r>
          </a:p>
        </p:txBody>
      </p:sp>
      <p:sp>
        <p:nvSpPr>
          <p:cNvPr id="4" name="Content Placeholder 3"/>
          <p:cNvSpPr>
            <a:spLocks noGrp="1"/>
          </p:cNvSpPr>
          <p:nvPr>
            <p:ph sz="half" idx="2"/>
          </p:nvPr>
        </p:nvSpPr>
        <p:spPr/>
        <p:txBody>
          <a:bodyPr/>
          <a:lstStyle/>
          <a:p>
            <a:pPr marL="0" indent="0">
              <a:buNone/>
            </a:pPr>
            <a:r>
              <a:rPr lang="en-GB" dirty="0"/>
              <a:t>For QSEC to take assurance from the work undertaken to gather feedback from patients to make quality improvements within the services. </a:t>
            </a:r>
          </a:p>
        </p:txBody>
      </p:sp>
    </p:spTree>
    <p:extLst>
      <p:ext uri="{BB962C8B-B14F-4D97-AF65-F5344CB8AC3E}">
        <p14:creationId xmlns:p14="http://schemas.microsoft.com/office/powerpoint/2010/main" val="1375985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010CDF-5C9E-8FEF-E964-0E074FD36F09}"/>
              </a:ext>
            </a:extLst>
          </p:cNvPr>
          <p:cNvSpPr>
            <a:spLocks noGrp="1"/>
          </p:cNvSpPr>
          <p:nvPr>
            <p:ph type="title"/>
          </p:nvPr>
        </p:nvSpPr>
        <p:spPr/>
        <p:txBody>
          <a:bodyPr/>
          <a:lstStyle/>
          <a:p>
            <a:r>
              <a:rPr lang="en-GB" sz="2800" dirty="0"/>
              <a:t>Number of individual patients by treatment type</a:t>
            </a:r>
            <a:br>
              <a:rPr lang="en-GB" dirty="0"/>
            </a:br>
            <a:endParaRPr lang="en-GB" dirty="0"/>
          </a:p>
        </p:txBody>
      </p:sp>
      <p:sp>
        <p:nvSpPr>
          <p:cNvPr id="5" name="Content Placeholder 2">
            <a:extLst>
              <a:ext uri="{FF2B5EF4-FFF2-40B4-BE49-F238E27FC236}">
                <a16:creationId xmlns:a16="http://schemas.microsoft.com/office/drawing/2014/main" id="{3F87C6F9-7604-7E02-5470-20D38A373007}"/>
              </a:ext>
            </a:extLst>
          </p:cNvPr>
          <p:cNvSpPr txBox="1">
            <a:spLocks/>
          </p:cNvSpPr>
          <p:nvPr/>
        </p:nvSpPr>
        <p:spPr>
          <a:xfrm>
            <a:off x="568256" y="2215188"/>
            <a:ext cx="5383728" cy="38061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900" dirty="0"/>
          </a:p>
          <a:p>
            <a:r>
              <a:rPr lang="en-GB" sz="2900" dirty="0">
                <a:solidFill>
                  <a:srgbClr val="000000"/>
                </a:solidFill>
              </a:rPr>
              <a:t>Cardiology Patients - 112</a:t>
            </a:r>
          </a:p>
          <a:p>
            <a:r>
              <a:rPr lang="en-GB" sz="2900" dirty="0">
                <a:solidFill>
                  <a:srgbClr val="000000"/>
                </a:solidFill>
              </a:rPr>
              <a:t>Spinal Patients - 65</a:t>
            </a:r>
          </a:p>
          <a:p>
            <a:r>
              <a:rPr lang="en-GB" sz="2900" dirty="0">
                <a:solidFill>
                  <a:srgbClr val="000000"/>
                </a:solidFill>
              </a:rPr>
              <a:t>Total = 177 individual patients</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3375567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301851C-AE4B-4FCF-80F1-0D50F854BB1B}"/>
              </a:ext>
            </a:extLst>
          </p:cNvPr>
          <p:cNvSpPr>
            <a:spLocks noGrp="1"/>
          </p:cNvSpPr>
          <p:nvPr>
            <p:ph idx="1"/>
          </p:nvPr>
        </p:nvSpPr>
        <p:spPr>
          <a:xfrm>
            <a:off x="335360" y="1340768"/>
            <a:ext cx="11018440" cy="5256584"/>
          </a:xfrm>
        </p:spPr>
        <p:txBody>
          <a:bodyPr/>
          <a:lstStyle/>
          <a:p>
            <a:pPr marL="342900" indent="-342900" algn="l" rtl="0" eaLnBrk="1" fontAlgn="b" latinLnBrk="0" hangingPunct="1">
              <a:spcBef>
                <a:spcPts val="0"/>
              </a:spcBef>
              <a:spcAft>
                <a:spcPts val="0"/>
              </a:spcAft>
              <a:buAutoNum type="arabicPeriod"/>
            </a:pPr>
            <a:r>
              <a:rPr lang="en-GB" sz="1600" b="0" i="0" u="none" strike="noStrike" kern="1200" dirty="0">
                <a:solidFill>
                  <a:srgbClr val="000000"/>
                </a:solidFill>
                <a:effectLst/>
              </a:rPr>
              <a:t>Please confirm the Cardiology (heart) procedure/operation/test/ observation received (if known)</a:t>
            </a:r>
          </a:p>
          <a:p>
            <a:pPr marL="0" indent="0" algn="l" rtl="0" eaLnBrk="1" fontAlgn="b" latinLnBrk="0" hangingPunct="1">
              <a:spcBef>
                <a:spcPts val="0"/>
              </a:spcBef>
              <a:spcAft>
                <a:spcPts val="0"/>
              </a:spcAft>
              <a:buNone/>
            </a:pPr>
            <a:r>
              <a:rPr lang="en-GB" sz="1600" b="1" dirty="0">
                <a:solidFill>
                  <a:srgbClr val="000000"/>
                </a:solidFill>
                <a:effectLst/>
                <a:ea typeface="Times New Roman" panose="02020603050405020304" pitchFamily="18" charset="0"/>
              </a:rPr>
              <a:t>How were the clinical team at: Choices poor, fair, good, excellent</a:t>
            </a:r>
            <a:endParaRPr lang="en-GB" sz="1600" b="0" i="0" u="none" strike="noStrike" dirty="0">
              <a:solidFill>
                <a:srgbClr val="000000"/>
              </a:solidFill>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2. Making you feel at ease? (Introducing themselves, explaining their positions, being friendly and warms towards you, treating you with respect)</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3. Really listening? (playing close attention at what you were saying, not looking at notes or computer as you were talking) </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4. Fully understanding your concerns? (communicating that he/she had accurately understood your concerns and anxieties; not overlooking or dismissing anything)</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5. Showing care and compassion? (seemingly genuinely concerned, connecting with you on a human level; not being indifferent or detached) </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6. Being positive? (having a positive approach and positive attitude; being honest but not negative about your problems) </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7. Explaining things clearly? (fully answering your questions; explaining clearly, giving you adequate information; not being vague)</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8. Helping you take control? (exploring with you what you can do to improve your health yourself, being encouraging)</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9. Making a plan of action with you? (discussing the options, involving you in your treatment decisions in terms that you understand)</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10. Informing your family members/those closest to you during your hospital stay? (keeping your family/those closest to you up to date and informed, fully answering their questions; explaining clearly, giving them adequate information; not being vague)  </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11. How would you describe your Quality of Life post procedure/operation?</a:t>
            </a:r>
          </a:p>
          <a:p>
            <a:pPr marL="0" indent="0" algn="l" rtl="0" eaLnBrk="1" fontAlgn="b" latinLnBrk="0" hangingPunct="1">
              <a:spcBef>
                <a:spcPts val="0"/>
              </a:spcBef>
              <a:spcAft>
                <a:spcPts val="0"/>
              </a:spcAft>
              <a:buNone/>
            </a:pPr>
            <a:r>
              <a:rPr lang="en-GB" sz="1600" b="1" dirty="0">
                <a:solidFill>
                  <a:srgbClr val="000000"/>
                </a:solidFill>
                <a:effectLst/>
                <a:ea typeface="Times New Roman" panose="02020603050405020304" pitchFamily="18" charset="0"/>
              </a:rPr>
              <a:t>Choices: Very Dissatisfied, Fairly Dissatisfied, Fairly Satisfied, Very Satisfied</a:t>
            </a:r>
            <a:endParaRPr lang="en-GB" sz="1600" b="0" i="0" u="none" strike="noStrike" dirty="0">
              <a:solidFill>
                <a:srgbClr val="000000"/>
              </a:solidFill>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12. How satisfied are you with the outcome of your procedure/operation?</a:t>
            </a:r>
            <a:endParaRPr lang="en-GB" sz="1600" b="0" i="0" u="none" strike="noStrike" dirty="0">
              <a:effectLst/>
            </a:endParaRPr>
          </a:p>
          <a:p>
            <a:pPr marL="0" indent="0" algn="l" rtl="0" eaLnBrk="1" fontAlgn="b" latinLnBrk="0" hangingPunct="1">
              <a:spcBef>
                <a:spcPts val="0"/>
              </a:spcBef>
              <a:spcAft>
                <a:spcPts val="0"/>
              </a:spcAft>
              <a:buNone/>
            </a:pPr>
            <a:r>
              <a:rPr lang="en-GB" sz="1600" b="0" i="0" u="none" strike="noStrike" kern="1200" dirty="0">
                <a:solidFill>
                  <a:srgbClr val="000000"/>
                </a:solidFill>
                <a:effectLst/>
              </a:rPr>
              <a:t>13. Please provide further comments, suggestions in the box below </a:t>
            </a:r>
            <a:endParaRPr lang="en-GB" sz="1600" b="0" i="0" u="none" strike="noStrike" dirty="0">
              <a:effectLst/>
            </a:endParaRPr>
          </a:p>
          <a:p>
            <a:pPr marL="0" indent="0">
              <a:buNone/>
            </a:pPr>
            <a:endParaRPr lang="en-GB" dirty="0"/>
          </a:p>
        </p:txBody>
      </p:sp>
      <p:sp>
        <p:nvSpPr>
          <p:cNvPr id="5" name="Title 4">
            <a:extLst>
              <a:ext uri="{FF2B5EF4-FFF2-40B4-BE49-F238E27FC236}">
                <a16:creationId xmlns:a16="http://schemas.microsoft.com/office/drawing/2014/main" id="{DD99F264-40F6-40EB-B9E5-D474738704A0}"/>
              </a:ext>
            </a:extLst>
          </p:cNvPr>
          <p:cNvSpPr>
            <a:spLocks noGrp="1"/>
          </p:cNvSpPr>
          <p:nvPr>
            <p:ph type="title"/>
          </p:nvPr>
        </p:nvSpPr>
        <p:spPr/>
        <p:txBody>
          <a:bodyPr/>
          <a:lstStyle/>
          <a:p>
            <a:r>
              <a:rPr lang="en-GB" dirty="0"/>
              <a:t>Cardiology</a:t>
            </a:r>
            <a:r>
              <a:rPr lang="en-GB" sz="2800" dirty="0"/>
              <a:t> Patient Questions</a:t>
            </a:r>
            <a:endParaRPr lang="en-GB" dirty="0"/>
          </a:p>
        </p:txBody>
      </p:sp>
    </p:spTree>
    <p:extLst>
      <p:ext uri="{BB962C8B-B14F-4D97-AF65-F5344CB8AC3E}">
        <p14:creationId xmlns:p14="http://schemas.microsoft.com/office/powerpoint/2010/main" val="2153093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2E1D41-776A-4F2A-8642-96A9F765BA3D}"/>
              </a:ext>
            </a:extLst>
          </p:cNvPr>
          <p:cNvSpPr>
            <a:spLocks noGrp="1"/>
          </p:cNvSpPr>
          <p:nvPr>
            <p:ph type="title"/>
          </p:nvPr>
        </p:nvSpPr>
        <p:spPr/>
        <p:txBody>
          <a:bodyPr/>
          <a:lstStyle/>
          <a:p>
            <a:r>
              <a:rPr lang="en-GB" sz="2800" dirty="0"/>
              <a:t>Spinal Patient Questions</a:t>
            </a:r>
            <a:endParaRPr lang="en-GB" dirty="0"/>
          </a:p>
        </p:txBody>
      </p:sp>
      <p:sp>
        <p:nvSpPr>
          <p:cNvPr id="6" name="Content Placeholder 5">
            <a:extLst>
              <a:ext uri="{FF2B5EF4-FFF2-40B4-BE49-F238E27FC236}">
                <a16:creationId xmlns:a16="http://schemas.microsoft.com/office/drawing/2014/main" id="{6192FAE1-611C-42EA-902C-74B1657C0681}"/>
              </a:ext>
            </a:extLst>
          </p:cNvPr>
          <p:cNvSpPr>
            <a:spLocks noGrp="1"/>
          </p:cNvSpPr>
          <p:nvPr>
            <p:ph sz="half" idx="2"/>
          </p:nvPr>
        </p:nvSpPr>
        <p:spPr>
          <a:xfrm>
            <a:off x="335361" y="1196751"/>
            <a:ext cx="10873208" cy="4968553"/>
          </a:xfrm>
        </p:spPr>
        <p:txBody>
          <a:bodyPr/>
          <a:lstStyle/>
          <a:p>
            <a:pPr marL="0" algn="l" rtl="0" eaLnBrk="1" fontAlgn="b" latinLnBrk="0" hangingPunct="1">
              <a:spcBef>
                <a:spcPts val="0"/>
              </a:spcBef>
              <a:spcAft>
                <a:spcPts val="0"/>
              </a:spcAft>
            </a:pPr>
            <a:r>
              <a:rPr lang="en-GB" sz="1400" b="0" i="0" u="none" strike="noStrike" kern="1200" dirty="0">
                <a:solidFill>
                  <a:srgbClr val="000000"/>
                </a:solidFill>
                <a:effectLst/>
                <a:latin typeface="Calibri" panose="020F0502020204030204" pitchFamily="34" charset="0"/>
              </a:rPr>
              <a:t>1</a:t>
            </a:r>
            <a:r>
              <a:rPr lang="en-GB" sz="1400" b="0" i="0" u="none" strike="noStrike" kern="1200" dirty="0">
                <a:solidFill>
                  <a:srgbClr val="000000"/>
                </a:solidFill>
                <a:effectLst/>
              </a:rPr>
              <a:t>. Please confirm the spinal procedure/operation/ observation received (if known)</a:t>
            </a:r>
          </a:p>
          <a:p>
            <a:pPr marL="0" indent="0" algn="l" rtl="0" eaLnBrk="1" fontAlgn="b" latinLnBrk="0" hangingPunct="1">
              <a:spcBef>
                <a:spcPts val="0"/>
              </a:spcBef>
              <a:spcAft>
                <a:spcPts val="0"/>
              </a:spcAft>
              <a:buNone/>
            </a:pPr>
            <a:r>
              <a:rPr lang="en-GB" sz="1400" b="1" dirty="0">
                <a:effectLst/>
                <a:ea typeface="Times New Roman" panose="02020603050405020304" pitchFamily="18" charset="0"/>
              </a:rPr>
              <a:t>How were the clinical team at: Choices poor, fair, good, excellent</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2. Making you feel at ease? (Introducing themselves, explaining their positions, being friendly and warm towards you, treating you with respect)</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3. Really listening (paying close attention at what you were saying, not looking at notes or computer as you were talking) </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4. Fully understanding your concerns? (communicating that he/she had accurately understood your concerns and anxieties; not overlooking or dismissing anything)</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5. Showing care and compassion? (seemingly genuinely concerned, connecting with you on a human level; not being indifferent or detached) </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6. Being positive? (having a positive approach and positive attitude; being honest but not negative about your problems) </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7. Explaining things clearly? (fully answering your questions; explaining clearly, giving you adequate information; not being vague)</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8. Helping you take control? (exploring with you what you can do to improve your health yourself, being encouraging)</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9. Making a plan of action with you? (discussing the options, involving you in your treatment decisions in terms that you understand)</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10. Informing your family members/those closest to you during your hospital stay? (keeping your family/those closest to you up to date and informed, fully answering their questions; explaining clearly, giving them adequate information; not being vague)</a:t>
            </a:r>
          </a:p>
          <a:p>
            <a:pPr marL="0" indent="0" algn="l" rtl="0" eaLnBrk="1" fontAlgn="b" latinLnBrk="0" hangingPunct="1">
              <a:spcBef>
                <a:spcPts val="0"/>
              </a:spcBef>
              <a:spcAft>
                <a:spcPts val="0"/>
              </a:spcAft>
              <a:buNone/>
            </a:pPr>
            <a:r>
              <a:rPr lang="en-GB" sz="1400" b="1" dirty="0">
                <a:effectLst/>
                <a:ea typeface="Times New Roman" panose="02020603050405020304" pitchFamily="18" charset="0"/>
              </a:rPr>
              <a:t>Post procedure, have you had difficulty, due to the operation: Choices No difficulty, Mild, Moderate, Extreme/Impossible</a:t>
            </a:r>
            <a:r>
              <a:rPr lang="en-GB" sz="1400" b="0" i="0" u="none" strike="noStrike" kern="1200" dirty="0">
                <a:solidFill>
                  <a:srgbClr val="000000"/>
                </a:solidFill>
                <a:effectLst/>
              </a:rPr>
              <a:t>  </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11.Washing and drying yourself (all over)?</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12. Adequately dressing?</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13. Getting in and out of a mode of transport due to the operation?</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14. Previous routine such as household shopping on your own?</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15. Climbing a flight of stairs?</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16. Sustaining a good night’s sleep (due to pain)</a:t>
            </a:r>
          </a:p>
          <a:p>
            <a:pPr marL="0" indent="0" algn="l" rtl="0" eaLnBrk="1" fontAlgn="b" latinLnBrk="0" hangingPunct="1">
              <a:spcBef>
                <a:spcPts val="0"/>
              </a:spcBef>
              <a:spcAft>
                <a:spcPts val="0"/>
              </a:spcAft>
              <a:buNone/>
            </a:pPr>
            <a:r>
              <a:rPr lang="en-GB" sz="1400" b="1" dirty="0">
                <a:effectLst/>
                <a:ea typeface="Times New Roman" panose="02020603050405020304" pitchFamily="18" charset="0"/>
              </a:rPr>
              <a:t>Post procedure, how would you describe: Choices: None, Mild, Moderate, Severe, </a:t>
            </a:r>
            <a:endParaRPr lang="en-GB" sz="1400" b="0" i="0" u="none" strike="noStrike" dirty="0">
              <a:effectLst/>
            </a:endParaRPr>
          </a:p>
          <a:p>
            <a:pPr marL="0" algn="l" rtl="0" eaLnBrk="1" fontAlgn="b" latinLnBrk="0" hangingPunct="1">
              <a:spcBef>
                <a:spcPts val="0"/>
              </a:spcBef>
              <a:spcAft>
                <a:spcPts val="0"/>
              </a:spcAft>
            </a:pPr>
            <a:r>
              <a:rPr lang="en-GB" sz="1400" dirty="0"/>
              <a:t>17</a:t>
            </a:r>
            <a:r>
              <a:rPr lang="en-GB" sz="1400" b="0" i="0" u="none" strike="noStrike" kern="1200" dirty="0">
                <a:solidFill>
                  <a:srgbClr val="000000"/>
                </a:solidFill>
                <a:effectLst/>
              </a:rPr>
              <a:t>. How would you describe your Quality of Life post operation</a:t>
            </a:r>
          </a:p>
          <a:p>
            <a:pPr marL="0" indent="0" algn="l" rtl="0" eaLnBrk="1" fontAlgn="b" latinLnBrk="0" hangingPunct="1">
              <a:spcBef>
                <a:spcPts val="0"/>
              </a:spcBef>
              <a:spcAft>
                <a:spcPts val="0"/>
              </a:spcAft>
              <a:buNone/>
            </a:pPr>
            <a:r>
              <a:rPr lang="en-GB" sz="1400" b="1" dirty="0">
                <a:effectLst/>
                <a:ea typeface="Times New Roman" panose="02020603050405020304" pitchFamily="18" charset="0"/>
              </a:rPr>
              <a:t>Choices: Very Dissatisfied, Fairly Dissatisfied, Fairly Satisfied, Very Satisfied,</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18. How satisfied are you with the outcome of your operation </a:t>
            </a:r>
            <a:endParaRPr lang="en-GB" sz="1400" b="0" i="0" u="none" strike="noStrike" dirty="0">
              <a:effectLst/>
            </a:endParaRPr>
          </a:p>
          <a:p>
            <a:pPr marL="0" algn="l" rtl="0" eaLnBrk="1" fontAlgn="b" latinLnBrk="0" hangingPunct="1">
              <a:spcBef>
                <a:spcPts val="0"/>
              </a:spcBef>
              <a:spcAft>
                <a:spcPts val="0"/>
              </a:spcAft>
            </a:pPr>
            <a:r>
              <a:rPr lang="en-GB" sz="1400" b="0" i="0" u="none" strike="noStrike" kern="1200" dirty="0">
                <a:solidFill>
                  <a:srgbClr val="000000"/>
                </a:solidFill>
                <a:effectLst/>
              </a:rPr>
              <a:t>19. Please provide further comments, suggestions in the box below </a:t>
            </a:r>
            <a:endParaRPr lang="en-GB" sz="1400" b="0" i="0" u="none" strike="noStrike" dirty="0">
              <a:effectLst/>
            </a:endParaRPr>
          </a:p>
          <a:p>
            <a:endParaRPr lang="en-GB" dirty="0"/>
          </a:p>
        </p:txBody>
      </p:sp>
    </p:spTree>
    <p:extLst>
      <p:ext uri="{BB962C8B-B14F-4D97-AF65-F5344CB8AC3E}">
        <p14:creationId xmlns:p14="http://schemas.microsoft.com/office/powerpoint/2010/main" val="1862707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301851C-AE4B-4FCF-80F1-0D50F854BB1B}"/>
              </a:ext>
            </a:extLst>
          </p:cNvPr>
          <p:cNvSpPr>
            <a:spLocks noGrp="1"/>
          </p:cNvSpPr>
          <p:nvPr>
            <p:ph idx="1"/>
          </p:nvPr>
        </p:nvSpPr>
        <p:spPr/>
        <p:txBody>
          <a:bodyPr/>
          <a:lstStyle/>
          <a:p>
            <a:pPr marL="0" indent="0">
              <a:buNone/>
            </a:pPr>
            <a:endParaRPr lang="en-GB" b="1" dirty="0"/>
          </a:p>
          <a:p>
            <a:pPr marL="0" indent="0">
              <a:buNone/>
            </a:pPr>
            <a:endParaRPr lang="en-GB" b="1" dirty="0"/>
          </a:p>
          <a:p>
            <a:endParaRPr lang="en-GB" b="1" dirty="0"/>
          </a:p>
        </p:txBody>
      </p:sp>
      <p:sp>
        <p:nvSpPr>
          <p:cNvPr id="5" name="Title 4">
            <a:extLst>
              <a:ext uri="{FF2B5EF4-FFF2-40B4-BE49-F238E27FC236}">
                <a16:creationId xmlns:a16="http://schemas.microsoft.com/office/drawing/2014/main" id="{DD99F264-40F6-40EB-B9E5-D474738704A0}"/>
              </a:ext>
            </a:extLst>
          </p:cNvPr>
          <p:cNvSpPr>
            <a:spLocks noGrp="1"/>
          </p:cNvSpPr>
          <p:nvPr>
            <p:ph type="title"/>
          </p:nvPr>
        </p:nvSpPr>
        <p:spPr/>
        <p:txBody>
          <a:bodyPr/>
          <a:lstStyle/>
          <a:p>
            <a:r>
              <a:rPr lang="en-GB" dirty="0"/>
              <a:t>Patients split by point of delivery (Elective vs </a:t>
            </a:r>
            <a:br>
              <a:rPr lang="en-GB" dirty="0"/>
            </a:br>
            <a:r>
              <a:rPr lang="en-GB" dirty="0"/>
              <a:t>Emergency)</a:t>
            </a:r>
          </a:p>
        </p:txBody>
      </p:sp>
      <p:graphicFrame>
        <p:nvGraphicFramePr>
          <p:cNvPr id="2" name="Chart 1">
            <a:extLst>
              <a:ext uri="{FF2B5EF4-FFF2-40B4-BE49-F238E27FC236}">
                <a16:creationId xmlns:a16="http://schemas.microsoft.com/office/drawing/2014/main" id="{AB1A3621-4AE7-3426-8C04-E48B479C73F0}"/>
              </a:ext>
            </a:extLst>
          </p:cNvPr>
          <p:cNvGraphicFramePr>
            <a:graphicFrameLocks/>
          </p:cNvGraphicFramePr>
          <p:nvPr>
            <p:extLst>
              <p:ext uri="{D42A27DB-BD31-4B8C-83A1-F6EECF244321}">
                <p14:modId xmlns:p14="http://schemas.microsoft.com/office/powerpoint/2010/main" val="3374298580"/>
              </p:ext>
            </p:extLst>
          </p:nvPr>
        </p:nvGraphicFramePr>
        <p:xfrm>
          <a:off x="838200" y="1844824"/>
          <a:ext cx="4753744" cy="4032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DCE4A690-1B40-3E89-7A7C-758E7D01AD3C}"/>
              </a:ext>
            </a:extLst>
          </p:cNvPr>
          <p:cNvGraphicFramePr>
            <a:graphicFrameLocks/>
          </p:cNvGraphicFramePr>
          <p:nvPr>
            <p:extLst>
              <p:ext uri="{D42A27DB-BD31-4B8C-83A1-F6EECF244321}">
                <p14:modId xmlns:p14="http://schemas.microsoft.com/office/powerpoint/2010/main" val="3777507516"/>
              </p:ext>
            </p:extLst>
          </p:nvPr>
        </p:nvGraphicFramePr>
        <p:xfrm>
          <a:off x="6767709" y="1822309"/>
          <a:ext cx="4572000"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508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A43E58-18D6-0B51-70AE-CC6F60033EB0}"/>
              </a:ext>
            </a:extLst>
          </p:cNvPr>
          <p:cNvSpPr txBox="1"/>
          <p:nvPr/>
        </p:nvSpPr>
        <p:spPr>
          <a:xfrm>
            <a:off x="178319" y="218084"/>
            <a:ext cx="11835356" cy="400110"/>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Cardiology Patients: How would you describe your Quality of Life post procedure/operation?</a:t>
            </a:r>
          </a:p>
        </p:txBody>
      </p:sp>
      <p:sp>
        <p:nvSpPr>
          <p:cNvPr id="9" name="TextBox 8">
            <a:extLst>
              <a:ext uri="{FF2B5EF4-FFF2-40B4-BE49-F238E27FC236}">
                <a16:creationId xmlns:a16="http://schemas.microsoft.com/office/drawing/2014/main" id="{D7EC0A96-592F-423D-A4D2-D62BBAAFF310}"/>
              </a:ext>
            </a:extLst>
          </p:cNvPr>
          <p:cNvSpPr txBox="1"/>
          <p:nvPr/>
        </p:nvSpPr>
        <p:spPr>
          <a:xfrm>
            <a:off x="5040262" y="6269581"/>
            <a:ext cx="2111475" cy="215444"/>
          </a:xfrm>
          <a:prstGeom prst="rect">
            <a:avLst/>
          </a:prstGeom>
          <a:noFill/>
        </p:spPr>
        <p:txBody>
          <a:bodyPr wrap="none" rtlCol="0">
            <a:spAutoFit/>
          </a:bodyPr>
          <a:lstStyle/>
          <a:p>
            <a:pPr algn="ctr"/>
            <a:r>
              <a:rPr lang="en-GB" sz="800" dirty="0"/>
              <a:t>Note – 3 patient didn’t complete this question</a:t>
            </a:r>
          </a:p>
        </p:txBody>
      </p:sp>
      <p:graphicFrame>
        <p:nvGraphicFramePr>
          <p:cNvPr id="4" name="Chart 3">
            <a:extLst>
              <a:ext uri="{FF2B5EF4-FFF2-40B4-BE49-F238E27FC236}">
                <a16:creationId xmlns:a16="http://schemas.microsoft.com/office/drawing/2014/main" id="{D2967742-AC8A-7465-EF15-102C0FEDEED6}"/>
              </a:ext>
            </a:extLst>
          </p:cNvPr>
          <p:cNvGraphicFramePr>
            <a:graphicFrameLocks/>
          </p:cNvGraphicFramePr>
          <p:nvPr/>
        </p:nvGraphicFramePr>
        <p:xfrm>
          <a:off x="3809997" y="6858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B0D48715-21E4-E1AD-3C9F-85A1BF3E0350}"/>
              </a:ext>
            </a:extLst>
          </p:cNvPr>
          <p:cNvGraphicFramePr>
            <a:graphicFrameLocks/>
          </p:cNvGraphicFramePr>
          <p:nvPr/>
        </p:nvGraphicFramePr>
        <p:xfrm>
          <a:off x="7372221" y="3331619"/>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C902DBD9-D4CC-F949-00B2-04A7E115F955}"/>
              </a:ext>
            </a:extLst>
          </p:cNvPr>
          <p:cNvGraphicFramePr>
            <a:graphicFrameLocks/>
          </p:cNvGraphicFramePr>
          <p:nvPr/>
        </p:nvGraphicFramePr>
        <p:xfrm>
          <a:off x="178319" y="3331619"/>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00153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D5A12-4CE3-FC23-6F6D-B5DC601ACA3C}"/>
              </a:ext>
            </a:extLst>
          </p:cNvPr>
          <p:cNvSpPr>
            <a:spLocks noGrp="1"/>
          </p:cNvSpPr>
          <p:nvPr>
            <p:ph type="title"/>
          </p:nvPr>
        </p:nvSpPr>
        <p:spPr>
          <a:xfrm>
            <a:off x="838200" y="116646"/>
            <a:ext cx="10515600" cy="1325563"/>
          </a:xfrm>
        </p:spPr>
        <p:txBody>
          <a:bodyPr>
            <a:normAutofit/>
          </a:bodyPr>
          <a:lstStyle/>
          <a:p>
            <a:pPr algn="ctr"/>
            <a:r>
              <a:rPr lang="en-GB" sz="2000" b="1" dirty="0">
                <a:latin typeface="Arial" panose="020B0604020202020204" pitchFamily="34" charset="0"/>
                <a:cs typeface="Arial" panose="020B0604020202020204" pitchFamily="34" charset="0"/>
              </a:rPr>
              <a:t>Cardiology: How satisfied are you with the outcome of your procedure/operation?</a:t>
            </a:r>
          </a:p>
        </p:txBody>
      </p:sp>
      <p:sp>
        <p:nvSpPr>
          <p:cNvPr id="9" name="TextBox 8">
            <a:extLst>
              <a:ext uri="{FF2B5EF4-FFF2-40B4-BE49-F238E27FC236}">
                <a16:creationId xmlns:a16="http://schemas.microsoft.com/office/drawing/2014/main" id="{0D5BC523-123D-7123-99F3-423131CE099B}"/>
              </a:ext>
            </a:extLst>
          </p:cNvPr>
          <p:cNvSpPr txBox="1"/>
          <p:nvPr/>
        </p:nvSpPr>
        <p:spPr>
          <a:xfrm>
            <a:off x="5020223" y="6277431"/>
            <a:ext cx="2151551" cy="338554"/>
          </a:xfrm>
          <a:prstGeom prst="rect">
            <a:avLst/>
          </a:prstGeom>
          <a:noFill/>
        </p:spPr>
        <p:txBody>
          <a:bodyPr wrap="none" rtlCol="0">
            <a:spAutoFit/>
          </a:bodyPr>
          <a:lstStyle/>
          <a:p>
            <a:r>
              <a:rPr lang="en-GB" sz="800" dirty="0"/>
              <a:t>Note – 3 patients didn’t complete this question</a:t>
            </a:r>
          </a:p>
          <a:p>
            <a:pPr algn="ctr"/>
            <a:endParaRPr lang="en-GB" sz="800" dirty="0"/>
          </a:p>
        </p:txBody>
      </p:sp>
      <p:graphicFrame>
        <p:nvGraphicFramePr>
          <p:cNvPr id="6" name="Chart 5">
            <a:extLst>
              <a:ext uri="{FF2B5EF4-FFF2-40B4-BE49-F238E27FC236}">
                <a16:creationId xmlns:a16="http://schemas.microsoft.com/office/drawing/2014/main" id="{D88B4258-E033-4D53-8BAD-39DC0FC03CE0}"/>
              </a:ext>
            </a:extLst>
          </p:cNvPr>
          <p:cNvGraphicFramePr>
            <a:graphicFrameLocks/>
          </p:cNvGraphicFramePr>
          <p:nvPr/>
        </p:nvGraphicFramePr>
        <p:xfrm>
          <a:off x="3810000" y="1285897"/>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D79E2554-5725-013A-A7BC-5AE92AA0832A}"/>
              </a:ext>
            </a:extLst>
          </p:cNvPr>
          <p:cNvGraphicFramePr>
            <a:graphicFrameLocks/>
          </p:cNvGraphicFramePr>
          <p:nvPr/>
        </p:nvGraphicFramePr>
        <p:xfrm>
          <a:off x="3989122" y="1064482"/>
          <a:ext cx="4213755" cy="262606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D8A3087A-6FC0-B26C-9E40-FD5A2F31451B}"/>
              </a:ext>
            </a:extLst>
          </p:cNvPr>
          <p:cNvGraphicFramePr>
            <a:graphicFrameLocks/>
          </p:cNvGraphicFramePr>
          <p:nvPr/>
        </p:nvGraphicFramePr>
        <p:xfrm>
          <a:off x="7031190" y="3534231"/>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C89A6E8F-BFC3-EC84-9494-1885B8112047}"/>
              </a:ext>
            </a:extLst>
          </p:cNvPr>
          <p:cNvGraphicFramePr>
            <a:graphicFrameLocks/>
          </p:cNvGraphicFramePr>
          <p:nvPr/>
        </p:nvGraphicFramePr>
        <p:xfrm>
          <a:off x="588812" y="3534231"/>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956641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C04A90-FCB6-939B-874F-38FD9F5E6C83}"/>
              </a:ext>
            </a:extLst>
          </p:cNvPr>
          <p:cNvSpPr txBox="1"/>
          <p:nvPr/>
        </p:nvSpPr>
        <p:spPr>
          <a:xfrm>
            <a:off x="4209971" y="6422571"/>
            <a:ext cx="3772058" cy="307777"/>
          </a:xfrm>
          <a:prstGeom prst="rect">
            <a:avLst/>
          </a:prstGeom>
          <a:noFill/>
        </p:spPr>
        <p:txBody>
          <a:bodyPr wrap="none" rtlCol="0">
            <a:spAutoFit/>
          </a:bodyPr>
          <a:lstStyle/>
          <a:p>
            <a:r>
              <a:rPr lang="en-GB" sz="1400" dirty="0"/>
              <a:t>Note - Not all patients responded to all questions</a:t>
            </a:r>
          </a:p>
        </p:txBody>
      </p:sp>
      <p:graphicFrame>
        <p:nvGraphicFramePr>
          <p:cNvPr id="5" name="Chart 4">
            <a:extLst>
              <a:ext uri="{FF2B5EF4-FFF2-40B4-BE49-F238E27FC236}">
                <a16:creationId xmlns:a16="http://schemas.microsoft.com/office/drawing/2014/main" id="{5F71B24E-8B3F-4810-BE71-5AB1D5CD228D}"/>
              </a:ext>
            </a:extLst>
          </p:cNvPr>
          <p:cNvGraphicFramePr>
            <a:graphicFrameLocks/>
          </p:cNvGraphicFramePr>
          <p:nvPr>
            <p:extLst>
              <p:ext uri="{D42A27DB-BD31-4B8C-83A1-F6EECF244321}">
                <p14:modId xmlns:p14="http://schemas.microsoft.com/office/powerpoint/2010/main" val="1479104256"/>
              </p:ext>
            </p:extLst>
          </p:nvPr>
        </p:nvGraphicFramePr>
        <p:xfrm>
          <a:off x="385082" y="542925"/>
          <a:ext cx="11692618" cy="57530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55018828"/>
      </p:ext>
    </p:extLst>
  </p:cSld>
  <p:clrMapOvr>
    <a:masterClrMapping/>
  </p:clrMapOvr>
</p:sld>
</file>

<file path=ppt/theme/theme1.xml><?xml version="1.0" encoding="utf-8"?>
<a:theme xmlns:a="http://schemas.openxmlformats.org/drawingml/2006/main" name="Office Theme">
  <a:themeElements>
    <a:clrScheme name="Teulu Jones 2">
      <a:dk1>
        <a:srgbClr val="374265"/>
      </a:dk1>
      <a:lt1>
        <a:srgbClr val="FFFFFF"/>
      </a:lt1>
      <a:dk2>
        <a:srgbClr val="B6D1E4"/>
      </a:dk2>
      <a:lt2>
        <a:srgbClr val="D7E9CB"/>
      </a:lt2>
      <a:accent1>
        <a:srgbClr val="4A8DBD"/>
      </a:accent1>
      <a:accent2>
        <a:srgbClr val="DE7D2C"/>
      </a:accent2>
      <a:accent3>
        <a:srgbClr val="278C74"/>
      </a:accent3>
      <a:accent4>
        <a:srgbClr val="E52F58"/>
      </a:accent4>
      <a:accent5>
        <a:srgbClr val="EE71A4"/>
      </a:accent5>
      <a:accent6>
        <a:srgbClr val="FBD321"/>
      </a:accent6>
      <a:hlink>
        <a:srgbClr val="80BCDB"/>
      </a:hlink>
      <a:folHlink>
        <a:srgbClr val="6EB344"/>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ide template (003)  -  Read-Only" id="{4D1358A7-3C88-411B-B7E0-71915203ADBA}" vid="{E6CF41C1-88C6-4F6F-A029-67FED7205114}"/>
    </a:ext>
  </a:extLst>
</a:theme>
</file>

<file path=ppt/theme/theme2.xml><?xml version="1.0" encoding="utf-8"?>
<a:theme xmlns:a="http://schemas.openxmlformats.org/drawingml/2006/main" name="1_Office Theme">
  <a:themeElements>
    <a:clrScheme name="Teulu Jones 2">
      <a:dk1>
        <a:srgbClr val="374265"/>
      </a:dk1>
      <a:lt1>
        <a:srgbClr val="FFFFFF"/>
      </a:lt1>
      <a:dk2>
        <a:srgbClr val="B6D1E4"/>
      </a:dk2>
      <a:lt2>
        <a:srgbClr val="D7E9CB"/>
      </a:lt2>
      <a:accent1>
        <a:srgbClr val="4A8DBD"/>
      </a:accent1>
      <a:accent2>
        <a:srgbClr val="DE7D2C"/>
      </a:accent2>
      <a:accent3>
        <a:srgbClr val="278C74"/>
      </a:accent3>
      <a:accent4>
        <a:srgbClr val="E52F58"/>
      </a:accent4>
      <a:accent5>
        <a:srgbClr val="EE71A4"/>
      </a:accent5>
      <a:accent6>
        <a:srgbClr val="FBD321"/>
      </a:accent6>
      <a:hlink>
        <a:srgbClr val="80BCDB"/>
      </a:hlink>
      <a:folHlink>
        <a:srgbClr val="6EB344"/>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ide template (003)  -  Read-Only" id="{4D1358A7-3C88-411B-B7E0-71915203ADBA}" vid="{65093C39-7431-4E4B-AF44-D3E4D54D9C3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2D019B27792E448AD7A75348557AC6F" ma:contentTypeVersion="14" ma:contentTypeDescription="Create a new document." ma:contentTypeScope="" ma:versionID="018405dc12171c1e0583cc4dfe2c050e">
  <xsd:schema xmlns:xsd="http://www.w3.org/2001/XMLSchema" xmlns:xs="http://www.w3.org/2001/XMLSchema" xmlns:p="http://schemas.microsoft.com/office/2006/metadata/properties" xmlns:ns3="9b811a52-1ccf-4c5c-ad40-34ae811d1956" xmlns:ns4="7dc4a77c-70c9-40e7-a2b6-422e24bfc9bc" targetNamespace="http://schemas.microsoft.com/office/2006/metadata/properties" ma:root="true" ma:fieldsID="4bd7c3845d26f54a96110f2d20a3c437" ns3:_="" ns4:_="">
    <xsd:import namespace="9b811a52-1ccf-4c5c-ad40-34ae811d1956"/>
    <xsd:import namespace="7dc4a77c-70c9-40e7-a2b6-422e24bfc9b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811a52-1ccf-4c5c-ad40-34ae811d19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dc4a77c-70c9-40e7-a2b6-422e24bfc9b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D2D8C5-CE4B-47BD-B261-02D8021D5778}">
  <ds:schemaRefs>
    <ds:schemaRef ds:uri="http://schemas.microsoft.com/sharepoint/v3/contenttype/forms"/>
  </ds:schemaRefs>
</ds:datastoreItem>
</file>

<file path=customXml/itemProps2.xml><?xml version="1.0" encoding="utf-8"?>
<ds:datastoreItem xmlns:ds="http://schemas.openxmlformats.org/officeDocument/2006/customXml" ds:itemID="{AB8F71FE-A53A-4CEA-946B-7412F0F15785}">
  <ds:schemaRefs>
    <ds:schemaRef ds:uri="7dc4a77c-70c9-40e7-a2b6-422e24bfc9bc"/>
    <ds:schemaRef ds:uri="9b811a52-1ccf-4c5c-ad40-34ae811d19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026B41E-B258-45C1-943C-6946B1402AAF}">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9b811a52-1ccf-4c5c-ad40-34ae811d1956"/>
    <ds:schemaRef ds:uri="http://purl.org/dc/terms/"/>
    <ds:schemaRef ds:uri="7dc4a77c-70c9-40e7-a2b6-422e24bfc9bc"/>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Slide template for Board  Committees</Template>
  <TotalTime>521</TotalTime>
  <Words>1477</Words>
  <Application>Microsoft Office PowerPoint</Application>
  <PresentationFormat>Widescreen</PresentationFormat>
  <Paragraphs>114</Paragraphs>
  <Slides>20</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20</vt:i4>
      </vt:variant>
    </vt:vector>
  </HeadingPairs>
  <TitlesOfParts>
    <vt:vector size="27" baseType="lpstr">
      <vt:lpstr>Arial</vt:lpstr>
      <vt:lpstr>Arial Narrow</vt:lpstr>
      <vt:lpstr>Calibri</vt:lpstr>
      <vt:lpstr>Calibri Light</vt:lpstr>
      <vt:lpstr>Office Theme</vt:lpstr>
      <vt:lpstr>1_Office Theme</vt:lpstr>
      <vt:lpstr>Office Theme</vt:lpstr>
      <vt:lpstr>PowerPoint Presentation</vt:lpstr>
      <vt:lpstr>Outcomes linked to Specialty – Cardiology &amp; Spinal </vt:lpstr>
      <vt:lpstr>Number of individual patients by treatment type </vt:lpstr>
      <vt:lpstr>Cardiology Patient Questions</vt:lpstr>
      <vt:lpstr>Spinal Patient Questions</vt:lpstr>
      <vt:lpstr>Patients split by point of delivery (Elective vs  Emergency)</vt:lpstr>
      <vt:lpstr>PowerPoint Presentation</vt:lpstr>
      <vt:lpstr>Cardiology: How satisfied are you with the outcome of your procedure/operation?</vt:lpstr>
      <vt:lpstr>PowerPoint Presentation</vt:lpstr>
      <vt:lpstr>Cardiology - “How Good were the clinical team at..?”</vt:lpstr>
      <vt:lpstr>Cardiology Patient Comments </vt:lpstr>
      <vt:lpstr>PowerPoint Presentation</vt:lpstr>
      <vt:lpstr>Spinal: How satisfied are you with the outcome of your operation?</vt:lpstr>
      <vt:lpstr>PowerPoint Presentation</vt:lpstr>
      <vt:lpstr>Spinal Patients Experience “How good were the clinical team at..?” </vt:lpstr>
      <vt:lpstr>PowerPoint Presentation</vt:lpstr>
      <vt:lpstr>Spinal Patients – “Post procedure, have you had difficulty, due to the operation:” – Emergency Vs Elective</vt:lpstr>
      <vt:lpstr>Spinal Patient Comments</vt:lpstr>
      <vt:lpstr>Summary and Next Steps</vt:lpstr>
      <vt:lpstr>Recommendation: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Lewis (Hywel Dda UHB - Committee Services Officer)</dc:creator>
  <cp:lastModifiedBy>Connie Reynolds-Cunliffe (Hywel Dda UHB - Corporate Governance Apprentice)</cp:lastModifiedBy>
  <cp:revision>13</cp:revision>
  <cp:lastPrinted>2021-05-05T09:02:34Z</cp:lastPrinted>
  <dcterms:created xsi:type="dcterms:W3CDTF">2023-03-03T12:11:00Z</dcterms:created>
  <dcterms:modified xsi:type="dcterms:W3CDTF">2023-08-21T10:36:50Z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0x01010062D019B27792E448AD7A75348557AC6F</vt:lpwstr>
  </property>
</Properties>
</file>