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9"/>
  </p:notesMasterIdLst>
  <p:sldIdLst>
    <p:sldId id="342" r:id="rId5"/>
    <p:sldId id="361" r:id="rId6"/>
    <p:sldId id="360" r:id="rId7"/>
    <p:sldId id="284" r:id="rId8"/>
    <p:sldId id="286" r:id="rId9"/>
    <p:sldId id="354" r:id="rId10"/>
    <p:sldId id="276" r:id="rId11"/>
    <p:sldId id="275" r:id="rId12"/>
    <p:sldId id="344" r:id="rId13"/>
    <p:sldId id="267" r:id="rId14"/>
    <p:sldId id="291" r:id="rId15"/>
    <p:sldId id="322" r:id="rId16"/>
    <p:sldId id="323" r:id="rId17"/>
    <p:sldId id="324" r:id="rId18"/>
    <p:sldId id="325" r:id="rId19"/>
    <p:sldId id="345" r:id="rId20"/>
    <p:sldId id="340" r:id="rId21"/>
    <p:sldId id="331" r:id="rId22"/>
    <p:sldId id="332" r:id="rId23"/>
    <p:sldId id="333" r:id="rId24"/>
    <p:sldId id="334" r:id="rId25"/>
    <p:sldId id="335" r:id="rId26"/>
    <p:sldId id="346" r:id="rId27"/>
    <p:sldId id="292" r:id="rId28"/>
    <p:sldId id="318" r:id="rId29"/>
    <p:sldId id="347" r:id="rId30"/>
    <p:sldId id="270" r:id="rId31"/>
    <p:sldId id="294" r:id="rId32"/>
    <p:sldId id="314" r:id="rId33"/>
    <p:sldId id="315" r:id="rId34"/>
    <p:sldId id="316" r:id="rId35"/>
    <p:sldId id="317" r:id="rId36"/>
    <p:sldId id="364" r:id="rId37"/>
    <p:sldId id="348" r:id="rId38"/>
    <p:sldId id="289" r:id="rId39"/>
    <p:sldId id="272" r:id="rId40"/>
    <p:sldId id="296" r:id="rId41"/>
    <p:sldId id="310" r:id="rId42"/>
    <p:sldId id="311" r:id="rId43"/>
    <p:sldId id="312" r:id="rId44"/>
    <p:sldId id="313" r:id="rId45"/>
    <p:sldId id="363" r:id="rId46"/>
    <p:sldId id="349" r:id="rId47"/>
    <p:sldId id="274" r:id="rId48"/>
    <p:sldId id="297" r:id="rId49"/>
    <p:sldId id="308" r:id="rId50"/>
    <p:sldId id="301" r:id="rId51"/>
    <p:sldId id="309" r:id="rId52"/>
    <p:sldId id="350" r:id="rId53"/>
    <p:sldId id="273" r:id="rId54"/>
    <p:sldId id="298" r:id="rId55"/>
    <p:sldId id="279" r:id="rId56"/>
    <p:sldId id="303" r:id="rId57"/>
    <p:sldId id="302" r:id="rId58"/>
    <p:sldId id="304" r:id="rId59"/>
    <p:sldId id="362" r:id="rId60"/>
    <p:sldId id="351" r:id="rId61"/>
    <p:sldId id="271" r:id="rId62"/>
    <p:sldId id="295" r:id="rId63"/>
    <p:sldId id="330" r:id="rId64"/>
    <p:sldId id="359" r:id="rId65"/>
    <p:sldId id="358" r:id="rId66"/>
    <p:sldId id="365" r:id="rId67"/>
    <p:sldId id="343" r:id="rId6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6CB5C4"/>
    <a:srgbClr val="F9FED8"/>
    <a:srgbClr val="EE30C5"/>
    <a:srgbClr val="EF41E7"/>
    <a:srgbClr val="C070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7" autoAdjust="0"/>
    <p:restoredTop sz="94660"/>
  </p:normalViewPr>
  <p:slideViewPr>
    <p:cSldViewPr snapToGrid="0">
      <p:cViewPr varScale="1">
        <p:scale>
          <a:sx n="62" d="100"/>
          <a:sy n="62" d="100"/>
        </p:scale>
        <p:origin x="242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1A5C1D-86FB-43A5-A976-CD6741909C2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D2C7C6DE-1D7B-4FA6-9A07-B248D98E4887}">
      <dgm:prSet phldrT="[Text]" custT="1"/>
      <dgm:spPr>
        <a:solidFill>
          <a:schemeClr val="bg1">
            <a:lumMod val="85000"/>
          </a:schemeClr>
        </a:solidFill>
        <a:ln>
          <a:solidFill>
            <a:schemeClr val="tx1"/>
          </a:solidFill>
        </a:ln>
      </dgm:spPr>
      <dgm:t>
        <a:bodyPr/>
        <a:lstStyle/>
        <a:p>
          <a:r>
            <a:rPr lang="en-GB" sz="1200" dirty="0" smtClean="0">
              <a:solidFill>
                <a:schemeClr val="tx1"/>
              </a:solidFill>
              <a:latin typeface="Arial" panose="020B0604020202020204" pitchFamily="34" charset="0"/>
              <a:cs typeface="Arial" panose="020B0604020202020204" pitchFamily="34" charset="0"/>
            </a:rPr>
            <a:t>The development of the All-Wales online learning package was delayed due to Covid-19 – now available October 2021</a:t>
          </a:r>
          <a:endParaRPr lang="en-US" sz="1200" dirty="0">
            <a:solidFill>
              <a:schemeClr val="tx1"/>
            </a:solidFill>
            <a:latin typeface="Arial" panose="020B0604020202020204" pitchFamily="34" charset="0"/>
            <a:cs typeface="Arial" panose="020B0604020202020204" pitchFamily="34" charset="0"/>
          </a:endParaRPr>
        </a:p>
      </dgm:t>
    </dgm:pt>
    <dgm:pt modelId="{38DFD610-0E2C-4316-BB2F-5506791A76FE}" type="parTrans" cxnId="{FC76B066-05DF-4F57-9FBE-87DDD68F4163}">
      <dgm:prSet/>
      <dgm:spPr/>
      <dgm:t>
        <a:bodyPr/>
        <a:lstStyle/>
        <a:p>
          <a:endParaRPr lang="en-US"/>
        </a:p>
      </dgm:t>
    </dgm:pt>
    <dgm:pt modelId="{8DCF9DA3-03CE-4F82-9D75-D655899E2245}" type="sibTrans" cxnId="{FC76B066-05DF-4F57-9FBE-87DDD68F4163}">
      <dgm:prSet/>
      <dgm:spPr/>
      <dgm:t>
        <a:bodyPr/>
        <a:lstStyle/>
        <a:p>
          <a:endParaRPr lang="en-US"/>
        </a:p>
      </dgm:t>
    </dgm:pt>
    <dgm:pt modelId="{52FAA845-7906-44B5-85DF-1A34041F3FF7}">
      <dgm:prSet phldrT="[Text]" custT="1"/>
      <dgm:spPr>
        <a:solidFill>
          <a:schemeClr val="accent1">
            <a:lumMod val="40000"/>
            <a:lumOff val="60000"/>
          </a:schemeClr>
        </a:solidFill>
        <a:ln>
          <a:solidFill>
            <a:schemeClr val="tx1"/>
          </a:solidFill>
        </a:ln>
      </dgm:spPr>
      <dgm:t>
        <a:bodyPr/>
        <a:lstStyle/>
        <a:p>
          <a:r>
            <a:rPr lang="en-GB" sz="1200" dirty="0" smtClean="0">
              <a:solidFill>
                <a:schemeClr val="tx1"/>
              </a:solidFill>
              <a:latin typeface="Arial" panose="020B0604020202020204" pitchFamily="34" charset="0"/>
              <a:cs typeface="Arial" panose="020B0604020202020204" pitchFamily="34" charset="0"/>
            </a:rPr>
            <a:t>Bilingual Skills Policy approved and formally launched on St David’s Day with a promotional video and use of other key media tools</a:t>
          </a:r>
          <a:endParaRPr lang="en-US" sz="1200" dirty="0">
            <a:solidFill>
              <a:schemeClr val="tx1"/>
            </a:solidFill>
            <a:latin typeface="Arial" panose="020B0604020202020204" pitchFamily="34" charset="0"/>
            <a:cs typeface="Arial" panose="020B0604020202020204" pitchFamily="34" charset="0"/>
          </a:endParaRPr>
        </a:p>
      </dgm:t>
    </dgm:pt>
    <dgm:pt modelId="{3F310809-821C-4293-95C3-31B4EA1D89B9}" type="parTrans" cxnId="{09B6BE76-F188-4770-987E-A2D109855144}">
      <dgm:prSet/>
      <dgm:spPr/>
      <dgm:t>
        <a:bodyPr/>
        <a:lstStyle/>
        <a:p>
          <a:endParaRPr lang="en-US"/>
        </a:p>
      </dgm:t>
    </dgm:pt>
    <dgm:pt modelId="{B621BBE2-F025-427E-8E8E-6C565E350F21}" type="sibTrans" cxnId="{09B6BE76-F188-4770-987E-A2D109855144}">
      <dgm:prSet/>
      <dgm:spPr/>
      <dgm:t>
        <a:bodyPr/>
        <a:lstStyle/>
        <a:p>
          <a:endParaRPr lang="en-US"/>
        </a:p>
      </dgm:t>
    </dgm:pt>
    <dgm:pt modelId="{45E40794-6F81-4ABA-B6B0-55B006E8E622}">
      <dgm:prSet custT="1"/>
      <dgm:spPr>
        <a:solidFill>
          <a:schemeClr val="bg1">
            <a:lumMod val="75000"/>
          </a:schemeClr>
        </a:solidFill>
        <a:ln>
          <a:solidFill>
            <a:schemeClr val="tx1"/>
          </a:solidFill>
        </a:ln>
      </dgm:spPr>
      <dgm:t>
        <a:bodyPr/>
        <a:lstStyle/>
        <a:p>
          <a:r>
            <a:rPr lang="en-GB" sz="1200" dirty="0" smtClean="0">
              <a:solidFill>
                <a:schemeClr val="tx1"/>
              </a:solidFill>
              <a:latin typeface="Arial" panose="020B0604020202020204" pitchFamily="34" charset="0"/>
              <a:cs typeface="Arial" panose="020B0604020202020204" pitchFamily="34" charset="0"/>
            </a:rPr>
            <a:t>Information and supporting materials available on the intranet for all staff to access</a:t>
          </a:r>
          <a:endParaRPr lang="en-GB" sz="1200" dirty="0">
            <a:solidFill>
              <a:schemeClr val="tx1"/>
            </a:solidFill>
            <a:latin typeface="Arial" panose="020B0604020202020204" pitchFamily="34" charset="0"/>
            <a:cs typeface="Arial" panose="020B0604020202020204" pitchFamily="34" charset="0"/>
          </a:endParaRPr>
        </a:p>
      </dgm:t>
    </dgm:pt>
    <dgm:pt modelId="{76B02D0D-A9C4-4363-AA46-E20DFDFA04D0}" type="parTrans" cxnId="{1E48F60E-FFA4-4D3F-94DF-2D7BE7F33599}">
      <dgm:prSet/>
      <dgm:spPr/>
      <dgm:t>
        <a:bodyPr/>
        <a:lstStyle/>
        <a:p>
          <a:endParaRPr lang="en-US"/>
        </a:p>
      </dgm:t>
    </dgm:pt>
    <dgm:pt modelId="{19E84299-A6C3-4244-83F2-EE10B118F670}" type="sibTrans" cxnId="{1E48F60E-FFA4-4D3F-94DF-2D7BE7F33599}">
      <dgm:prSet/>
      <dgm:spPr/>
      <dgm:t>
        <a:bodyPr/>
        <a:lstStyle/>
        <a:p>
          <a:endParaRPr lang="en-US"/>
        </a:p>
      </dgm:t>
    </dgm:pt>
    <dgm:pt modelId="{CB0086A8-48AD-418B-BD73-A9BEA2B04664}">
      <dgm:prSet custT="1"/>
      <dgm:spPr>
        <a:solidFill>
          <a:schemeClr val="bg1"/>
        </a:solidFill>
        <a:ln>
          <a:solidFill>
            <a:schemeClr val="tx1"/>
          </a:solidFill>
        </a:ln>
      </dgm:spPr>
      <dgm:t>
        <a:bodyPr/>
        <a:lstStyle/>
        <a:p>
          <a:r>
            <a:rPr lang="en-GB" sz="1200" dirty="0" smtClean="0">
              <a:solidFill>
                <a:schemeClr val="tx1"/>
              </a:solidFill>
              <a:latin typeface="Arial" panose="020B0604020202020204" pitchFamily="34" charset="0"/>
              <a:cs typeface="Arial" panose="020B0604020202020204" pitchFamily="34" charset="0"/>
            </a:rPr>
            <a:t>Quarterly Global email reminding staff of their obligation to produce bilingual material – Global email reminds staff that a translation service is available to all</a:t>
          </a:r>
          <a:endParaRPr lang="en-GB" sz="1200" dirty="0">
            <a:solidFill>
              <a:schemeClr val="tx1"/>
            </a:solidFill>
            <a:latin typeface="Arial" panose="020B0604020202020204" pitchFamily="34" charset="0"/>
            <a:cs typeface="Arial" panose="020B0604020202020204" pitchFamily="34" charset="0"/>
          </a:endParaRPr>
        </a:p>
      </dgm:t>
    </dgm:pt>
    <dgm:pt modelId="{02B9FB32-319F-4B88-975B-D1B02300DAC4}" type="parTrans" cxnId="{707B2F85-82FD-4F0A-8D4C-B3083E5F5B3B}">
      <dgm:prSet/>
      <dgm:spPr/>
      <dgm:t>
        <a:bodyPr/>
        <a:lstStyle/>
        <a:p>
          <a:endParaRPr lang="en-US"/>
        </a:p>
      </dgm:t>
    </dgm:pt>
    <dgm:pt modelId="{4E8BFD7D-1CE6-43B5-A685-C792453EBEBC}" type="sibTrans" cxnId="{707B2F85-82FD-4F0A-8D4C-B3083E5F5B3B}">
      <dgm:prSet/>
      <dgm:spPr/>
      <dgm:t>
        <a:bodyPr/>
        <a:lstStyle/>
        <a:p>
          <a:endParaRPr lang="en-US"/>
        </a:p>
      </dgm:t>
    </dgm:pt>
    <dgm:pt modelId="{4C13BD5C-83B1-43B1-BEF9-63732C666C97}" type="pres">
      <dgm:prSet presAssocID="{3E1A5C1D-86FB-43A5-A976-CD6741909C29}" presName="cycle" presStyleCnt="0">
        <dgm:presLayoutVars>
          <dgm:dir/>
          <dgm:resizeHandles val="exact"/>
        </dgm:presLayoutVars>
      </dgm:prSet>
      <dgm:spPr/>
      <dgm:t>
        <a:bodyPr/>
        <a:lstStyle/>
        <a:p>
          <a:endParaRPr lang="en-US"/>
        </a:p>
      </dgm:t>
    </dgm:pt>
    <dgm:pt modelId="{118E48BA-9EB6-4A7B-BB82-E5D666F37B0C}" type="pres">
      <dgm:prSet presAssocID="{D2C7C6DE-1D7B-4FA6-9A07-B248D98E4887}" presName="node" presStyleLbl="node1" presStyleIdx="0" presStyleCnt="4" custScaleX="142522" custScaleY="112603">
        <dgm:presLayoutVars>
          <dgm:bulletEnabled val="1"/>
        </dgm:presLayoutVars>
      </dgm:prSet>
      <dgm:spPr/>
      <dgm:t>
        <a:bodyPr/>
        <a:lstStyle/>
        <a:p>
          <a:endParaRPr lang="en-US"/>
        </a:p>
      </dgm:t>
    </dgm:pt>
    <dgm:pt modelId="{4957449A-FDE7-4807-B696-0741B2DCC824}" type="pres">
      <dgm:prSet presAssocID="{8DCF9DA3-03CE-4F82-9D75-D655899E2245}" presName="sibTrans" presStyleLbl="sibTrans2D1" presStyleIdx="0" presStyleCnt="4"/>
      <dgm:spPr/>
      <dgm:t>
        <a:bodyPr/>
        <a:lstStyle/>
        <a:p>
          <a:endParaRPr lang="en-US"/>
        </a:p>
      </dgm:t>
    </dgm:pt>
    <dgm:pt modelId="{3492E788-311A-4655-88D7-B2560257281C}" type="pres">
      <dgm:prSet presAssocID="{8DCF9DA3-03CE-4F82-9D75-D655899E2245}" presName="connectorText" presStyleLbl="sibTrans2D1" presStyleIdx="0" presStyleCnt="4"/>
      <dgm:spPr/>
      <dgm:t>
        <a:bodyPr/>
        <a:lstStyle/>
        <a:p>
          <a:endParaRPr lang="en-US"/>
        </a:p>
      </dgm:t>
    </dgm:pt>
    <dgm:pt modelId="{64DE41FA-928E-4C2B-927A-577BB39E71E3}" type="pres">
      <dgm:prSet presAssocID="{CB0086A8-48AD-418B-BD73-A9BEA2B04664}" presName="node" presStyleLbl="node1" presStyleIdx="1" presStyleCnt="4" custScaleX="135642" custScaleY="120217" custRadScaleRad="110126" custRadScaleInc="2524">
        <dgm:presLayoutVars>
          <dgm:bulletEnabled val="1"/>
        </dgm:presLayoutVars>
      </dgm:prSet>
      <dgm:spPr/>
      <dgm:t>
        <a:bodyPr/>
        <a:lstStyle/>
        <a:p>
          <a:endParaRPr lang="en-US"/>
        </a:p>
      </dgm:t>
    </dgm:pt>
    <dgm:pt modelId="{A16A7115-6A01-44DF-8C26-B4D3F813BCF9}" type="pres">
      <dgm:prSet presAssocID="{4E8BFD7D-1CE6-43B5-A685-C792453EBEBC}" presName="sibTrans" presStyleLbl="sibTrans2D1" presStyleIdx="1" presStyleCnt="4"/>
      <dgm:spPr/>
      <dgm:t>
        <a:bodyPr/>
        <a:lstStyle/>
        <a:p>
          <a:endParaRPr lang="en-US"/>
        </a:p>
      </dgm:t>
    </dgm:pt>
    <dgm:pt modelId="{A7845CD0-672A-4D5B-97C8-6ECDE14CF49D}" type="pres">
      <dgm:prSet presAssocID="{4E8BFD7D-1CE6-43B5-A685-C792453EBEBC}" presName="connectorText" presStyleLbl="sibTrans2D1" presStyleIdx="1" presStyleCnt="4"/>
      <dgm:spPr/>
      <dgm:t>
        <a:bodyPr/>
        <a:lstStyle/>
        <a:p>
          <a:endParaRPr lang="en-US"/>
        </a:p>
      </dgm:t>
    </dgm:pt>
    <dgm:pt modelId="{35DE01B0-AB97-4BC6-836B-5ED909B920DF}" type="pres">
      <dgm:prSet presAssocID="{45E40794-6F81-4ABA-B6B0-55B006E8E622}" presName="node" presStyleLbl="node1" presStyleIdx="2" presStyleCnt="4" custScaleX="120434" custScaleY="132096" custRadScaleRad="105748" custRadScaleInc="-4491">
        <dgm:presLayoutVars>
          <dgm:bulletEnabled val="1"/>
        </dgm:presLayoutVars>
      </dgm:prSet>
      <dgm:spPr/>
      <dgm:t>
        <a:bodyPr/>
        <a:lstStyle/>
        <a:p>
          <a:endParaRPr lang="en-US"/>
        </a:p>
      </dgm:t>
    </dgm:pt>
    <dgm:pt modelId="{9290829F-A6D4-46EF-B00B-B0CED71F359F}" type="pres">
      <dgm:prSet presAssocID="{19E84299-A6C3-4244-83F2-EE10B118F670}" presName="sibTrans" presStyleLbl="sibTrans2D1" presStyleIdx="2" presStyleCnt="4"/>
      <dgm:spPr/>
      <dgm:t>
        <a:bodyPr/>
        <a:lstStyle/>
        <a:p>
          <a:endParaRPr lang="en-US"/>
        </a:p>
      </dgm:t>
    </dgm:pt>
    <dgm:pt modelId="{266F205F-59D4-4816-9E45-D81B127C1D06}" type="pres">
      <dgm:prSet presAssocID="{19E84299-A6C3-4244-83F2-EE10B118F670}" presName="connectorText" presStyleLbl="sibTrans2D1" presStyleIdx="2" presStyleCnt="4"/>
      <dgm:spPr/>
      <dgm:t>
        <a:bodyPr/>
        <a:lstStyle/>
        <a:p>
          <a:endParaRPr lang="en-US"/>
        </a:p>
      </dgm:t>
    </dgm:pt>
    <dgm:pt modelId="{B80D855B-0C37-4DCD-9082-F097A1EB3851}" type="pres">
      <dgm:prSet presAssocID="{52FAA845-7906-44B5-85DF-1A34041F3FF7}" presName="node" presStyleLbl="node1" presStyleIdx="3" presStyleCnt="4" custScaleX="138640" custScaleY="123454" custRadScaleRad="109405" custRadScaleInc="-1968">
        <dgm:presLayoutVars>
          <dgm:bulletEnabled val="1"/>
        </dgm:presLayoutVars>
      </dgm:prSet>
      <dgm:spPr/>
      <dgm:t>
        <a:bodyPr/>
        <a:lstStyle/>
        <a:p>
          <a:endParaRPr lang="en-US"/>
        </a:p>
      </dgm:t>
    </dgm:pt>
    <dgm:pt modelId="{019BB818-B54C-4F07-B6D4-B3175C5F3DA9}" type="pres">
      <dgm:prSet presAssocID="{B621BBE2-F025-427E-8E8E-6C565E350F21}" presName="sibTrans" presStyleLbl="sibTrans2D1" presStyleIdx="3" presStyleCnt="4"/>
      <dgm:spPr/>
      <dgm:t>
        <a:bodyPr/>
        <a:lstStyle/>
        <a:p>
          <a:endParaRPr lang="en-US"/>
        </a:p>
      </dgm:t>
    </dgm:pt>
    <dgm:pt modelId="{8859F655-0493-401D-AE43-BD5012F5393F}" type="pres">
      <dgm:prSet presAssocID="{B621BBE2-F025-427E-8E8E-6C565E350F21}" presName="connectorText" presStyleLbl="sibTrans2D1" presStyleIdx="3" presStyleCnt="4"/>
      <dgm:spPr/>
      <dgm:t>
        <a:bodyPr/>
        <a:lstStyle/>
        <a:p>
          <a:endParaRPr lang="en-US"/>
        </a:p>
      </dgm:t>
    </dgm:pt>
  </dgm:ptLst>
  <dgm:cxnLst>
    <dgm:cxn modelId="{1E48F60E-FFA4-4D3F-94DF-2D7BE7F33599}" srcId="{3E1A5C1D-86FB-43A5-A976-CD6741909C29}" destId="{45E40794-6F81-4ABA-B6B0-55B006E8E622}" srcOrd="2" destOrd="0" parTransId="{76B02D0D-A9C4-4363-AA46-E20DFDFA04D0}" sibTransId="{19E84299-A6C3-4244-83F2-EE10B118F670}"/>
    <dgm:cxn modelId="{9A3883F4-18B7-4391-A221-EE3497EBE1FF}" type="presOf" srcId="{52FAA845-7906-44B5-85DF-1A34041F3FF7}" destId="{B80D855B-0C37-4DCD-9082-F097A1EB3851}" srcOrd="0" destOrd="0" presId="urn:microsoft.com/office/officeart/2005/8/layout/cycle2"/>
    <dgm:cxn modelId="{09B6BE76-F188-4770-987E-A2D109855144}" srcId="{3E1A5C1D-86FB-43A5-A976-CD6741909C29}" destId="{52FAA845-7906-44B5-85DF-1A34041F3FF7}" srcOrd="3" destOrd="0" parTransId="{3F310809-821C-4293-95C3-31B4EA1D89B9}" sibTransId="{B621BBE2-F025-427E-8E8E-6C565E350F21}"/>
    <dgm:cxn modelId="{05945461-16C0-44C3-B478-6EFC4226584B}" type="presOf" srcId="{3E1A5C1D-86FB-43A5-A976-CD6741909C29}" destId="{4C13BD5C-83B1-43B1-BEF9-63732C666C97}" srcOrd="0" destOrd="0" presId="urn:microsoft.com/office/officeart/2005/8/layout/cycle2"/>
    <dgm:cxn modelId="{FC76B066-05DF-4F57-9FBE-87DDD68F4163}" srcId="{3E1A5C1D-86FB-43A5-A976-CD6741909C29}" destId="{D2C7C6DE-1D7B-4FA6-9A07-B248D98E4887}" srcOrd="0" destOrd="0" parTransId="{38DFD610-0E2C-4316-BB2F-5506791A76FE}" sibTransId="{8DCF9DA3-03CE-4F82-9D75-D655899E2245}"/>
    <dgm:cxn modelId="{AC9B7745-88AD-4C8F-9DBC-AB65ADDC22A0}" type="presOf" srcId="{4E8BFD7D-1CE6-43B5-A685-C792453EBEBC}" destId="{A7845CD0-672A-4D5B-97C8-6ECDE14CF49D}" srcOrd="1" destOrd="0" presId="urn:microsoft.com/office/officeart/2005/8/layout/cycle2"/>
    <dgm:cxn modelId="{A1C1A660-E650-452F-A6B4-15FFD25ED8AC}" type="presOf" srcId="{8DCF9DA3-03CE-4F82-9D75-D655899E2245}" destId="{3492E788-311A-4655-88D7-B2560257281C}" srcOrd="1" destOrd="0" presId="urn:microsoft.com/office/officeart/2005/8/layout/cycle2"/>
    <dgm:cxn modelId="{707B2F85-82FD-4F0A-8D4C-B3083E5F5B3B}" srcId="{3E1A5C1D-86FB-43A5-A976-CD6741909C29}" destId="{CB0086A8-48AD-418B-BD73-A9BEA2B04664}" srcOrd="1" destOrd="0" parTransId="{02B9FB32-319F-4B88-975B-D1B02300DAC4}" sibTransId="{4E8BFD7D-1CE6-43B5-A685-C792453EBEBC}"/>
    <dgm:cxn modelId="{D621EB60-7FBD-4F5A-99E3-01F22C08B4CC}" type="presOf" srcId="{D2C7C6DE-1D7B-4FA6-9A07-B248D98E4887}" destId="{118E48BA-9EB6-4A7B-BB82-E5D666F37B0C}" srcOrd="0" destOrd="0" presId="urn:microsoft.com/office/officeart/2005/8/layout/cycle2"/>
    <dgm:cxn modelId="{FCFEF158-3499-411D-822F-7FEE23B66116}" type="presOf" srcId="{4E8BFD7D-1CE6-43B5-A685-C792453EBEBC}" destId="{A16A7115-6A01-44DF-8C26-B4D3F813BCF9}" srcOrd="0" destOrd="0" presId="urn:microsoft.com/office/officeart/2005/8/layout/cycle2"/>
    <dgm:cxn modelId="{D43841FB-0EBE-468D-97BA-6B4FD8CEDAD2}" type="presOf" srcId="{45E40794-6F81-4ABA-B6B0-55B006E8E622}" destId="{35DE01B0-AB97-4BC6-836B-5ED909B920DF}" srcOrd="0" destOrd="0" presId="urn:microsoft.com/office/officeart/2005/8/layout/cycle2"/>
    <dgm:cxn modelId="{82119DC2-2111-4CAC-96C4-B0D07160F199}" type="presOf" srcId="{CB0086A8-48AD-418B-BD73-A9BEA2B04664}" destId="{64DE41FA-928E-4C2B-927A-577BB39E71E3}" srcOrd="0" destOrd="0" presId="urn:microsoft.com/office/officeart/2005/8/layout/cycle2"/>
    <dgm:cxn modelId="{BA735061-EB4C-4579-BDB6-97A02830AE23}" type="presOf" srcId="{19E84299-A6C3-4244-83F2-EE10B118F670}" destId="{9290829F-A6D4-46EF-B00B-B0CED71F359F}" srcOrd="0" destOrd="0" presId="urn:microsoft.com/office/officeart/2005/8/layout/cycle2"/>
    <dgm:cxn modelId="{5E787B1F-D140-46B6-B25D-A2AFEFDEC3AD}" type="presOf" srcId="{B621BBE2-F025-427E-8E8E-6C565E350F21}" destId="{8859F655-0493-401D-AE43-BD5012F5393F}" srcOrd="1" destOrd="0" presId="urn:microsoft.com/office/officeart/2005/8/layout/cycle2"/>
    <dgm:cxn modelId="{5D0637DC-6B1D-4601-88CB-00D81CDF8D6B}" type="presOf" srcId="{B621BBE2-F025-427E-8E8E-6C565E350F21}" destId="{019BB818-B54C-4F07-B6D4-B3175C5F3DA9}" srcOrd="0" destOrd="0" presId="urn:microsoft.com/office/officeart/2005/8/layout/cycle2"/>
    <dgm:cxn modelId="{C361F698-D410-4332-A3A1-850412D719F8}" type="presOf" srcId="{8DCF9DA3-03CE-4F82-9D75-D655899E2245}" destId="{4957449A-FDE7-4807-B696-0741B2DCC824}" srcOrd="0" destOrd="0" presId="urn:microsoft.com/office/officeart/2005/8/layout/cycle2"/>
    <dgm:cxn modelId="{82791BAF-AF73-4D8A-81C7-7D932461B6B2}" type="presOf" srcId="{19E84299-A6C3-4244-83F2-EE10B118F670}" destId="{266F205F-59D4-4816-9E45-D81B127C1D06}" srcOrd="1" destOrd="0" presId="urn:microsoft.com/office/officeart/2005/8/layout/cycle2"/>
    <dgm:cxn modelId="{A4308D4F-E5CE-45F1-B481-F460ACC45068}" type="presParOf" srcId="{4C13BD5C-83B1-43B1-BEF9-63732C666C97}" destId="{118E48BA-9EB6-4A7B-BB82-E5D666F37B0C}" srcOrd="0" destOrd="0" presId="urn:microsoft.com/office/officeart/2005/8/layout/cycle2"/>
    <dgm:cxn modelId="{C1B5AD90-9C6F-4396-B524-28837FF3D74B}" type="presParOf" srcId="{4C13BD5C-83B1-43B1-BEF9-63732C666C97}" destId="{4957449A-FDE7-4807-B696-0741B2DCC824}" srcOrd="1" destOrd="0" presId="urn:microsoft.com/office/officeart/2005/8/layout/cycle2"/>
    <dgm:cxn modelId="{F7B32DA7-DB88-4752-8562-2FE0DE028332}" type="presParOf" srcId="{4957449A-FDE7-4807-B696-0741B2DCC824}" destId="{3492E788-311A-4655-88D7-B2560257281C}" srcOrd="0" destOrd="0" presId="urn:microsoft.com/office/officeart/2005/8/layout/cycle2"/>
    <dgm:cxn modelId="{DA6AEB0C-95AA-4DB9-BDC5-D44F09AD75D1}" type="presParOf" srcId="{4C13BD5C-83B1-43B1-BEF9-63732C666C97}" destId="{64DE41FA-928E-4C2B-927A-577BB39E71E3}" srcOrd="2" destOrd="0" presId="urn:microsoft.com/office/officeart/2005/8/layout/cycle2"/>
    <dgm:cxn modelId="{7D4D94FF-FBBB-437A-9CCD-30D5840ACD45}" type="presParOf" srcId="{4C13BD5C-83B1-43B1-BEF9-63732C666C97}" destId="{A16A7115-6A01-44DF-8C26-B4D3F813BCF9}" srcOrd="3" destOrd="0" presId="urn:microsoft.com/office/officeart/2005/8/layout/cycle2"/>
    <dgm:cxn modelId="{B9BA5E01-BCD7-49C6-B908-08B7EF1E8BB1}" type="presParOf" srcId="{A16A7115-6A01-44DF-8C26-B4D3F813BCF9}" destId="{A7845CD0-672A-4D5B-97C8-6ECDE14CF49D}" srcOrd="0" destOrd="0" presId="urn:microsoft.com/office/officeart/2005/8/layout/cycle2"/>
    <dgm:cxn modelId="{CF755B2B-B674-41F5-91C3-6FB90FEF6C91}" type="presParOf" srcId="{4C13BD5C-83B1-43B1-BEF9-63732C666C97}" destId="{35DE01B0-AB97-4BC6-836B-5ED909B920DF}" srcOrd="4" destOrd="0" presId="urn:microsoft.com/office/officeart/2005/8/layout/cycle2"/>
    <dgm:cxn modelId="{602B19F6-61B1-4DBB-96BC-B6AEACB51615}" type="presParOf" srcId="{4C13BD5C-83B1-43B1-BEF9-63732C666C97}" destId="{9290829F-A6D4-46EF-B00B-B0CED71F359F}" srcOrd="5" destOrd="0" presId="urn:microsoft.com/office/officeart/2005/8/layout/cycle2"/>
    <dgm:cxn modelId="{9FCBDA3D-826B-49D7-A2BA-3100EBE66B01}" type="presParOf" srcId="{9290829F-A6D4-46EF-B00B-B0CED71F359F}" destId="{266F205F-59D4-4816-9E45-D81B127C1D06}" srcOrd="0" destOrd="0" presId="urn:microsoft.com/office/officeart/2005/8/layout/cycle2"/>
    <dgm:cxn modelId="{0930854D-573C-4DD2-9AFB-C6F4EAB33B64}" type="presParOf" srcId="{4C13BD5C-83B1-43B1-BEF9-63732C666C97}" destId="{B80D855B-0C37-4DCD-9082-F097A1EB3851}" srcOrd="6" destOrd="0" presId="urn:microsoft.com/office/officeart/2005/8/layout/cycle2"/>
    <dgm:cxn modelId="{C99FA95D-B22F-4E2E-8AA1-97BCCD43B47C}" type="presParOf" srcId="{4C13BD5C-83B1-43B1-BEF9-63732C666C97}" destId="{019BB818-B54C-4F07-B6D4-B3175C5F3DA9}" srcOrd="7" destOrd="0" presId="urn:microsoft.com/office/officeart/2005/8/layout/cycle2"/>
    <dgm:cxn modelId="{5367A50E-2F11-4453-8429-B50526543104}" type="presParOf" srcId="{019BB818-B54C-4F07-B6D4-B3175C5F3DA9}" destId="{8859F655-0493-401D-AE43-BD5012F5393F}"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E48BA-9EB6-4A7B-BB82-E5D666F37B0C}">
      <dsp:nvSpPr>
        <dsp:cNvPr id="0" name=""/>
        <dsp:cNvSpPr/>
      </dsp:nvSpPr>
      <dsp:spPr>
        <a:xfrm>
          <a:off x="2179940" y="-196170"/>
          <a:ext cx="2524672" cy="1994679"/>
        </a:xfrm>
        <a:prstGeom prst="ellipse">
          <a:avLst/>
        </a:prstGeom>
        <a:solidFill>
          <a:schemeClr val="bg1">
            <a:lumMod val="8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latin typeface="Arial" panose="020B0604020202020204" pitchFamily="34" charset="0"/>
              <a:cs typeface="Arial" panose="020B0604020202020204" pitchFamily="34" charset="0"/>
            </a:rPr>
            <a:t>The development of the All-Wales online learning package was delayed due to Covid-19 – now available October 2021</a:t>
          </a:r>
          <a:endParaRPr lang="en-US" sz="1200" kern="1200" dirty="0">
            <a:solidFill>
              <a:schemeClr val="tx1"/>
            </a:solidFill>
            <a:latin typeface="Arial" panose="020B0604020202020204" pitchFamily="34" charset="0"/>
            <a:cs typeface="Arial" panose="020B0604020202020204" pitchFamily="34" charset="0"/>
          </a:endParaRPr>
        </a:p>
      </dsp:txBody>
      <dsp:txXfrm>
        <a:off x="2549670" y="95944"/>
        <a:ext cx="1785212" cy="1410451"/>
      </dsp:txXfrm>
    </dsp:sp>
    <dsp:sp modelId="{4957449A-FDE7-4807-B696-0741B2DCC824}">
      <dsp:nvSpPr>
        <dsp:cNvPr id="0" name=""/>
        <dsp:cNvSpPr/>
      </dsp:nvSpPr>
      <dsp:spPr>
        <a:xfrm rot="2571781">
          <a:off x="4312715" y="1451781"/>
          <a:ext cx="305423"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4324948" y="1540187"/>
        <a:ext cx="213796" cy="358714"/>
      </dsp:txXfrm>
    </dsp:sp>
    <dsp:sp modelId="{64DE41FA-928E-4C2B-927A-577BB39E71E3}">
      <dsp:nvSpPr>
        <dsp:cNvPr id="0" name=""/>
        <dsp:cNvSpPr/>
      </dsp:nvSpPr>
      <dsp:spPr>
        <a:xfrm>
          <a:off x="4311299" y="1657857"/>
          <a:ext cx="2402798" cy="2129556"/>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latin typeface="Arial" panose="020B0604020202020204" pitchFamily="34" charset="0"/>
              <a:cs typeface="Arial" panose="020B0604020202020204" pitchFamily="34" charset="0"/>
            </a:rPr>
            <a:t>Quarterly Global email reminding staff of their obligation to produce bilingual material – Global email reminds staff that a translation service is available to all</a:t>
          </a:r>
          <a:endParaRPr lang="en-GB" sz="1200" kern="1200" dirty="0">
            <a:solidFill>
              <a:schemeClr val="tx1"/>
            </a:solidFill>
            <a:latin typeface="Arial" panose="020B0604020202020204" pitchFamily="34" charset="0"/>
            <a:cs typeface="Arial" panose="020B0604020202020204" pitchFamily="34" charset="0"/>
          </a:endParaRPr>
        </a:p>
      </dsp:txBody>
      <dsp:txXfrm>
        <a:off x="4663181" y="1969723"/>
        <a:ext cx="1699034" cy="1505824"/>
      </dsp:txXfrm>
    </dsp:sp>
    <dsp:sp modelId="{A16A7115-6A01-44DF-8C26-B4D3F813BCF9}">
      <dsp:nvSpPr>
        <dsp:cNvPr id="0" name=""/>
        <dsp:cNvSpPr/>
      </dsp:nvSpPr>
      <dsp:spPr>
        <a:xfrm rot="8243999">
          <a:off x="4383949" y="3346067"/>
          <a:ext cx="251382"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rot="10800000">
        <a:off x="4449413" y="3440115"/>
        <a:ext cx="175967" cy="358714"/>
      </dsp:txXfrm>
    </dsp:sp>
    <dsp:sp modelId="{35DE01B0-AB97-4BC6-836B-5ED909B920DF}">
      <dsp:nvSpPr>
        <dsp:cNvPr id="0" name=""/>
        <dsp:cNvSpPr/>
      </dsp:nvSpPr>
      <dsp:spPr>
        <a:xfrm>
          <a:off x="2445701" y="3392013"/>
          <a:ext cx="2133400" cy="2339983"/>
        </a:xfrm>
        <a:prstGeom prst="ellipse">
          <a:avLst/>
        </a:prstGeom>
        <a:solidFill>
          <a:schemeClr val="bg1">
            <a:lumMod val="7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latin typeface="Arial" panose="020B0604020202020204" pitchFamily="34" charset="0"/>
              <a:cs typeface="Arial" panose="020B0604020202020204" pitchFamily="34" charset="0"/>
            </a:rPr>
            <a:t>Information and supporting materials available on the intranet for all staff to access</a:t>
          </a:r>
          <a:endParaRPr lang="en-GB" sz="1200" kern="1200" dirty="0">
            <a:solidFill>
              <a:schemeClr val="tx1"/>
            </a:solidFill>
            <a:latin typeface="Arial" panose="020B0604020202020204" pitchFamily="34" charset="0"/>
            <a:cs typeface="Arial" panose="020B0604020202020204" pitchFamily="34" charset="0"/>
          </a:endParaRPr>
        </a:p>
      </dsp:txBody>
      <dsp:txXfrm>
        <a:off x="2758130" y="3734696"/>
        <a:ext cx="1508542" cy="1654617"/>
      </dsp:txXfrm>
    </dsp:sp>
    <dsp:sp modelId="{9290829F-A6D4-46EF-B00B-B0CED71F359F}">
      <dsp:nvSpPr>
        <dsp:cNvPr id="0" name=""/>
        <dsp:cNvSpPr/>
      </dsp:nvSpPr>
      <dsp:spPr>
        <a:xfrm rot="13259556">
          <a:off x="2331621" y="3362705"/>
          <a:ext cx="289499"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rot="10800000">
        <a:off x="2407823" y="3510761"/>
        <a:ext cx="202649" cy="358714"/>
      </dsp:txXfrm>
    </dsp:sp>
    <dsp:sp modelId="{B80D855B-0C37-4DCD-9082-F097A1EB3851}">
      <dsp:nvSpPr>
        <dsp:cNvPr id="0" name=""/>
        <dsp:cNvSpPr/>
      </dsp:nvSpPr>
      <dsp:spPr>
        <a:xfrm>
          <a:off x="157298" y="1619936"/>
          <a:ext cx="2455906" cy="2186897"/>
        </a:xfrm>
        <a:prstGeom prst="ellipse">
          <a:avLst/>
        </a:prstGeom>
        <a:solidFill>
          <a:schemeClr val="accent1">
            <a:lumMod val="40000"/>
            <a:lumOff val="60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latin typeface="Arial" panose="020B0604020202020204" pitchFamily="34" charset="0"/>
              <a:cs typeface="Arial" panose="020B0604020202020204" pitchFamily="34" charset="0"/>
            </a:rPr>
            <a:t>Bilingual Skills Policy approved and formally launched on St David’s Day with a promotional video and use of other key media tools</a:t>
          </a:r>
          <a:endParaRPr lang="en-US" sz="1200" kern="1200" dirty="0">
            <a:solidFill>
              <a:schemeClr val="tx1"/>
            </a:solidFill>
            <a:latin typeface="Arial" panose="020B0604020202020204" pitchFamily="34" charset="0"/>
            <a:cs typeface="Arial" panose="020B0604020202020204" pitchFamily="34" charset="0"/>
          </a:endParaRPr>
        </a:p>
      </dsp:txBody>
      <dsp:txXfrm>
        <a:off x="516957" y="1940200"/>
        <a:ext cx="1736588" cy="1546369"/>
      </dsp:txXfrm>
    </dsp:sp>
    <dsp:sp modelId="{019BB818-B54C-4F07-B6D4-B3175C5F3DA9}">
      <dsp:nvSpPr>
        <dsp:cNvPr id="0" name=""/>
        <dsp:cNvSpPr/>
      </dsp:nvSpPr>
      <dsp:spPr>
        <a:xfrm rot="19025364">
          <a:off x="2282732" y="1448948"/>
          <a:ext cx="282289" cy="5978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294062" y="1597349"/>
        <a:ext cx="197602" cy="35871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126282-E02F-4EF2-B325-105F8D57F241}" type="datetimeFigureOut">
              <a:rPr lang="en-GB" smtClean="0"/>
              <a:t>23/08/2021</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DCD16B-6786-4425-88F1-06F1537528E8}" type="slidenum">
              <a:rPr lang="en-GB" smtClean="0"/>
              <a:t>‹#›</a:t>
            </a:fld>
            <a:endParaRPr lang="en-GB"/>
          </a:p>
        </p:txBody>
      </p:sp>
    </p:spTree>
    <p:extLst>
      <p:ext uri="{BB962C8B-B14F-4D97-AF65-F5344CB8AC3E}">
        <p14:creationId xmlns:p14="http://schemas.microsoft.com/office/powerpoint/2010/main" val="467724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26F984-7C1D-41C7-B0E5-661363576AAD}" type="datetime1">
              <a:rPr lang="en-GB" smtClean="0"/>
              <a:t>23/08/2021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4618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B4B1E4-979D-4E41-9763-992A269A917D}" type="datetime1">
              <a:rPr lang="en-GB" smtClean="0"/>
              <a:t>23/08/2021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1894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CFD3B8-3D95-453A-A936-1170153FF502}" type="datetime1">
              <a:rPr lang="en-GB" smtClean="0"/>
              <a:t>23/08/2021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98961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5D6607-1AD5-4756-B5DB-A1E471ED0FD7}" type="datetime1">
              <a:rPr lang="en-GB" smtClean="0"/>
              <a:t>23/08/2021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3126889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874C943-CA14-4001-AD20-3B24FD0A7858}" type="datetime1">
              <a:rPr lang="en-GB" smtClean="0"/>
              <a:t>23/08/2021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192916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6026418-0686-4821-97FF-4C081E2F6E51}" type="datetime1">
              <a:rPr lang="en-GB" smtClean="0"/>
              <a:t>23/08/2021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079035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0AF6EF9-FE89-41AA-8EE1-23C6F7278EB4}" type="datetime1">
              <a:rPr lang="en-GB" smtClean="0"/>
              <a:t>23/08/2021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913093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00152B-4CC9-424B-8DF1-D7867FC52BEB}" type="datetime1">
              <a:rPr lang="en-GB" smtClean="0"/>
              <a:t>23/08/2021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07284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F0697-F240-4BB3-A3ED-6C9FB3EDCC7F}" type="datetime1">
              <a:rPr lang="en-GB" smtClean="0"/>
              <a:t>23/08/2021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72214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9FC56CD-F9A1-4633-8ADA-CF95F8616E60}" type="datetime1">
              <a:rPr lang="en-GB" smtClean="0"/>
              <a:t>23/08/2021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906450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C292F113-6967-418A-85DA-1B0CC38881B7}" type="datetime1">
              <a:rPr lang="en-GB" smtClean="0"/>
              <a:t>23/08/2021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21774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0A86F59-8644-4A33-9241-C17ADD50C373}" type="datetime1">
              <a:rPr lang="en-GB" smtClean="0"/>
              <a:t>23/08/2021</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4710304-EE0D-4BCA-B415-2E7F52169AEF}" type="slidenum">
              <a:rPr lang="en-GB" smtClean="0"/>
              <a:t>‹#›</a:t>
            </a:fld>
            <a:endParaRPr lang="en-GB"/>
          </a:p>
        </p:txBody>
      </p:sp>
    </p:spTree>
    <p:extLst>
      <p:ext uri="{BB962C8B-B14F-4D97-AF65-F5344CB8AC3E}">
        <p14:creationId xmlns:p14="http://schemas.microsoft.com/office/powerpoint/2010/main" val="3512589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61.xml"/><Relationship Id="rId3" Type="http://schemas.openxmlformats.org/officeDocument/2006/relationships/slide" Target="slide3.xml"/><Relationship Id="rId7" Type="http://schemas.openxmlformats.org/officeDocument/2006/relationships/slide" Target="slide23.xml"/><Relationship Id="rId12" Type="http://schemas.openxmlformats.org/officeDocument/2006/relationships/slide" Target="slide57.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16.xml"/><Relationship Id="rId11" Type="http://schemas.openxmlformats.org/officeDocument/2006/relationships/slide" Target="slide49.xml"/><Relationship Id="rId5" Type="http://schemas.openxmlformats.org/officeDocument/2006/relationships/slide" Target="slide9.xml"/><Relationship Id="rId10" Type="http://schemas.openxmlformats.org/officeDocument/2006/relationships/slide" Target="slide43.xml"/><Relationship Id="rId4" Type="http://schemas.openxmlformats.org/officeDocument/2006/relationships/slide" Target="slide6.xml"/><Relationship Id="rId9" Type="http://schemas.openxmlformats.org/officeDocument/2006/relationships/slide" Target="slide34.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ons.gov.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image" Target="../media/image5.JP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6.gif"/></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pic>
        <p:nvPicPr>
          <p:cNvPr id="2" name="Picture 1" descr="Vamos al Grano, Nueva ley de Inclusión Laboral | HR Connec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20558"/>
            <a:ext cx="6858000" cy="4285442"/>
          </a:xfrm>
          <a:prstGeom prst="rect">
            <a:avLst/>
          </a:prstGeom>
          <a:ln>
            <a:noFill/>
          </a:ln>
        </p:spPr>
      </p:pic>
      <p:sp>
        <p:nvSpPr>
          <p:cNvPr id="5" name="TextBox 4"/>
          <p:cNvSpPr txBox="1"/>
          <p:nvPr/>
        </p:nvSpPr>
        <p:spPr>
          <a:xfrm>
            <a:off x="549728" y="2309270"/>
            <a:ext cx="5758543" cy="2246769"/>
          </a:xfrm>
          <a:prstGeom prst="rect">
            <a:avLst/>
          </a:prstGeom>
          <a:noFill/>
        </p:spPr>
        <p:txBody>
          <a:bodyPr wrap="square" rtlCol="0">
            <a:spAutoFit/>
          </a:bodyPr>
          <a:lstStyle/>
          <a:p>
            <a:pPr algn="ctr"/>
            <a:r>
              <a:rPr lang="en-GB" sz="2000" b="1" dirty="0" smtClean="0">
                <a:latin typeface="Arial" panose="020B0604020202020204" pitchFamily="34" charset="0"/>
                <a:cs typeface="Arial" panose="020B0604020202020204" pitchFamily="34" charset="0"/>
              </a:rPr>
              <a:t>Hywel Dda University Health Board</a:t>
            </a:r>
          </a:p>
          <a:p>
            <a:pPr algn="ctr"/>
            <a:endParaRPr lang="en-GB" sz="2000" b="1" dirty="0" smtClean="0">
              <a:latin typeface="Arial" panose="020B0604020202020204" pitchFamily="34" charset="0"/>
              <a:cs typeface="Arial" panose="020B0604020202020204" pitchFamily="34" charset="0"/>
            </a:endParaRPr>
          </a:p>
          <a:p>
            <a:pPr algn="ctr"/>
            <a:r>
              <a:rPr lang="en-GB" sz="2000" b="1" dirty="0">
                <a:latin typeface="Arial" panose="020B0604020202020204" pitchFamily="34" charset="0"/>
                <a:cs typeface="Arial" panose="020B0604020202020204" pitchFamily="34" charset="0"/>
              </a:rPr>
              <a:t>Annual Workforce Equality </a:t>
            </a:r>
            <a:r>
              <a:rPr lang="en-GB" sz="2000" b="1" dirty="0" smtClean="0">
                <a:latin typeface="Arial" panose="020B0604020202020204" pitchFamily="34" charset="0"/>
                <a:cs typeface="Arial" panose="020B0604020202020204" pitchFamily="34" charset="0"/>
              </a:rPr>
              <a:t>Report</a:t>
            </a:r>
          </a:p>
          <a:p>
            <a:pPr algn="ctr"/>
            <a:r>
              <a:rPr lang="en-GB" sz="2000" b="1" dirty="0" smtClean="0">
                <a:latin typeface="Arial" panose="020B0604020202020204" pitchFamily="34" charset="0"/>
                <a:cs typeface="Arial" panose="020B0604020202020204" pitchFamily="34" charset="0"/>
              </a:rPr>
              <a:t> </a:t>
            </a:r>
          </a:p>
          <a:p>
            <a:pPr algn="ctr"/>
            <a:r>
              <a:rPr lang="en-GB" sz="2000" b="1" dirty="0" smtClean="0">
                <a:latin typeface="Arial" panose="020B0604020202020204" pitchFamily="34" charset="0"/>
                <a:cs typeface="Arial" panose="020B0604020202020204" pitchFamily="34" charset="0"/>
              </a:rPr>
              <a:t>Reporting Period 1 April 2020 - 31 March 2021</a:t>
            </a:r>
          </a:p>
          <a:p>
            <a:pPr algn="ctr"/>
            <a:endParaRPr lang="en-GB" sz="2000" dirty="0">
              <a:latin typeface="Arial" panose="020B0604020202020204" pitchFamily="34" charset="0"/>
              <a:cs typeface="Arial" panose="020B0604020202020204" pitchFamily="34" charset="0"/>
            </a:endParaRPr>
          </a:p>
          <a:p>
            <a:pPr algn="ctr"/>
            <a:endParaRPr lang="en-GB" sz="2000" dirty="0" smtClean="0">
              <a:solidFill>
                <a:schemeClr val="bg1"/>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74710304-EE0D-4BCA-B415-2E7F52169AEF}" type="slidenum">
              <a:rPr lang="en-GB" smtClean="0"/>
              <a:t>1</a:t>
            </a:fld>
            <a:endParaRPr lang="en-GB"/>
          </a:p>
        </p:txBody>
      </p:sp>
    </p:spTree>
    <p:extLst>
      <p:ext uri="{BB962C8B-B14F-4D97-AF65-F5344CB8AC3E}">
        <p14:creationId xmlns:p14="http://schemas.microsoft.com/office/powerpoint/2010/main" val="406539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grpSp>
        <p:nvGrpSpPr>
          <p:cNvPr id="3" name="Group 2">
            <a:extLst>
              <a:ext uri="{FF2B5EF4-FFF2-40B4-BE49-F238E27FC236}">
                <a16:creationId xmlns:a16="http://schemas.microsoft.com/office/drawing/2014/main" id="{765E2D5B-F374-DD45-8F7B-B9358FFF8CBF}"/>
              </a:ext>
            </a:extLst>
          </p:cNvPr>
          <p:cNvGrpSpPr/>
          <p:nvPr/>
        </p:nvGrpSpPr>
        <p:grpSpPr>
          <a:xfrm>
            <a:off x="204045" y="812887"/>
            <a:ext cx="1973285" cy="2946872"/>
            <a:chOff x="2770044" y="5021878"/>
            <a:chExt cx="4856051" cy="7251949"/>
          </a:xfrm>
          <a:solidFill>
            <a:schemeClr val="accent1">
              <a:lumMod val="60000"/>
              <a:lumOff val="40000"/>
            </a:schemeClr>
          </a:solidFill>
        </p:grpSpPr>
        <p:sp>
          <p:nvSpPr>
            <p:cNvPr id="5" name="Oval 4">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6" name="Oval 5">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7" name="Rectangle 6">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8" name="Oval 7">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9" name="TextBox 8">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sp>
          <p:nvSpPr>
            <p:cNvPr id="10" name="Subtitle 2">
              <a:extLst>
                <a:ext uri="{FF2B5EF4-FFF2-40B4-BE49-F238E27FC236}">
                  <a16:creationId xmlns:a16="http://schemas.microsoft.com/office/drawing/2014/main" id="{397D6920-0522-F841-A0DB-A30C1D5A011E}"/>
                </a:ext>
              </a:extLst>
            </p:cNvPr>
            <p:cNvSpPr txBox="1">
              <a:spLocks/>
            </p:cNvSpPr>
            <p:nvPr/>
          </p:nvSpPr>
          <p:spPr>
            <a:xfrm>
              <a:off x="3268979" y="9593319"/>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975"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a:extLst>
              <a:ext uri="{FF2B5EF4-FFF2-40B4-BE49-F238E27FC236}">
                <a16:creationId xmlns:a16="http://schemas.microsoft.com/office/drawing/2014/main" id="{765E2D5B-F374-DD45-8F7B-B9358FFF8CBF}"/>
              </a:ext>
            </a:extLst>
          </p:cNvPr>
          <p:cNvGrpSpPr/>
          <p:nvPr/>
        </p:nvGrpSpPr>
        <p:grpSpPr>
          <a:xfrm>
            <a:off x="2410958" y="839468"/>
            <a:ext cx="1973285" cy="2946872"/>
            <a:chOff x="2770044" y="5021878"/>
            <a:chExt cx="4856051" cy="7251949"/>
          </a:xfrm>
          <a:solidFill>
            <a:schemeClr val="accent1">
              <a:lumMod val="60000"/>
              <a:lumOff val="40000"/>
            </a:schemeClr>
          </a:solidFill>
        </p:grpSpPr>
        <p:sp>
          <p:nvSpPr>
            <p:cNvPr id="12" name="Oval 11">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3" name="Oval 12">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4" name="Rectangle 13">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5" name="Oval 14">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6" name="TextBox 15">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sp>
          <p:nvSpPr>
            <p:cNvPr id="17" name="Subtitle 2">
              <a:extLst>
                <a:ext uri="{FF2B5EF4-FFF2-40B4-BE49-F238E27FC236}">
                  <a16:creationId xmlns:a16="http://schemas.microsoft.com/office/drawing/2014/main" id="{397D6920-0522-F841-A0DB-A30C1D5A011E}"/>
                </a:ext>
              </a:extLst>
            </p:cNvPr>
            <p:cNvSpPr txBox="1">
              <a:spLocks/>
            </p:cNvSpPr>
            <p:nvPr/>
          </p:nvSpPr>
          <p:spPr>
            <a:xfrm>
              <a:off x="3206004" y="8416816"/>
              <a:ext cx="3916973" cy="2743258"/>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r>
                <a:rPr lang="en-GB" sz="1100" dirty="0">
                  <a:solidFill>
                    <a:schemeClr val="tx1"/>
                  </a:solidFill>
                  <a:latin typeface="Arial" panose="020B0604020202020204" pitchFamily="34" charset="0"/>
                  <a:cs typeface="Arial" panose="020B0604020202020204" pitchFamily="34" charset="0"/>
                </a:rPr>
                <a:t>Key dates throughout the year </a:t>
              </a:r>
              <a:r>
                <a:rPr lang="en-GB" sz="1100" dirty="0" smtClean="0">
                  <a:solidFill>
                    <a:schemeClr val="tx1"/>
                  </a:solidFill>
                  <a:latin typeface="Arial" panose="020B0604020202020204" pitchFamily="34" charset="0"/>
                  <a:cs typeface="Arial" panose="020B0604020202020204" pitchFamily="34" charset="0"/>
                </a:rPr>
                <a:t>to </a:t>
              </a:r>
              <a:r>
                <a:rPr lang="en-GB" sz="1100" dirty="0">
                  <a:solidFill>
                    <a:schemeClr val="tx1"/>
                  </a:solidFill>
                  <a:latin typeface="Arial" panose="020B0604020202020204" pitchFamily="34" charset="0"/>
                  <a:cs typeface="Arial" panose="020B0604020202020204" pitchFamily="34" charset="0"/>
                </a:rPr>
                <a:t>promote the network and the support offered, including Transgender Day of </a:t>
              </a:r>
              <a:r>
                <a:rPr lang="en-GB" sz="1100" dirty="0" smtClean="0">
                  <a:solidFill>
                    <a:schemeClr val="tx1"/>
                  </a:solidFill>
                  <a:latin typeface="Arial" panose="020B0604020202020204" pitchFamily="34" charset="0"/>
                  <a:cs typeface="Arial" panose="020B0604020202020204" pitchFamily="34" charset="0"/>
                </a:rPr>
                <a:t>Remembrance</a:t>
              </a:r>
              <a:endParaRPr lang="en-US" sz="1100" dirty="0">
                <a:solidFill>
                  <a:schemeClr val="tx1"/>
                </a:solidFill>
                <a:latin typeface="Arial" panose="020B0604020202020204" pitchFamily="34" charset="0"/>
                <a:ea typeface="Lato" panose="020F0502020204030203"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765E2D5B-F374-DD45-8F7B-B9358FFF8CBF}"/>
              </a:ext>
            </a:extLst>
          </p:cNvPr>
          <p:cNvGrpSpPr/>
          <p:nvPr/>
        </p:nvGrpSpPr>
        <p:grpSpPr>
          <a:xfrm>
            <a:off x="4795026" y="839468"/>
            <a:ext cx="1973285" cy="2946872"/>
            <a:chOff x="2770044" y="5021878"/>
            <a:chExt cx="4856051" cy="7251949"/>
          </a:xfrm>
          <a:solidFill>
            <a:schemeClr val="accent1">
              <a:lumMod val="60000"/>
              <a:lumOff val="40000"/>
            </a:schemeClr>
          </a:solidFill>
        </p:grpSpPr>
        <p:sp>
          <p:nvSpPr>
            <p:cNvPr id="19" name="Oval 18">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0" name="Oval 19">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1" name="Rectangle 20">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2" name="Oval 21">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3" name="TextBox 22">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sp>
          <p:nvSpPr>
            <p:cNvPr id="24" name="Subtitle 2">
              <a:extLst>
                <a:ext uri="{FF2B5EF4-FFF2-40B4-BE49-F238E27FC236}">
                  <a16:creationId xmlns:a16="http://schemas.microsoft.com/office/drawing/2014/main" id="{397D6920-0522-F841-A0DB-A30C1D5A011E}"/>
                </a:ext>
              </a:extLst>
            </p:cNvPr>
            <p:cNvSpPr txBox="1">
              <a:spLocks/>
            </p:cNvSpPr>
            <p:nvPr/>
          </p:nvSpPr>
          <p:spPr>
            <a:xfrm>
              <a:off x="3268979" y="8432517"/>
              <a:ext cx="3863342" cy="2826572"/>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r>
                <a:rPr lang="en-GB" sz="1100" dirty="0">
                  <a:solidFill>
                    <a:schemeClr val="tx1"/>
                  </a:solidFill>
                  <a:latin typeface="Arial" panose="020B0604020202020204" pitchFamily="34" charset="0"/>
                  <a:cs typeface="Arial" panose="020B0604020202020204" pitchFamily="34" charset="0"/>
                </a:rPr>
                <a:t>Subscription fees to the Stonewall </a:t>
              </a:r>
              <a:r>
                <a:rPr lang="en-GB" sz="1100" dirty="0" err="1">
                  <a:solidFill>
                    <a:schemeClr val="tx1"/>
                  </a:solidFill>
                  <a:latin typeface="Arial" panose="020B0604020202020204" pitchFamily="34" charset="0"/>
                  <a:cs typeface="Arial" panose="020B0604020202020204" pitchFamily="34" charset="0"/>
                </a:rPr>
                <a:t>Cymru</a:t>
              </a:r>
              <a:r>
                <a:rPr lang="en-GB" sz="1100" dirty="0">
                  <a:solidFill>
                    <a:schemeClr val="tx1"/>
                  </a:solidFill>
                  <a:latin typeface="Arial" panose="020B0604020202020204" pitchFamily="34" charset="0"/>
                  <a:cs typeface="Arial" panose="020B0604020202020204" pitchFamily="34" charset="0"/>
                </a:rPr>
                <a:t> Diversity Champions Programme paid for </a:t>
              </a:r>
              <a:r>
                <a:rPr lang="en-GB" sz="1100" dirty="0" smtClean="0">
                  <a:solidFill>
                    <a:schemeClr val="tx1"/>
                  </a:solidFill>
                  <a:latin typeface="Arial" panose="020B0604020202020204" pitchFamily="34" charset="0"/>
                  <a:cs typeface="Arial" panose="020B0604020202020204" pitchFamily="34" charset="0"/>
                </a:rPr>
                <a:t>21/22</a:t>
              </a:r>
              <a:endParaRPr lang="en-GB" sz="1100" dirty="0">
                <a:solidFill>
                  <a:schemeClr val="tx1"/>
                </a:solidFill>
                <a:latin typeface="Arial" panose="020B0604020202020204" pitchFamily="34" charset="0"/>
                <a:cs typeface="Arial" panose="020B0604020202020204" pitchFamily="34" charset="0"/>
              </a:endParaRPr>
            </a:p>
            <a:p>
              <a:pPr>
                <a:lnSpc>
                  <a:spcPts val="1422"/>
                </a:lnSpc>
              </a:pPr>
              <a:endParaRPr lang="en-US" sz="1100" dirty="0">
                <a:solidFill>
                  <a:srgbClr val="FFFFFF"/>
                </a:solidFill>
                <a:latin typeface="Arial" panose="020B0604020202020204" pitchFamily="34" charset="0"/>
                <a:ea typeface="Lato" panose="020F0502020204030203" pitchFamily="34" charset="0"/>
                <a:cs typeface="Arial" panose="020B0604020202020204" pitchFamily="34" charset="0"/>
              </a:endParaRPr>
            </a:p>
          </p:txBody>
        </p:sp>
      </p:grpSp>
      <p:sp>
        <p:nvSpPr>
          <p:cNvPr id="2" name="Rectangle 1"/>
          <p:cNvSpPr/>
          <p:nvPr/>
        </p:nvSpPr>
        <p:spPr>
          <a:xfrm>
            <a:off x="465399" y="2010250"/>
            <a:ext cx="1611607" cy="1455014"/>
          </a:xfrm>
          <a:prstGeom prst="rect">
            <a:avLst/>
          </a:prstGeom>
        </p:spPr>
        <p:txBody>
          <a:bodyPr wrap="square">
            <a:spAutoFit/>
          </a:bodyPr>
          <a:lstStyle/>
          <a:p>
            <a:pPr lvl="0">
              <a:lnSpc>
                <a:spcPct val="115000"/>
              </a:lnSpc>
              <a:spcAft>
                <a:spcPts val="1000"/>
              </a:spcAft>
              <a:buSzPts val="1200"/>
            </a:pPr>
            <a:r>
              <a:rPr lang="en-GB" sz="1100" dirty="0">
                <a:latin typeface="Arial" panose="020B0604020202020204" pitchFamily="34" charset="0"/>
                <a:ea typeface="Arial" panose="020B0604020202020204" pitchFamily="34" charset="0"/>
              </a:rPr>
              <a:t>Enfys staff network </a:t>
            </a:r>
            <a:r>
              <a:rPr lang="en-GB" sz="1100" dirty="0" smtClean="0">
                <a:latin typeface="Arial" panose="020B0604020202020204" pitchFamily="34" charset="0"/>
                <a:ea typeface="Arial" panose="020B0604020202020204" pitchFamily="34" charset="0"/>
              </a:rPr>
              <a:t>promoted via </a:t>
            </a:r>
            <a:r>
              <a:rPr lang="en-GB" sz="1100" dirty="0">
                <a:latin typeface="Arial" panose="020B0604020202020204" pitchFamily="34" charset="0"/>
                <a:ea typeface="Arial" panose="020B0604020202020204" pitchFamily="34" charset="0"/>
              </a:rPr>
              <a:t>Global emails and staff Facebook page, to increase awareness and network </a:t>
            </a:r>
            <a:r>
              <a:rPr lang="en-GB" sz="1100" dirty="0" smtClean="0">
                <a:latin typeface="Arial" panose="020B0604020202020204" pitchFamily="34" charset="0"/>
                <a:ea typeface="Arial" panose="020B0604020202020204" pitchFamily="34" charset="0"/>
              </a:rPr>
              <a:t>membership</a:t>
            </a:r>
            <a:endParaRPr lang="en-GB" sz="1100" dirty="0">
              <a:latin typeface="Arial" panose="020B0604020202020204" pitchFamily="34" charset="0"/>
              <a:ea typeface="Times New Roman" panose="02020603050405020304" pitchFamily="18" charset="0"/>
            </a:endParaRPr>
          </a:p>
        </p:txBody>
      </p:sp>
      <p:grpSp>
        <p:nvGrpSpPr>
          <p:cNvPr id="25" name="Group 24">
            <a:extLst>
              <a:ext uri="{FF2B5EF4-FFF2-40B4-BE49-F238E27FC236}">
                <a16:creationId xmlns:a16="http://schemas.microsoft.com/office/drawing/2014/main" id="{EA6D77FF-2613-B740-AF1F-D822AE9D42E2}"/>
              </a:ext>
            </a:extLst>
          </p:cNvPr>
          <p:cNvGrpSpPr/>
          <p:nvPr/>
        </p:nvGrpSpPr>
        <p:grpSpPr>
          <a:xfrm>
            <a:off x="219254" y="3946034"/>
            <a:ext cx="1973285" cy="2946872"/>
            <a:chOff x="2770044" y="5021878"/>
            <a:chExt cx="4856051" cy="7251949"/>
          </a:xfrm>
          <a:solidFill>
            <a:schemeClr val="bg1">
              <a:lumMod val="85000"/>
            </a:schemeClr>
          </a:solidFill>
        </p:grpSpPr>
        <p:sp>
          <p:nvSpPr>
            <p:cNvPr id="26" name="Oval 25">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7" name="Oval 26">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8" name="Rectangle 27">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9" name="Oval 28">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30" name="TextBox 29">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sp>
          <p:nvSpPr>
            <p:cNvPr id="31" name="Subtitle 2">
              <a:extLst>
                <a:ext uri="{FF2B5EF4-FFF2-40B4-BE49-F238E27FC236}">
                  <a16:creationId xmlns:a16="http://schemas.microsoft.com/office/drawing/2014/main" id="{CF59A167-7C6B-F44D-BBC9-C81BCF883093}"/>
                </a:ext>
              </a:extLst>
            </p:cNvPr>
            <p:cNvSpPr txBox="1">
              <a:spLocks/>
            </p:cNvSpPr>
            <p:nvPr/>
          </p:nvSpPr>
          <p:spPr>
            <a:xfrm>
              <a:off x="3268979" y="9593319"/>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975"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grpSp>
      <p:grpSp>
        <p:nvGrpSpPr>
          <p:cNvPr id="32" name="Group 31">
            <a:extLst>
              <a:ext uri="{FF2B5EF4-FFF2-40B4-BE49-F238E27FC236}">
                <a16:creationId xmlns:a16="http://schemas.microsoft.com/office/drawing/2014/main" id="{EA6D77FF-2613-B740-AF1F-D822AE9D42E2}"/>
              </a:ext>
            </a:extLst>
          </p:cNvPr>
          <p:cNvGrpSpPr/>
          <p:nvPr/>
        </p:nvGrpSpPr>
        <p:grpSpPr>
          <a:xfrm>
            <a:off x="2415389" y="3957598"/>
            <a:ext cx="1973285" cy="2946872"/>
            <a:chOff x="2770044" y="5021878"/>
            <a:chExt cx="4856051" cy="7251949"/>
          </a:xfrm>
          <a:solidFill>
            <a:schemeClr val="bg1">
              <a:lumMod val="85000"/>
            </a:schemeClr>
          </a:solidFill>
        </p:grpSpPr>
        <p:sp>
          <p:nvSpPr>
            <p:cNvPr id="33" name="Oval 32">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34" name="Oval 33">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35" name="Rectangle 34">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36" name="Oval 35">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37" name="TextBox 36">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sp>
          <p:nvSpPr>
            <p:cNvPr id="38" name="Subtitle 2">
              <a:extLst>
                <a:ext uri="{FF2B5EF4-FFF2-40B4-BE49-F238E27FC236}">
                  <a16:creationId xmlns:a16="http://schemas.microsoft.com/office/drawing/2014/main" id="{CF59A167-7C6B-F44D-BBC9-C81BCF883093}"/>
                </a:ext>
              </a:extLst>
            </p:cNvPr>
            <p:cNvSpPr txBox="1">
              <a:spLocks/>
            </p:cNvSpPr>
            <p:nvPr/>
          </p:nvSpPr>
          <p:spPr>
            <a:xfrm>
              <a:off x="3268979" y="9593319"/>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r>
                <a:rPr lang="en-US" sz="975" dirty="0" smtClean="0">
                  <a:solidFill>
                    <a:srgbClr val="FFFFFF"/>
                  </a:solidFill>
                  <a:latin typeface="Lato" panose="020F0502020204030203" pitchFamily="34" charset="0"/>
                  <a:ea typeface="Lato" panose="020F0502020204030203" pitchFamily="34" charset="0"/>
                  <a:cs typeface="Lato" panose="020F0502020204030203" pitchFamily="34" charset="0"/>
                </a:rPr>
                <a:t>.</a:t>
              </a:r>
              <a:endParaRPr lang="en-US" sz="975"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grpSp>
      <p:grpSp>
        <p:nvGrpSpPr>
          <p:cNvPr id="39" name="Group 38">
            <a:extLst>
              <a:ext uri="{FF2B5EF4-FFF2-40B4-BE49-F238E27FC236}">
                <a16:creationId xmlns:a16="http://schemas.microsoft.com/office/drawing/2014/main" id="{EA6D77FF-2613-B740-AF1F-D822AE9D42E2}"/>
              </a:ext>
            </a:extLst>
          </p:cNvPr>
          <p:cNvGrpSpPr/>
          <p:nvPr/>
        </p:nvGrpSpPr>
        <p:grpSpPr>
          <a:xfrm>
            <a:off x="4748535" y="3946034"/>
            <a:ext cx="1973285" cy="2946872"/>
            <a:chOff x="2770044" y="5021878"/>
            <a:chExt cx="4856051" cy="7251949"/>
          </a:xfrm>
          <a:solidFill>
            <a:schemeClr val="bg1">
              <a:lumMod val="85000"/>
            </a:schemeClr>
          </a:solidFill>
        </p:grpSpPr>
        <p:sp>
          <p:nvSpPr>
            <p:cNvPr id="41" name="Oval 40">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42" name="Rectangle 41">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43" name="Oval 42">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44" name="TextBox 43">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sp>
          <p:nvSpPr>
            <p:cNvPr id="45" name="Subtitle 2">
              <a:extLst>
                <a:ext uri="{FF2B5EF4-FFF2-40B4-BE49-F238E27FC236}">
                  <a16:creationId xmlns:a16="http://schemas.microsoft.com/office/drawing/2014/main" id="{CF59A167-7C6B-F44D-BBC9-C81BCF883093}"/>
                </a:ext>
              </a:extLst>
            </p:cNvPr>
            <p:cNvSpPr txBox="1">
              <a:spLocks/>
            </p:cNvSpPr>
            <p:nvPr/>
          </p:nvSpPr>
          <p:spPr>
            <a:xfrm>
              <a:off x="3268979" y="9593317"/>
              <a:ext cx="3863342" cy="504964"/>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975"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40" name="Oval 39">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grpSp>
      <p:sp>
        <p:nvSpPr>
          <p:cNvPr id="46" name="Rectangle 45"/>
          <p:cNvSpPr/>
          <p:nvPr/>
        </p:nvSpPr>
        <p:spPr>
          <a:xfrm>
            <a:off x="406790" y="5191389"/>
            <a:ext cx="1752820" cy="1260345"/>
          </a:xfrm>
          <a:prstGeom prst="rect">
            <a:avLst/>
          </a:prstGeom>
        </p:spPr>
        <p:txBody>
          <a:bodyPr wrap="square">
            <a:spAutoFit/>
          </a:bodyPr>
          <a:lstStyle/>
          <a:p>
            <a:pPr lvl="0">
              <a:lnSpc>
                <a:spcPct val="115000"/>
              </a:lnSpc>
              <a:spcAft>
                <a:spcPts val="1000"/>
              </a:spcAft>
              <a:buSzPts val="1200"/>
            </a:pPr>
            <a:r>
              <a:rPr lang="en-GB" sz="1100" dirty="0">
                <a:latin typeface="Arial" panose="020B0604020202020204" pitchFamily="34" charset="0"/>
                <a:ea typeface="Arial" panose="020B0604020202020204" pitchFamily="34" charset="0"/>
                <a:cs typeface="Arial" panose="020B0604020202020204" pitchFamily="34" charset="0"/>
              </a:rPr>
              <a:t>Specialist consultancy sessions from Stonewall </a:t>
            </a:r>
            <a:r>
              <a:rPr lang="en-GB" sz="1100" dirty="0" err="1">
                <a:latin typeface="Arial" panose="020B0604020202020204" pitchFamily="34" charset="0"/>
                <a:ea typeface="Arial" panose="020B0604020202020204" pitchFamily="34" charset="0"/>
                <a:cs typeface="Arial" panose="020B0604020202020204" pitchFamily="34" charset="0"/>
              </a:rPr>
              <a:t>Cymru</a:t>
            </a:r>
            <a:r>
              <a:rPr lang="en-GB" sz="1100" dirty="0">
                <a:latin typeface="Arial" panose="020B0604020202020204" pitchFamily="34" charset="0"/>
                <a:ea typeface="Arial" panose="020B0604020202020204" pitchFamily="34" charset="0"/>
                <a:cs typeface="Arial" panose="020B0604020202020204" pitchFamily="34" charset="0"/>
              </a:rPr>
              <a:t> attended by members of the working group including </a:t>
            </a:r>
            <a:r>
              <a:rPr lang="en-GB" sz="1100" dirty="0" smtClean="0">
                <a:latin typeface="Arial" panose="020B0604020202020204" pitchFamily="34" charset="0"/>
                <a:ea typeface="Arial" panose="020B0604020202020204" pitchFamily="34" charset="0"/>
                <a:cs typeface="Arial" panose="020B0604020202020204" pitchFamily="34" charset="0"/>
              </a:rPr>
              <a:t>recruitment</a:t>
            </a:r>
            <a:endParaRPr lang="en-GB" sz="1100" dirty="0">
              <a:latin typeface="Arial" panose="020B0604020202020204" pitchFamily="34" charset="0"/>
              <a:ea typeface="Times New Roman" panose="02020603050405020304" pitchFamily="18" charset="0"/>
              <a:cs typeface="Arial" panose="020B0604020202020204" pitchFamily="34" charset="0"/>
            </a:endParaRPr>
          </a:p>
        </p:txBody>
      </p:sp>
      <p:sp>
        <p:nvSpPr>
          <p:cNvPr id="47" name="Rectangle 46"/>
          <p:cNvSpPr/>
          <p:nvPr/>
        </p:nvSpPr>
        <p:spPr>
          <a:xfrm>
            <a:off x="2664367" y="5115783"/>
            <a:ext cx="1717493" cy="1438471"/>
          </a:xfrm>
          <a:prstGeom prst="rect">
            <a:avLst/>
          </a:prstGeom>
        </p:spPr>
        <p:txBody>
          <a:bodyPr wrap="square">
            <a:spAutoFit/>
          </a:bodyPr>
          <a:lstStyle/>
          <a:p>
            <a:pPr lvl="0">
              <a:lnSpc>
                <a:spcPct val="115000"/>
              </a:lnSpc>
              <a:spcAft>
                <a:spcPts val="1000"/>
              </a:spcAft>
              <a:buSzPts val="1200"/>
            </a:pPr>
            <a:r>
              <a:rPr lang="en-GB" sz="1100" dirty="0">
                <a:latin typeface="Arial" panose="020B0604020202020204" pitchFamily="34" charset="0"/>
                <a:ea typeface="Arial" panose="020B0604020202020204" pitchFamily="34" charset="0"/>
              </a:rPr>
              <a:t>Stonewall </a:t>
            </a:r>
            <a:r>
              <a:rPr lang="en-GB" sz="1100" dirty="0" err="1">
                <a:latin typeface="Arial" panose="020B0604020202020204" pitchFamily="34" charset="0"/>
                <a:ea typeface="Arial" panose="020B0604020202020204" pitchFamily="34" charset="0"/>
              </a:rPr>
              <a:t>Cymru</a:t>
            </a:r>
            <a:r>
              <a:rPr lang="en-GB" sz="1100" dirty="0">
                <a:latin typeface="Arial" panose="020B0604020202020204" pitchFamily="34" charset="0"/>
                <a:ea typeface="Arial" panose="020B0604020202020204" pitchFamily="34" charset="0"/>
              </a:rPr>
              <a:t> training offered to all staff and includes - Introduction to </a:t>
            </a:r>
            <a:r>
              <a:rPr lang="en-GB" sz="1100" dirty="0" err="1">
                <a:latin typeface="Arial" panose="020B0604020202020204" pitchFamily="34" charset="0"/>
                <a:ea typeface="Arial" panose="020B0604020202020204" pitchFamily="34" charset="0"/>
              </a:rPr>
              <a:t>Allyship</a:t>
            </a:r>
            <a:r>
              <a:rPr lang="en-GB" sz="1100" dirty="0">
                <a:latin typeface="Arial" panose="020B0604020202020204" pitchFamily="34" charset="0"/>
                <a:ea typeface="Arial" panose="020B0604020202020204" pitchFamily="34" charset="0"/>
              </a:rPr>
              <a:t>, Delivering Inclusive Services &amp; Allies Programme P</a:t>
            </a:r>
            <a:r>
              <a:rPr lang="en-GB" sz="1100" dirty="0" smtClean="0">
                <a:latin typeface="Arial" panose="020B0604020202020204" pitchFamily="34" charset="0"/>
                <a:ea typeface="Arial" panose="020B0604020202020204" pitchFamily="34" charset="0"/>
              </a:rPr>
              <a:t>arts </a:t>
            </a:r>
            <a:r>
              <a:rPr lang="en-GB" sz="1100" dirty="0">
                <a:latin typeface="Arial" panose="020B0604020202020204" pitchFamily="34" charset="0"/>
                <a:ea typeface="Arial" panose="020B0604020202020204" pitchFamily="34" charset="0"/>
              </a:rPr>
              <a:t>1 &amp; </a:t>
            </a:r>
            <a:r>
              <a:rPr lang="en-GB" sz="1100" dirty="0" smtClean="0">
                <a:latin typeface="Arial" panose="020B0604020202020204" pitchFamily="34" charset="0"/>
                <a:ea typeface="Arial" panose="020B0604020202020204" pitchFamily="34" charset="0"/>
              </a:rPr>
              <a:t>2</a:t>
            </a:r>
            <a:endParaRPr lang="en-GB" sz="1100" dirty="0">
              <a:latin typeface="Arial" panose="020B0604020202020204" pitchFamily="34" charset="0"/>
              <a:ea typeface="Times New Roman" panose="02020603050405020304" pitchFamily="18" charset="0"/>
            </a:endParaRPr>
          </a:p>
        </p:txBody>
      </p:sp>
      <p:sp>
        <p:nvSpPr>
          <p:cNvPr id="48" name="Rectangle 47"/>
          <p:cNvSpPr/>
          <p:nvPr/>
        </p:nvSpPr>
        <p:spPr>
          <a:xfrm>
            <a:off x="4908534" y="5362878"/>
            <a:ext cx="1673076" cy="1049133"/>
          </a:xfrm>
          <a:prstGeom prst="rect">
            <a:avLst/>
          </a:prstGeom>
        </p:spPr>
        <p:txBody>
          <a:bodyPr wrap="square">
            <a:spAutoFit/>
          </a:bodyPr>
          <a:lstStyle/>
          <a:p>
            <a:pPr lvl="0">
              <a:lnSpc>
                <a:spcPct val="115000"/>
              </a:lnSpc>
              <a:spcAft>
                <a:spcPts val="1000"/>
              </a:spcAft>
              <a:buSzPts val="1200"/>
            </a:pPr>
            <a:r>
              <a:rPr lang="en-GB" sz="1100" dirty="0">
                <a:latin typeface="Arial" panose="020B0604020202020204" pitchFamily="34" charset="0"/>
                <a:ea typeface="Arial" panose="020B0604020202020204" pitchFamily="34" charset="0"/>
              </a:rPr>
              <a:t>Diverse </a:t>
            </a:r>
            <a:r>
              <a:rPr lang="en-GB" sz="1100" dirty="0" err="1">
                <a:latin typeface="Arial" panose="020B0604020202020204" pitchFamily="34" charset="0"/>
                <a:ea typeface="Arial" panose="020B0604020202020204" pitchFamily="34" charset="0"/>
              </a:rPr>
              <a:t>Cymru</a:t>
            </a:r>
            <a:r>
              <a:rPr lang="en-GB" sz="1100" dirty="0">
                <a:latin typeface="Arial" panose="020B0604020202020204" pitchFamily="34" charset="0"/>
                <a:ea typeface="Arial" panose="020B0604020202020204" pitchFamily="34" charset="0"/>
              </a:rPr>
              <a:t> training offered to all staff and includes – Equality &amp; Diversity Awareness and Unconscious </a:t>
            </a:r>
            <a:r>
              <a:rPr lang="en-GB" sz="1100" dirty="0" smtClean="0">
                <a:latin typeface="Arial" panose="020B0604020202020204" pitchFamily="34" charset="0"/>
                <a:ea typeface="Arial" panose="020B0604020202020204" pitchFamily="34" charset="0"/>
              </a:rPr>
              <a:t>Bias</a:t>
            </a:r>
            <a:endParaRPr lang="en-GB" sz="1100" dirty="0">
              <a:latin typeface="Arial" panose="020B0604020202020204" pitchFamily="34" charset="0"/>
              <a:ea typeface="Times New Roman" panose="02020603050405020304" pitchFamily="18" charset="0"/>
            </a:endParaRPr>
          </a:p>
        </p:txBody>
      </p:sp>
      <p:sp>
        <p:nvSpPr>
          <p:cNvPr id="49" name="Vertical Scroll 48"/>
          <p:cNvSpPr/>
          <p:nvPr/>
        </p:nvSpPr>
        <p:spPr>
          <a:xfrm>
            <a:off x="75645" y="7122942"/>
            <a:ext cx="2830773" cy="2497638"/>
          </a:xfrm>
          <a:prstGeom prst="vertic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200" dirty="0">
                <a:solidFill>
                  <a:schemeClr val="tx1"/>
                </a:solidFill>
                <a:latin typeface="Arial" panose="020B0604020202020204" pitchFamily="34" charset="0"/>
                <a:cs typeface="Arial" panose="020B0604020202020204" pitchFamily="34" charset="0"/>
              </a:rPr>
              <a:t>A task and finish group has been established for the completion of the 2021 Stonewall Workplace Equality Index. The group has met several times and input and support has been received from Stonewall </a:t>
            </a:r>
            <a:r>
              <a:rPr lang="en-GB" sz="1200" dirty="0" err="1">
                <a:solidFill>
                  <a:schemeClr val="tx1"/>
                </a:solidFill>
                <a:latin typeface="Arial" panose="020B0604020202020204" pitchFamily="34" charset="0"/>
                <a:cs typeface="Arial" panose="020B0604020202020204" pitchFamily="34" charset="0"/>
              </a:rPr>
              <a:t>Cymru</a:t>
            </a:r>
            <a:r>
              <a:rPr lang="en-GB" sz="1200" dirty="0">
                <a:solidFill>
                  <a:schemeClr val="tx1"/>
                </a:solidFill>
                <a:latin typeface="Arial" panose="020B0604020202020204" pitchFamily="34" charset="0"/>
                <a:cs typeface="Arial" panose="020B0604020202020204" pitchFamily="34" charset="0"/>
              </a:rPr>
              <a:t> around this year’s submission.  Submission is on track for October </a:t>
            </a:r>
            <a:r>
              <a:rPr lang="en-GB" sz="1200" dirty="0" smtClean="0">
                <a:solidFill>
                  <a:schemeClr val="tx1"/>
                </a:solidFill>
                <a:latin typeface="Arial" panose="020B0604020202020204" pitchFamily="34" charset="0"/>
                <a:cs typeface="Arial" panose="020B0604020202020204" pitchFamily="34" charset="0"/>
              </a:rPr>
              <a:t>2021</a:t>
            </a:r>
            <a:r>
              <a:rPr lang="en-GB" sz="1200" dirty="0" smtClean="0">
                <a:solidFill>
                  <a:schemeClr val="tx1"/>
                </a:solidFill>
              </a:rPr>
              <a:t>.</a:t>
            </a:r>
            <a:endParaRPr lang="en-GB" sz="1200" dirty="0">
              <a:solidFill>
                <a:schemeClr val="tx1"/>
              </a:solidFill>
            </a:endParaRPr>
          </a:p>
        </p:txBody>
      </p:sp>
      <p:sp>
        <p:nvSpPr>
          <p:cNvPr id="50" name="Oval Callout 49"/>
          <p:cNvSpPr/>
          <p:nvPr/>
        </p:nvSpPr>
        <p:spPr>
          <a:xfrm>
            <a:off x="3114561" y="7035772"/>
            <a:ext cx="3336374" cy="2273644"/>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i="1" dirty="0">
                <a:solidFill>
                  <a:schemeClr val="accent1">
                    <a:lumMod val="50000"/>
                  </a:schemeClr>
                </a:solidFill>
                <a:latin typeface="Arial" panose="020B0604020202020204" pitchFamily="34" charset="0"/>
                <a:cs typeface="Arial" panose="020B0604020202020204" pitchFamily="34" charset="0"/>
              </a:rPr>
              <a:t>“</a:t>
            </a:r>
            <a:r>
              <a:rPr lang="en-GB" sz="1100" dirty="0">
                <a:solidFill>
                  <a:schemeClr val="accent1">
                    <a:lumMod val="50000"/>
                  </a:schemeClr>
                </a:solidFill>
                <a:latin typeface="Arial" panose="020B0604020202020204" pitchFamily="34" charset="0"/>
                <a:cs typeface="Arial" panose="020B0604020202020204" pitchFamily="34" charset="0"/>
              </a:rPr>
              <a:t>As a member of the LGBTQ+ community, I find Hywel Dda a fantastic place to work.  It provides opportunities to bring your personality to work, meet people from all walks of life and learn new skills.  The best part of </a:t>
            </a:r>
            <a:r>
              <a:rPr lang="en-GB" sz="1100" dirty="0" smtClean="0">
                <a:solidFill>
                  <a:schemeClr val="accent1">
                    <a:lumMod val="50000"/>
                  </a:schemeClr>
                </a:solidFill>
                <a:latin typeface="Arial" panose="020B0604020202020204" pitchFamily="34" charset="0"/>
                <a:cs typeface="Arial" panose="020B0604020202020204" pitchFamily="34" charset="0"/>
              </a:rPr>
              <a:t>working </a:t>
            </a:r>
            <a:r>
              <a:rPr lang="en-GB" sz="1100" dirty="0">
                <a:solidFill>
                  <a:schemeClr val="accent1">
                    <a:lumMod val="50000"/>
                  </a:schemeClr>
                </a:solidFill>
                <a:latin typeface="Arial" panose="020B0604020202020204" pitchFamily="34" charset="0"/>
                <a:cs typeface="Arial" panose="020B0604020202020204" pitchFamily="34" charset="0"/>
              </a:rPr>
              <a:t>here is the feeling that, although we have so many employees, we are all one big </a:t>
            </a:r>
            <a:r>
              <a:rPr lang="en-GB" sz="1100" dirty="0" smtClean="0">
                <a:solidFill>
                  <a:schemeClr val="accent1">
                    <a:lumMod val="50000"/>
                  </a:schemeClr>
                </a:solidFill>
                <a:latin typeface="Arial" panose="020B0604020202020204" pitchFamily="34" charset="0"/>
                <a:cs typeface="Arial" panose="020B0604020202020204" pitchFamily="34" charset="0"/>
              </a:rPr>
              <a:t>team</a:t>
            </a:r>
            <a:r>
              <a:rPr lang="en-GB" sz="1200" dirty="0" smtClean="0">
                <a:solidFill>
                  <a:schemeClr val="accent1">
                    <a:lumMod val="50000"/>
                  </a:schemeClr>
                </a:solidFill>
                <a:latin typeface="Arial" panose="020B0604020202020204" pitchFamily="34" charset="0"/>
                <a:cs typeface="Arial" panose="020B0604020202020204" pitchFamily="34" charset="0"/>
              </a:rPr>
              <a:t>” - Dan</a:t>
            </a:r>
            <a:endParaRPr lang="en-GB" sz="1200" dirty="0">
              <a:solidFill>
                <a:schemeClr val="accent1">
                  <a:lumMod val="50000"/>
                </a:schemeClr>
              </a:solidFill>
              <a:latin typeface="Arial" panose="020B0604020202020204" pitchFamily="34" charset="0"/>
              <a:cs typeface="Arial" panose="020B0604020202020204" pitchFamily="34" charset="0"/>
            </a:endParaRPr>
          </a:p>
        </p:txBody>
      </p:sp>
      <p:sp>
        <p:nvSpPr>
          <p:cNvPr id="56" name="Slide Number Placeholder 55"/>
          <p:cNvSpPr>
            <a:spLocks noGrp="1"/>
          </p:cNvSpPr>
          <p:nvPr>
            <p:ph type="sldNum" sz="quarter" idx="12"/>
          </p:nvPr>
        </p:nvSpPr>
        <p:spPr/>
        <p:txBody>
          <a:bodyPr/>
          <a:lstStyle/>
          <a:p>
            <a:fld id="{74710304-EE0D-4BCA-B415-2E7F52169AEF}" type="slidenum">
              <a:rPr lang="en-GB" smtClean="0"/>
              <a:t>10</a:t>
            </a:fld>
            <a:endParaRPr lang="en-GB"/>
          </a:p>
        </p:txBody>
      </p:sp>
      <p:sp>
        <p:nvSpPr>
          <p:cNvPr id="57" name="TextBox 56"/>
          <p:cNvSpPr txBox="1"/>
          <p:nvPr/>
        </p:nvSpPr>
        <p:spPr>
          <a:xfrm>
            <a:off x="143981" y="172427"/>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Sexual Orientation Positive Actions</a:t>
            </a:r>
            <a:endParaRPr lang="en-GB" dirty="0">
              <a:solidFill>
                <a:schemeClr val="bg1"/>
              </a:solidFill>
            </a:endParaRPr>
          </a:p>
        </p:txBody>
      </p:sp>
    </p:spTree>
    <p:extLst>
      <p:ext uri="{BB962C8B-B14F-4D97-AF65-F5344CB8AC3E}">
        <p14:creationId xmlns:p14="http://schemas.microsoft.com/office/powerpoint/2010/main" val="17780016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grpSp>
        <p:nvGrpSpPr>
          <p:cNvPr id="3" name="Group 2">
            <a:extLst>
              <a:ext uri="{FF2B5EF4-FFF2-40B4-BE49-F238E27FC236}">
                <a16:creationId xmlns:a16="http://schemas.microsoft.com/office/drawing/2014/main" id="{765E2D5B-F374-DD45-8F7B-B9358FFF8CBF}"/>
              </a:ext>
            </a:extLst>
          </p:cNvPr>
          <p:cNvGrpSpPr/>
          <p:nvPr/>
        </p:nvGrpSpPr>
        <p:grpSpPr>
          <a:xfrm>
            <a:off x="204045" y="812887"/>
            <a:ext cx="1973285" cy="2946872"/>
            <a:chOff x="2770044" y="5021878"/>
            <a:chExt cx="4856051" cy="7251949"/>
          </a:xfrm>
          <a:solidFill>
            <a:schemeClr val="accent1">
              <a:lumMod val="60000"/>
              <a:lumOff val="40000"/>
            </a:schemeClr>
          </a:solidFill>
        </p:grpSpPr>
        <p:sp>
          <p:nvSpPr>
            <p:cNvPr id="5" name="Oval 4">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Continue to support the HBs LGBTQ+ staff network ENFYS</a:t>
              </a:r>
              <a:endParaRPr lang="en-US" sz="1100" dirty="0">
                <a:solidFill>
                  <a:schemeClr val="tx1"/>
                </a:solidFill>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7" name="Rectangle 6">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8" name="Oval 7">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9" name="TextBox 8">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grpSp>
      <p:grpSp>
        <p:nvGrpSpPr>
          <p:cNvPr id="11" name="Group 10">
            <a:extLst>
              <a:ext uri="{FF2B5EF4-FFF2-40B4-BE49-F238E27FC236}">
                <a16:creationId xmlns:a16="http://schemas.microsoft.com/office/drawing/2014/main" id="{765E2D5B-F374-DD45-8F7B-B9358FFF8CBF}"/>
              </a:ext>
            </a:extLst>
          </p:cNvPr>
          <p:cNvGrpSpPr/>
          <p:nvPr/>
        </p:nvGrpSpPr>
        <p:grpSpPr>
          <a:xfrm>
            <a:off x="2410958" y="839468"/>
            <a:ext cx="1973285" cy="2946872"/>
            <a:chOff x="2770044" y="5021878"/>
            <a:chExt cx="4856051" cy="7251949"/>
          </a:xfrm>
        </p:grpSpPr>
        <p:sp>
          <p:nvSpPr>
            <p:cNvPr id="12" name="Oval 11">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Continue to subscribe to Stonewall </a:t>
              </a:r>
              <a:r>
                <a:rPr lang="en-US" sz="1100" dirty="0" err="1" smtClean="0">
                  <a:solidFill>
                    <a:schemeClr val="tx1"/>
                  </a:solidFill>
                  <a:latin typeface="Arial" panose="020B0604020202020204" pitchFamily="34" charset="0"/>
                  <a:cs typeface="Arial" panose="020B0604020202020204" pitchFamily="34" charset="0"/>
                </a:rPr>
                <a:t>Cymru</a:t>
              </a:r>
              <a:r>
                <a:rPr lang="en-US" sz="1100" dirty="0" smtClean="0">
                  <a:solidFill>
                    <a:schemeClr val="tx1"/>
                  </a:solidFill>
                  <a:latin typeface="Arial" panose="020B0604020202020204" pitchFamily="34" charset="0"/>
                  <a:cs typeface="Arial" panose="020B0604020202020204" pitchFamily="34" charset="0"/>
                </a:rPr>
                <a:t> Diversity Champions Programme</a:t>
              </a:r>
              <a:endParaRPr lang="en-US" sz="1100" dirty="0">
                <a:solidFill>
                  <a:schemeClr val="tx1"/>
                </a:solidFill>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4" name="Rectangle 13">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5" name="Oval 14">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16" name="TextBox 15">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solidFill>
              <a:schemeClr val="accent1">
                <a:lumMod val="60000"/>
                <a:lumOff val="40000"/>
              </a:schemeClr>
            </a:solid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grpSp>
      <p:grpSp>
        <p:nvGrpSpPr>
          <p:cNvPr id="18" name="Group 17">
            <a:extLst>
              <a:ext uri="{FF2B5EF4-FFF2-40B4-BE49-F238E27FC236}">
                <a16:creationId xmlns:a16="http://schemas.microsoft.com/office/drawing/2014/main" id="{765E2D5B-F374-DD45-8F7B-B9358FFF8CBF}"/>
              </a:ext>
            </a:extLst>
          </p:cNvPr>
          <p:cNvGrpSpPr/>
          <p:nvPr/>
        </p:nvGrpSpPr>
        <p:grpSpPr>
          <a:xfrm>
            <a:off x="4795026" y="839468"/>
            <a:ext cx="1973285" cy="2946872"/>
            <a:chOff x="2770044" y="5021878"/>
            <a:chExt cx="4856051" cy="7251949"/>
          </a:xfrm>
          <a:solidFill>
            <a:schemeClr val="accent1">
              <a:lumMod val="60000"/>
              <a:lumOff val="40000"/>
            </a:schemeClr>
          </a:solidFill>
        </p:grpSpPr>
        <p:sp>
          <p:nvSpPr>
            <p:cNvPr id="19" name="Oval 18">
              <a:extLst>
                <a:ext uri="{FF2B5EF4-FFF2-40B4-BE49-F238E27FC236}">
                  <a16:creationId xmlns:a16="http://schemas.microsoft.com/office/drawing/2014/main" id="{20D0CDBB-CF6B-7A41-9D11-A02FEE295B35}"/>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Continue to complete an annual submission at Stonewall </a:t>
              </a:r>
              <a:r>
                <a:rPr lang="en-US" sz="1100" dirty="0" err="1" smtClean="0">
                  <a:solidFill>
                    <a:schemeClr val="tx1"/>
                  </a:solidFill>
                  <a:latin typeface="Arial" panose="020B0604020202020204" pitchFamily="34" charset="0"/>
                  <a:cs typeface="Arial" panose="020B0604020202020204" pitchFamily="34" charset="0"/>
                </a:rPr>
                <a:t>Cymru</a:t>
              </a:r>
              <a:r>
                <a:rPr lang="en-US" sz="1100" dirty="0" smtClean="0">
                  <a:solidFill>
                    <a:schemeClr val="tx1"/>
                  </a:solidFill>
                  <a:latin typeface="Arial" panose="020B0604020202020204" pitchFamily="34" charset="0"/>
                  <a:cs typeface="Arial" panose="020B0604020202020204" pitchFamily="34" charset="0"/>
                </a:rPr>
                <a:t> Workplace Equality Index to help measure progress</a:t>
              </a:r>
              <a:endParaRPr lang="en-US" sz="1100" dirty="0">
                <a:solidFill>
                  <a:schemeClr val="tx1"/>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77500A63-D122-DA49-9ABC-68A4255D64B6}"/>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1" name="Rectangle 20">
              <a:extLst>
                <a:ext uri="{FF2B5EF4-FFF2-40B4-BE49-F238E27FC236}">
                  <a16:creationId xmlns:a16="http://schemas.microsoft.com/office/drawing/2014/main" id="{382ABAAD-B145-F84F-8658-984E49DA848F}"/>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2" name="Oval 21">
              <a:extLst>
                <a:ext uri="{FF2B5EF4-FFF2-40B4-BE49-F238E27FC236}">
                  <a16:creationId xmlns:a16="http://schemas.microsoft.com/office/drawing/2014/main" id="{94D0D93A-35FA-8340-8180-73745589A934}"/>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3" name="TextBox 22">
              <a:extLst>
                <a:ext uri="{FF2B5EF4-FFF2-40B4-BE49-F238E27FC236}">
                  <a16:creationId xmlns:a16="http://schemas.microsoft.com/office/drawing/2014/main" id="{8A6E5CD4-27B0-DC42-B990-903BE384443A}"/>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grpSp>
      <p:grpSp>
        <p:nvGrpSpPr>
          <p:cNvPr id="25" name="Group 24">
            <a:extLst>
              <a:ext uri="{FF2B5EF4-FFF2-40B4-BE49-F238E27FC236}">
                <a16:creationId xmlns:a16="http://schemas.microsoft.com/office/drawing/2014/main" id="{EA6D77FF-2613-B740-AF1F-D822AE9D42E2}"/>
              </a:ext>
            </a:extLst>
          </p:cNvPr>
          <p:cNvGrpSpPr/>
          <p:nvPr/>
        </p:nvGrpSpPr>
        <p:grpSpPr>
          <a:xfrm>
            <a:off x="219254" y="3946034"/>
            <a:ext cx="1973285" cy="2946872"/>
            <a:chOff x="2770044" y="5021878"/>
            <a:chExt cx="4856051" cy="7251949"/>
          </a:xfrm>
          <a:solidFill>
            <a:schemeClr val="bg1">
              <a:lumMod val="85000"/>
            </a:schemeClr>
          </a:solidFill>
        </p:grpSpPr>
        <p:sp>
          <p:nvSpPr>
            <p:cNvPr id="26" name="Oval 25">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Improve how we attract, recruit and retain people by seeking advice on best practice from our LGBTQ+ network and Stonewall</a:t>
              </a:r>
              <a:endParaRPr lang="en-US" sz="1100" dirty="0">
                <a:solidFill>
                  <a:schemeClr val="tx1"/>
                </a:solidFill>
                <a:latin typeface="Arial" panose="020B0604020202020204" pitchFamily="34" charset="0"/>
                <a:cs typeface="Arial" panose="020B0604020202020204" pitchFamily="34" charset="0"/>
              </a:endParaRPr>
            </a:p>
          </p:txBody>
        </p:sp>
        <p:sp>
          <p:nvSpPr>
            <p:cNvPr id="27" name="Oval 26">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8" name="Rectangle 27">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29" name="Oval 28">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dirty="0">
                <a:solidFill>
                  <a:srgbClr val="FFFFFF"/>
                </a:solidFill>
                <a:latin typeface="Lato Light" panose="020F0502020204030203" pitchFamily="34" charset="0"/>
              </a:endParaRPr>
            </a:p>
          </p:txBody>
        </p:sp>
        <p:sp>
          <p:nvSpPr>
            <p:cNvPr id="30" name="TextBox 29">
              <a:extLst>
                <a:ext uri="{FF2B5EF4-FFF2-40B4-BE49-F238E27FC236}">
                  <a16:creationId xmlns:a16="http://schemas.microsoft.com/office/drawing/2014/main" id="{B44BF46E-E94E-2242-BA4B-0A81FB6E6731}"/>
                </a:ext>
              </a:extLst>
            </p:cNvPr>
            <p:cNvSpPr txBox="1"/>
            <p:nvPr/>
          </p:nvSpPr>
          <p:spPr>
            <a:xfrm>
              <a:off x="4973349" y="5087291"/>
              <a:ext cx="454601" cy="1704481"/>
            </a:xfrm>
            <a:prstGeom prst="rect">
              <a:avLst/>
            </a:prstGeom>
            <a:grpFill/>
          </p:spPr>
          <p:txBody>
            <a:bodyPr wrap="none" rtlCol="0" anchor="ctr">
              <a:spAutoFit/>
            </a:bodyPr>
            <a:lstStyle/>
            <a:p>
              <a:pPr algn="ctr" defTabSz="457200"/>
              <a:endParaRPr lang="en-US" sz="3901" b="1" dirty="0">
                <a:solidFill>
                  <a:srgbClr val="B6D1E4"/>
                </a:solidFill>
                <a:latin typeface="Poppins" pitchFamily="2" charset="77"/>
                <a:cs typeface="Poppins" pitchFamily="2" charset="77"/>
              </a:endParaRPr>
            </a:p>
          </p:txBody>
        </p:sp>
      </p:grpSp>
      <p:grpSp>
        <p:nvGrpSpPr>
          <p:cNvPr id="32" name="Group 31">
            <a:extLst>
              <a:ext uri="{FF2B5EF4-FFF2-40B4-BE49-F238E27FC236}">
                <a16:creationId xmlns:a16="http://schemas.microsoft.com/office/drawing/2014/main" id="{EA6D77FF-2613-B740-AF1F-D822AE9D42E2}"/>
              </a:ext>
            </a:extLst>
          </p:cNvPr>
          <p:cNvGrpSpPr/>
          <p:nvPr/>
        </p:nvGrpSpPr>
        <p:grpSpPr>
          <a:xfrm>
            <a:off x="2415389" y="3957598"/>
            <a:ext cx="1973285" cy="2946872"/>
            <a:chOff x="2770044" y="5021878"/>
            <a:chExt cx="4856051" cy="7251949"/>
          </a:xfrm>
          <a:solidFill>
            <a:schemeClr val="bg1">
              <a:lumMod val="85000"/>
            </a:schemeClr>
          </a:solidFill>
        </p:grpSpPr>
        <p:sp>
          <p:nvSpPr>
            <p:cNvPr id="33" name="Oval 32">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Deliver LGBTQ+ awareness raising training for staff at all levels provided by those with lived experience</a:t>
              </a:r>
              <a:endParaRPr lang="en-US" sz="1100" dirty="0">
                <a:solidFill>
                  <a:schemeClr val="tx1"/>
                </a:solidFill>
                <a:latin typeface="Arial" panose="020B0604020202020204" pitchFamily="34" charset="0"/>
                <a:cs typeface="Arial" panose="020B0604020202020204" pitchFamily="34" charset="0"/>
              </a:endParaRPr>
            </a:p>
          </p:txBody>
        </p:sp>
        <p:sp>
          <p:nvSpPr>
            <p:cNvPr id="34" name="Oval 33">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a:solidFill>
                  <a:srgbClr val="FFFFFF"/>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a:solidFill>
                  <a:srgbClr val="FFFFFF"/>
                </a:solidFill>
                <a:latin typeface="Arial" panose="020B0604020202020204" pitchFamily="34" charset="0"/>
                <a:cs typeface="Arial" panose="020B0604020202020204" pitchFamily="34" charset="0"/>
              </a:endParaRPr>
            </a:p>
          </p:txBody>
        </p:sp>
        <p:sp>
          <p:nvSpPr>
            <p:cNvPr id="36" name="Oval 35">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a:solidFill>
                  <a:srgbClr val="FFFFFF"/>
                </a:solidFill>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B44BF46E-E94E-2242-BA4B-0A81FB6E6731}"/>
                </a:ext>
              </a:extLst>
            </p:cNvPr>
            <p:cNvSpPr txBox="1"/>
            <p:nvPr/>
          </p:nvSpPr>
          <p:spPr>
            <a:xfrm>
              <a:off x="4973349" y="5617632"/>
              <a:ext cx="454604" cy="643795"/>
            </a:xfrm>
            <a:prstGeom prst="rect">
              <a:avLst/>
            </a:prstGeom>
            <a:grpFill/>
          </p:spPr>
          <p:txBody>
            <a:bodyPr wrap="none" rtlCol="0" anchor="ctr">
              <a:spAutoFit/>
            </a:bodyPr>
            <a:lstStyle/>
            <a:p>
              <a:pPr algn="ctr" defTabSz="457200"/>
              <a:endParaRPr lang="en-US" sz="1100" b="1" dirty="0">
                <a:solidFill>
                  <a:srgbClr val="B6D1E4"/>
                </a:solidFill>
                <a:latin typeface="Arial" panose="020B060402020202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EA6D77FF-2613-B740-AF1F-D822AE9D42E2}"/>
              </a:ext>
            </a:extLst>
          </p:cNvPr>
          <p:cNvGrpSpPr/>
          <p:nvPr/>
        </p:nvGrpSpPr>
        <p:grpSpPr>
          <a:xfrm>
            <a:off x="4748535" y="3946034"/>
            <a:ext cx="1973285" cy="2946872"/>
            <a:chOff x="2770044" y="5021878"/>
            <a:chExt cx="4856051" cy="7251949"/>
          </a:xfrm>
          <a:solidFill>
            <a:schemeClr val="bg1">
              <a:lumMod val="85000"/>
            </a:schemeClr>
          </a:solidFill>
        </p:grpSpPr>
        <p:sp>
          <p:nvSpPr>
            <p:cNvPr id="41" name="Oval 40">
              <a:extLst>
                <a:ext uri="{FF2B5EF4-FFF2-40B4-BE49-F238E27FC236}">
                  <a16:creationId xmlns:a16="http://schemas.microsoft.com/office/drawing/2014/main" id="{0F73AE40-E46D-474E-8C50-F5A2C8BD7710}"/>
                </a:ext>
              </a:extLst>
            </p:cNvPr>
            <p:cNvSpPr/>
            <p:nvPr/>
          </p:nvSpPr>
          <p:spPr>
            <a:xfrm>
              <a:off x="4305300" y="5021878"/>
              <a:ext cx="1790700" cy="17906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a:solidFill>
                  <a:srgbClr val="FFFFFF"/>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E5EE1149-CB42-C14F-8A6B-AD2DD9472A7D}"/>
                </a:ext>
              </a:extLst>
            </p:cNvPr>
            <p:cNvSpPr/>
            <p:nvPr/>
          </p:nvSpPr>
          <p:spPr>
            <a:xfrm>
              <a:off x="4989634" y="6681424"/>
              <a:ext cx="422031" cy="8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a:solidFill>
                  <a:srgbClr val="FFFFFF"/>
                </a:solidFill>
                <a:latin typeface="Arial" panose="020B0604020202020204" pitchFamily="34" charset="0"/>
                <a:cs typeface="Arial" panose="020B0604020202020204" pitchFamily="34" charset="0"/>
              </a:endParaRPr>
            </a:p>
          </p:txBody>
        </p:sp>
        <p:sp>
          <p:nvSpPr>
            <p:cNvPr id="43" name="Oval 42">
              <a:extLst>
                <a:ext uri="{FF2B5EF4-FFF2-40B4-BE49-F238E27FC236}">
                  <a16:creationId xmlns:a16="http://schemas.microsoft.com/office/drawing/2014/main" id="{4F2263E5-0058-2044-BD9B-72D61C60175C}"/>
                </a:ext>
              </a:extLst>
            </p:cNvPr>
            <p:cNvSpPr/>
            <p:nvPr/>
          </p:nvSpPr>
          <p:spPr>
            <a:xfrm>
              <a:off x="4501539" y="5218118"/>
              <a:ext cx="1398220" cy="13982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a:solidFill>
                  <a:srgbClr val="FFFFFF"/>
                </a:solidFill>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B44BF46E-E94E-2242-BA4B-0A81FB6E6731}"/>
                </a:ext>
              </a:extLst>
            </p:cNvPr>
            <p:cNvSpPr txBox="1"/>
            <p:nvPr/>
          </p:nvSpPr>
          <p:spPr>
            <a:xfrm>
              <a:off x="4973349" y="5617632"/>
              <a:ext cx="454604" cy="643795"/>
            </a:xfrm>
            <a:prstGeom prst="rect">
              <a:avLst/>
            </a:prstGeom>
            <a:grpFill/>
          </p:spPr>
          <p:txBody>
            <a:bodyPr wrap="none" rtlCol="0" anchor="ctr">
              <a:spAutoFit/>
            </a:bodyPr>
            <a:lstStyle/>
            <a:p>
              <a:pPr algn="ctr" defTabSz="457200"/>
              <a:endParaRPr lang="en-US" sz="1100" b="1" dirty="0">
                <a:solidFill>
                  <a:srgbClr val="B6D1E4"/>
                </a:solidFill>
                <a:latin typeface="Arial" panose="020B0604020202020204" pitchFamily="34" charset="0"/>
                <a:cs typeface="Arial" panose="020B0604020202020204" pitchFamily="34" charset="0"/>
              </a:endParaRPr>
            </a:p>
          </p:txBody>
        </p:sp>
        <p:sp>
          <p:nvSpPr>
            <p:cNvPr id="45" name="Subtitle 2">
              <a:extLst>
                <a:ext uri="{FF2B5EF4-FFF2-40B4-BE49-F238E27FC236}">
                  <a16:creationId xmlns:a16="http://schemas.microsoft.com/office/drawing/2014/main" id="{CF59A167-7C6B-F44D-BBC9-C81BCF883093}"/>
                </a:ext>
              </a:extLst>
            </p:cNvPr>
            <p:cNvSpPr txBox="1">
              <a:spLocks/>
            </p:cNvSpPr>
            <p:nvPr/>
          </p:nvSpPr>
          <p:spPr>
            <a:xfrm>
              <a:off x="3268979" y="9578721"/>
              <a:ext cx="3863342" cy="534155"/>
            </a:xfrm>
            <a:prstGeom prst="rect">
              <a:avLst/>
            </a:prstGeom>
            <a:grpFill/>
          </p:spPr>
          <p:txBody>
            <a:bodyPr vert="horz" wrap="square" lIns="37157" tIns="18579" rIns="37157" bIns="18579"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422"/>
                </a:lnSpc>
              </a:pPr>
              <a:endParaRPr lang="en-US" sz="1100" dirty="0">
                <a:solidFill>
                  <a:srgbClr val="FFFFFF"/>
                </a:solidFill>
                <a:latin typeface="Arial" panose="020B0604020202020204" pitchFamily="34" charset="0"/>
                <a:ea typeface="Lato" panose="020F0502020204030203" pitchFamily="34" charset="0"/>
                <a:cs typeface="Arial" panose="020B0604020202020204" pitchFamily="34" charset="0"/>
              </a:endParaRPr>
            </a:p>
          </p:txBody>
        </p:sp>
        <p:sp>
          <p:nvSpPr>
            <p:cNvPr id="40" name="Oval 39">
              <a:extLst>
                <a:ext uri="{FF2B5EF4-FFF2-40B4-BE49-F238E27FC236}">
                  <a16:creationId xmlns:a16="http://schemas.microsoft.com/office/drawing/2014/main" id="{77EBC731-B31F-AC44-93ED-C2CBD903D706}"/>
                </a:ext>
              </a:extLst>
            </p:cNvPr>
            <p:cNvSpPr/>
            <p:nvPr/>
          </p:nvSpPr>
          <p:spPr>
            <a:xfrm>
              <a:off x="2770044" y="7417778"/>
              <a:ext cx="4856051" cy="48560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Ensure there is equal access to L&amp;D to improve opportunities, potentially increasing diversity  at senior level</a:t>
              </a:r>
              <a:endParaRPr lang="en-US" sz="1100" dirty="0">
                <a:solidFill>
                  <a:schemeClr val="tx1"/>
                </a:solidFill>
                <a:latin typeface="Arial" panose="020B0604020202020204" pitchFamily="34" charset="0"/>
                <a:cs typeface="Arial" panose="020B0604020202020204" pitchFamily="34" charset="0"/>
              </a:endParaRPr>
            </a:p>
          </p:txBody>
        </p:sp>
      </p:grpSp>
      <p:sp>
        <p:nvSpPr>
          <p:cNvPr id="56" name="Slide Number Placeholder 55"/>
          <p:cNvSpPr>
            <a:spLocks noGrp="1"/>
          </p:cNvSpPr>
          <p:nvPr>
            <p:ph type="sldNum" sz="quarter" idx="12"/>
          </p:nvPr>
        </p:nvSpPr>
        <p:spPr>
          <a:xfrm>
            <a:off x="5498629" y="9307412"/>
            <a:ext cx="1543050" cy="527403"/>
          </a:xfrm>
        </p:spPr>
        <p:txBody>
          <a:bodyPr/>
          <a:lstStyle/>
          <a:p>
            <a:fld id="{74710304-EE0D-4BCA-B415-2E7F52169AEF}" type="slidenum">
              <a:rPr lang="en-GB" smtClean="0"/>
              <a:t>11</a:t>
            </a:fld>
            <a:endParaRPr lang="en-GB"/>
          </a:p>
        </p:txBody>
      </p:sp>
      <p:sp>
        <p:nvSpPr>
          <p:cNvPr id="63" name="TextBox 62"/>
          <p:cNvSpPr txBox="1"/>
          <p:nvPr/>
        </p:nvSpPr>
        <p:spPr>
          <a:xfrm>
            <a:off x="143981" y="172427"/>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Sexual Orientation Future Aims</a:t>
            </a:r>
            <a:endParaRPr lang="en-GB" dirty="0">
              <a:solidFill>
                <a:schemeClr val="bg1"/>
              </a:solidFill>
            </a:endParaRPr>
          </a:p>
        </p:txBody>
      </p:sp>
      <p:sp>
        <p:nvSpPr>
          <p:cNvPr id="49" name="Oval Callout 48"/>
          <p:cNvSpPr/>
          <p:nvPr/>
        </p:nvSpPr>
        <p:spPr>
          <a:xfrm>
            <a:off x="1614906" y="7104063"/>
            <a:ext cx="3336374" cy="2273644"/>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Fel </a:t>
            </a:r>
            <a:r>
              <a:rPr lang="en-GB" sz="1200" dirty="0" err="1">
                <a:solidFill>
                  <a:schemeClr val="tx1"/>
                </a:solidFill>
              </a:rPr>
              <a:t>aelod</a:t>
            </a:r>
            <a:r>
              <a:rPr lang="en-GB" sz="1200" dirty="0">
                <a:solidFill>
                  <a:schemeClr val="tx1"/>
                </a:solidFill>
              </a:rPr>
              <a:t> </a:t>
            </a:r>
            <a:r>
              <a:rPr lang="en-GB" sz="1200" dirty="0" err="1">
                <a:solidFill>
                  <a:schemeClr val="tx1"/>
                </a:solidFill>
              </a:rPr>
              <a:t>o'r</a:t>
            </a:r>
            <a:r>
              <a:rPr lang="en-GB" sz="1200" dirty="0">
                <a:solidFill>
                  <a:schemeClr val="tx1"/>
                </a:solidFill>
              </a:rPr>
              <a:t> </a:t>
            </a:r>
            <a:r>
              <a:rPr lang="en-GB" sz="1200" dirty="0" err="1">
                <a:solidFill>
                  <a:schemeClr val="tx1"/>
                </a:solidFill>
              </a:rPr>
              <a:t>gymuned</a:t>
            </a:r>
            <a:r>
              <a:rPr lang="en-GB" sz="1200" dirty="0">
                <a:solidFill>
                  <a:schemeClr val="tx1"/>
                </a:solidFill>
              </a:rPr>
              <a:t> LGBTQ + </a:t>
            </a:r>
            <a:r>
              <a:rPr lang="en-GB" sz="1200" dirty="0" err="1">
                <a:solidFill>
                  <a:schemeClr val="tx1"/>
                </a:solidFill>
              </a:rPr>
              <a:t>rwy'n</a:t>
            </a:r>
            <a:r>
              <a:rPr lang="en-GB" sz="1200" dirty="0">
                <a:solidFill>
                  <a:schemeClr val="tx1"/>
                </a:solidFill>
              </a:rPr>
              <a:t> </a:t>
            </a:r>
            <a:r>
              <a:rPr lang="en-GB" sz="1200" dirty="0" err="1">
                <a:solidFill>
                  <a:schemeClr val="tx1"/>
                </a:solidFill>
              </a:rPr>
              <a:t>gweld</a:t>
            </a:r>
            <a:r>
              <a:rPr lang="en-GB" sz="1200" dirty="0">
                <a:solidFill>
                  <a:schemeClr val="tx1"/>
                </a:solidFill>
              </a:rPr>
              <a:t> Hywel Dda </a:t>
            </a:r>
            <a:r>
              <a:rPr lang="en-GB" sz="1200" dirty="0" err="1">
                <a:solidFill>
                  <a:schemeClr val="tx1"/>
                </a:solidFill>
              </a:rPr>
              <a:t>yn</a:t>
            </a:r>
            <a:r>
              <a:rPr lang="en-GB" sz="1200" dirty="0">
                <a:solidFill>
                  <a:schemeClr val="tx1"/>
                </a:solidFill>
              </a:rPr>
              <a:t> </a:t>
            </a:r>
            <a:r>
              <a:rPr lang="en-GB" sz="1200" dirty="0" err="1">
                <a:solidFill>
                  <a:schemeClr val="tx1"/>
                </a:solidFill>
              </a:rPr>
              <a:t>lle</a:t>
            </a:r>
            <a:r>
              <a:rPr lang="en-GB" sz="1200" dirty="0">
                <a:solidFill>
                  <a:schemeClr val="tx1"/>
                </a:solidFill>
              </a:rPr>
              <a:t> </a:t>
            </a:r>
            <a:r>
              <a:rPr lang="en-GB" sz="1200" dirty="0" err="1">
                <a:solidFill>
                  <a:schemeClr val="tx1"/>
                </a:solidFill>
              </a:rPr>
              <a:t>gwych</a:t>
            </a:r>
            <a:r>
              <a:rPr lang="en-GB" sz="1200" dirty="0">
                <a:solidFill>
                  <a:schemeClr val="tx1"/>
                </a:solidFill>
              </a:rPr>
              <a:t> </a:t>
            </a:r>
            <a:r>
              <a:rPr lang="en-GB" sz="1200" dirty="0" err="1">
                <a:solidFill>
                  <a:schemeClr val="tx1"/>
                </a:solidFill>
              </a:rPr>
              <a:t>i</a:t>
            </a:r>
            <a:r>
              <a:rPr lang="en-GB" sz="1200" dirty="0">
                <a:solidFill>
                  <a:schemeClr val="tx1"/>
                </a:solidFill>
              </a:rPr>
              <a:t> </a:t>
            </a:r>
            <a:r>
              <a:rPr lang="en-GB" sz="1200" dirty="0" err="1">
                <a:solidFill>
                  <a:schemeClr val="tx1"/>
                </a:solidFill>
              </a:rPr>
              <a:t>weithio</a:t>
            </a:r>
            <a:r>
              <a:rPr lang="en-GB" sz="1200" dirty="0">
                <a:solidFill>
                  <a:schemeClr val="tx1"/>
                </a:solidFill>
              </a:rPr>
              <a:t>. </a:t>
            </a:r>
            <a:r>
              <a:rPr lang="en-GB" sz="1200" dirty="0" err="1">
                <a:solidFill>
                  <a:schemeClr val="tx1"/>
                </a:solidFill>
              </a:rPr>
              <a:t>Mae'n</a:t>
            </a:r>
            <a:r>
              <a:rPr lang="en-GB" sz="1200" dirty="0">
                <a:solidFill>
                  <a:schemeClr val="tx1"/>
                </a:solidFill>
              </a:rPr>
              <a:t> </a:t>
            </a:r>
            <a:r>
              <a:rPr lang="en-GB" sz="1200" dirty="0" err="1">
                <a:solidFill>
                  <a:schemeClr val="tx1"/>
                </a:solidFill>
              </a:rPr>
              <a:t>darparu</a:t>
            </a:r>
            <a:r>
              <a:rPr lang="en-GB" sz="1200" dirty="0">
                <a:solidFill>
                  <a:schemeClr val="tx1"/>
                </a:solidFill>
              </a:rPr>
              <a:t> </a:t>
            </a:r>
            <a:r>
              <a:rPr lang="en-GB" sz="1200" dirty="0" err="1">
                <a:solidFill>
                  <a:schemeClr val="tx1"/>
                </a:solidFill>
              </a:rPr>
              <a:t>cyfleoedd</a:t>
            </a:r>
            <a:r>
              <a:rPr lang="en-GB" sz="1200" dirty="0">
                <a:solidFill>
                  <a:schemeClr val="tx1"/>
                </a:solidFill>
              </a:rPr>
              <a:t> </a:t>
            </a:r>
            <a:r>
              <a:rPr lang="en-GB" sz="1200" dirty="0" err="1">
                <a:solidFill>
                  <a:schemeClr val="tx1"/>
                </a:solidFill>
              </a:rPr>
              <a:t>i</a:t>
            </a:r>
            <a:r>
              <a:rPr lang="en-GB" sz="1200" dirty="0">
                <a:solidFill>
                  <a:schemeClr val="tx1"/>
                </a:solidFill>
              </a:rPr>
              <a:t> </a:t>
            </a:r>
            <a:r>
              <a:rPr lang="en-GB" sz="1200" dirty="0" err="1">
                <a:solidFill>
                  <a:schemeClr val="tx1"/>
                </a:solidFill>
              </a:rPr>
              <a:t>ddod</a:t>
            </a:r>
            <a:r>
              <a:rPr lang="en-GB" sz="1200" dirty="0">
                <a:solidFill>
                  <a:schemeClr val="tx1"/>
                </a:solidFill>
              </a:rPr>
              <a:t> </a:t>
            </a:r>
            <a:r>
              <a:rPr lang="en-GB" sz="1200" dirty="0" err="1">
                <a:solidFill>
                  <a:schemeClr val="tx1"/>
                </a:solidFill>
              </a:rPr>
              <a:t>â'ch</a:t>
            </a:r>
            <a:r>
              <a:rPr lang="en-GB" sz="1200" dirty="0">
                <a:solidFill>
                  <a:schemeClr val="tx1"/>
                </a:solidFill>
              </a:rPr>
              <a:t> </a:t>
            </a:r>
            <a:r>
              <a:rPr lang="en-GB" sz="1200" dirty="0" err="1">
                <a:solidFill>
                  <a:schemeClr val="tx1"/>
                </a:solidFill>
              </a:rPr>
              <a:t>personoliaeth</a:t>
            </a:r>
            <a:r>
              <a:rPr lang="en-GB" sz="1200" dirty="0">
                <a:solidFill>
                  <a:schemeClr val="tx1"/>
                </a:solidFill>
              </a:rPr>
              <a:t> </a:t>
            </a:r>
            <a:r>
              <a:rPr lang="en-GB" sz="1200" dirty="0" err="1">
                <a:solidFill>
                  <a:schemeClr val="tx1"/>
                </a:solidFill>
              </a:rPr>
              <a:t>i'r</a:t>
            </a:r>
            <a:r>
              <a:rPr lang="en-GB" sz="1200" dirty="0">
                <a:solidFill>
                  <a:schemeClr val="tx1"/>
                </a:solidFill>
              </a:rPr>
              <a:t> </a:t>
            </a:r>
            <a:r>
              <a:rPr lang="en-GB" sz="1200" dirty="0" err="1">
                <a:solidFill>
                  <a:schemeClr val="tx1"/>
                </a:solidFill>
              </a:rPr>
              <a:t>gwaith</a:t>
            </a:r>
            <a:r>
              <a:rPr lang="en-GB" sz="1200" dirty="0">
                <a:solidFill>
                  <a:schemeClr val="tx1"/>
                </a:solidFill>
              </a:rPr>
              <a:t>, </a:t>
            </a:r>
            <a:r>
              <a:rPr lang="en-GB" sz="1200" dirty="0" err="1">
                <a:solidFill>
                  <a:schemeClr val="tx1"/>
                </a:solidFill>
              </a:rPr>
              <a:t>cwrdd</a:t>
            </a:r>
            <a:r>
              <a:rPr lang="en-GB" sz="1200" dirty="0">
                <a:solidFill>
                  <a:schemeClr val="tx1"/>
                </a:solidFill>
              </a:rPr>
              <a:t> â </a:t>
            </a:r>
            <a:r>
              <a:rPr lang="en-GB" sz="1200" dirty="0" err="1">
                <a:solidFill>
                  <a:schemeClr val="tx1"/>
                </a:solidFill>
              </a:rPr>
              <a:t>phobl</a:t>
            </a:r>
            <a:r>
              <a:rPr lang="en-GB" sz="1200" dirty="0">
                <a:solidFill>
                  <a:schemeClr val="tx1"/>
                </a:solidFill>
              </a:rPr>
              <a:t> o bob </a:t>
            </a:r>
            <a:r>
              <a:rPr lang="en-GB" sz="1200" dirty="0" err="1">
                <a:solidFill>
                  <a:schemeClr val="tx1"/>
                </a:solidFill>
              </a:rPr>
              <a:t>cefndir</a:t>
            </a:r>
            <a:r>
              <a:rPr lang="en-GB" sz="1200" dirty="0">
                <a:solidFill>
                  <a:schemeClr val="tx1"/>
                </a:solidFill>
              </a:rPr>
              <a:t> a </a:t>
            </a:r>
            <a:r>
              <a:rPr lang="en-GB" sz="1200" dirty="0" err="1">
                <a:solidFill>
                  <a:schemeClr val="tx1"/>
                </a:solidFill>
              </a:rPr>
              <a:t>dysgu</a:t>
            </a:r>
            <a:r>
              <a:rPr lang="en-GB" sz="1200" dirty="0">
                <a:solidFill>
                  <a:schemeClr val="tx1"/>
                </a:solidFill>
              </a:rPr>
              <a:t> </a:t>
            </a:r>
            <a:r>
              <a:rPr lang="en-GB" sz="1200" dirty="0" err="1">
                <a:solidFill>
                  <a:schemeClr val="tx1"/>
                </a:solidFill>
              </a:rPr>
              <a:t>sgiliau</a:t>
            </a:r>
            <a:r>
              <a:rPr lang="en-GB" sz="1200" dirty="0">
                <a:solidFill>
                  <a:schemeClr val="tx1"/>
                </a:solidFill>
              </a:rPr>
              <a:t> </a:t>
            </a:r>
            <a:r>
              <a:rPr lang="en-GB" sz="1200" dirty="0" err="1">
                <a:solidFill>
                  <a:schemeClr val="tx1"/>
                </a:solidFill>
              </a:rPr>
              <a:t>newydd</a:t>
            </a:r>
            <a:r>
              <a:rPr lang="en-GB" sz="1200" dirty="0">
                <a:solidFill>
                  <a:schemeClr val="tx1"/>
                </a:solidFill>
              </a:rPr>
              <a:t>. Y </a:t>
            </a:r>
            <a:r>
              <a:rPr lang="en-GB" sz="1200" dirty="0" err="1">
                <a:solidFill>
                  <a:schemeClr val="tx1"/>
                </a:solidFill>
              </a:rPr>
              <a:t>peth</a:t>
            </a:r>
            <a:r>
              <a:rPr lang="en-GB" sz="1200" dirty="0">
                <a:solidFill>
                  <a:schemeClr val="tx1"/>
                </a:solidFill>
              </a:rPr>
              <a:t> </a:t>
            </a:r>
            <a:r>
              <a:rPr lang="en-GB" sz="1200" dirty="0" err="1">
                <a:solidFill>
                  <a:schemeClr val="tx1"/>
                </a:solidFill>
              </a:rPr>
              <a:t>gorau</a:t>
            </a:r>
            <a:r>
              <a:rPr lang="en-GB" sz="1200" dirty="0">
                <a:solidFill>
                  <a:schemeClr val="tx1"/>
                </a:solidFill>
              </a:rPr>
              <a:t> am </a:t>
            </a:r>
            <a:r>
              <a:rPr lang="en-GB" sz="1200" dirty="0" err="1">
                <a:solidFill>
                  <a:schemeClr val="tx1"/>
                </a:solidFill>
              </a:rPr>
              <a:t>weithio</a:t>
            </a:r>
            <a:r>
              <a:rPr lang="en-GB" sz="1200" dirty="0">
                <a:solidFill>
                  <a:schemeClr val="tx1"/>
                </a:solidFill>
              </a:rPr>
              <a:t> </a:t>
            </a:r>
            <a:r>
              <a:rPr lang="en-GB" sz="1200" dirty="0" err="1">
                <a:solidFill>
                  <a:schemeClr val="tx1"/>
                </a:solidFill>
              </a:rPr>
              <a:t>yma</a:t>
            </a:r>
            <a:r>
              <a:rPr lang="en-GB" sz="1200" dirty="0">
                <a:solidFill>
                  <a:schemeClr val="tx1"/>
                </a:solidFill>
              </a:rPr>
              <a:t> </a:t>
            </a:r>
            <a:r>
              <a:rPr lang="en-GB" sz="1200" dirty="0" err="1">
                <a:solidFill>
                  <a:schemeClr val="tx1"/>
                </a:solidFill>
              </a:rPr>
              <a:t>yw'r</a:t>
            </a:r>
            <a:r>
              <a:rPr lang="en-GB" sz="1200" dirty="0">
                <a:solidFill>
                  <a:schemeClr val="tx1"/>
                </a:solidFill>
              </a:rPr>
              <a:t> </a:t>
            </a:r>
            <a:r>
              <a:rPr lang="en-GB" sz="1200" dirty="0" err="1">
                <a:solidFill>
                  <a:schemeClr val="tx1"/>
                </a:solidFill>
              </a:rPr>
              <a:t>teimlad</a:t>
            </a:r>
            <a:r>
              <a:rPr lang="en-GB" sz="1200" dirty="0">
                <a:solidFill>
                  <a:schemeClr val="tx1"/>
                </a:solidFill>
              </a:rPr>
              <a:t>, </a:t>
            </a:r>
            <a:r>
              <a:rPr lang="en-GB" sz="1200" dirty="0" err="1">
                <a:solidFill>
                  <a:schemeClr val="tx1"/>
                </a:solidFill>
              </a:rPr>
              <a:t>er</a:t>
            </a:r>
            <a:r>
              <a:rPr lang="en-GB" sz="1200" dirty="0">
                <a:solidFill>
                  <a:schemeClr val="tx1"/>
                </a:solidFill>
              </a:rPr>
              <a:t> bod </a:t>
            </a:r>
            <a:r>
              <a:rPr lang="en-GB" sz="1200" dirty="0" err="1">
                <a:solidFill>
                  <a:schemeClr val="tx1"/>
                </a:solidFill>
              </a:rPr>
              <a:t>gennym</a:t>
            </a:r>
            <a:r>
              <a:rPr lang="en-GB" sz="1200" dirty="0">
                <a:solidFill>
                  <a:schemeClr val="tx1"/>
                </a:solidFill>
              </a:rPr>
              <a:t> </a:t>
            </a:r>
            <a:r>
              <a:rPr lang="en-GB" sz="1200" dirty="0" err="1">
                <a:solidFill>
                  <a:schemeClr val="tx1"/>
                </a:solidFill>
              </a:rPr>
              <a:t>gymaint</a:t>
            </a:r>
            <a:r>
              <a:rPr lang="en-GB" sz="1200" dirty="0">
                <a:solidFill>
                  <a:schemeClr val="tx1"/>
                </a:solidFill>
              </a:rPr>
              <a:t> o </a:t>
            </a:r>
            <a:r>
              <a:rPr lang="en-GB" sz="1200" dirty="0" err="1">
                <a:solidFill>
                  <a:schemeClr val="tx1"/>
                </a:solidFill>
              </a:rPr>
              <a:t>weithwyr</a:t>
            </a:r>
            <a:r>
              <a:rPr lang="en-GB" sz="1200" dirty="0">
                <a:solidFill>
                  <a:schemeClr val="tx1"/>
                </a:solidFill>
              </a:rPr>
              <a:t>, </a:t>
            </a:r>
            <a:r>
              <a:rPr lang="en-GB" sz="1200" dirty="0" err="1">
                <a:solidFill>
                  <a:schemeClr val="tx1"/>
                </a:solidFill>
              </a:rPr>
              <a:t>ein</a:t>
            </a:r>
            <a:r>
              <a:rPr lang="en-GB" sz="1200" dirty="0">
                <a:solidFill>
                  <a:schemeClr val="tx1"/>
                </a:solidFill>
              </a:rPr>
              <a:t> bod </a:t>
            </a:r>
            <a:r>
              <a:rPr lang="en-GB" sz="1200" dirty="0" err="1">
                <a:solidFill>
                  <a:schemeClr val="tx1"/>
                </a:solidFill>
              </a:rPr>
              <a:t>i</a:t>
            </a:r>
            <a:r>
              <a:rPr lang="en-GB" sz="1200" dirty="0">
                <a:solidFill>
                  <a:schemeClr val="tx1"/>
                </a:solidFill>
              </a:rPr>
              <a:t> </a:t>
            </a:r>
            <a:r>
              <a:rPr lang="en-GB" sz="1200" dirty="0" err="1">
                <a:solidFill>
                  <a:schemeClr val="tx1"/>
                </a:solidFill>
              </a:rPr>
              <a:t>gyd</a:t>
            </a:r>
            <a:r>
              <a:rPr lang="en-GB" sz="1200" dirty="0">
                <a:solidFill>
                  <a:schemeClr val="tx1"/>
                </a:solidFill>
              </a:rPr>
              <a:t> </a:t>
            </a:r>
            <a:r>
              <a:rPr lang="en-GB" sz="1200" dirty="0" err="1">
                <a:solidFill>
                  <a:schemeClr val="tx1"/>
                </a:solidFill>
              </a:rPr>
              <a:t>yn</a:t>
            </a:r>
            <a:r>
              <a:rPr lang="en-GB" sz="1200" dirty="0">
                <a:solidFill>
                  <a:schemeClr val="tx1"/>
                </a:solidFill>
              </a:rPr>
              <a:t> un </a:t>
            </a:r>
            <a:r>
              <a:rPr lang="en-GB" sz="1200" dirty="0" err="1" smtClean="0">
                <a:solidFill>
                  <a:schemeClr val="tx1"/>
                </a:solidFill>
              </a:rPr>
              <a:t>tîm</a:t>
            </a:r>
            <a:r>
              <a:rPr lang="en-GB" sz="1200" dirty="0" smtClean="0">
                <a:solidFill>
                  <a:schemeClr val="tx1"/>
                </a:solidFill>
              </a:rPr>
              <a:t>”. - Dan</a:t>
            </a:r>
            <a:endParaRPr lang="en-GB" sz="1200" dirty="0">
              <a:solidFill>
                <a:schemeClr val="tx1"/>
              </a:solidFill>
            </a:endParaRPr>
          </a:p>
        </p:txBody>
      </p:sp>
      <p:pic>
        <p:nvPicPr>
          <p:cNvPr id="46" name="Picture 45" descr="Sexual Orientation | Understanding Your Sexual Orienta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273963" y="8556467"/>
            <a:ext cx="1015410" cy="676517"/>
          </a:xfrm>
          <a:prstGeom prst="rect">
            <a:avLst/>
          </a:prstGeom>
        </p:spPr>
      </p:pic>
    </p:spTree>
    <p:extLst>
      <p:ext uri="{BB962C8B-B14F-4D97-AF65-F5344CB8AC3E}">
        <p14:creationId xmlns:p14="http://schemas.microsoft.com/office/powerpoint/2010/main" val="13455000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12</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Sexual Orientation</a:t>
            </a:r>
            <a:endParaRPr lang="en-GB" dirty="0">
              <a:solidFill>
                <a:schemeClr val="bg1"/>
              </a:solidFill>
            </a:endParaRPr>
          </a:p>
        </p:txBody>
      </p:sp>
      <p:sp>
        <p:nvSpPr>
          <p:cNvPr id="3" name="TextBox 2"/>
          <p:cNvSpPr txBox="1"/>
          <p:nvPr/>
        </p:nvSpPr>
        <p:spPr>
          <a:xfrm>
            <a:off x="194945" y="950026"/>
            <a:ext cx="6288982" cy="9140964"/>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a:t>
            </a:r>
            <a:r>
              <a:rPr lang="en-GB" sz="1200" b="1" dirty="0" smtClean="0">
                <a:latin typeface="Arial" panose="020B0604020202020204" pitchFamily="34" charset="0"/>
                <a:cs typeface="Arial" panose="020B0604020202020204" pitchFamily="34" charset="0"/>
              </a:rPr>
              <a:t>provides </a:t>
            </a:r>
            <a:r>
              <a:rPr lang="en-GB" sz="1200" b="1" dirty="0">
                <a:latin typeface="Arial" panose="020B0604020202020204" pitchFamily="34" charset="0"/>
                <a:cs typeface="Arial" panose="020B0604020202020204" pitchFamily="34" charset="0"/>
              </a:rPr>
              <a:t>a summary of conclusions drawn from analysis of statistics in relation to </a:t>
            </a:r>
            <a:r>
              <a:rPr lang="en-GB" sz="1200" b="1" dirty="0" smtClean="0">
                <a:latin typeface="Arial" panose="020B0604020202020204" pitchFamily="34" charset="0"/>
                <a:cs typeface="Arial" panose="020B0604020202020204" pitchFamily="34" charset="0"/>
              </a:rPr>
              <a:t>sexual orientation, </a:t>
            </a:r>
            <a:r>
              <a:rPr lang="en-GB" sz="1200" b="1" dirty="0">
                <a:latin typeface="Arial" panose="020B0604020202020204" pitchFamily="34" charset="0"/>
                <a:cs typeface="Arial" panose="020B0604020202020204" pitchFamily="34" charset="0"/>
              </a:rPr>
              <a:t>together with an outline of intended aims and future positive action.</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Conclusions following the analysis of data</a:t>
            </a:r>
            <a:r>
              <a:rPr lang="en-GB" sz="1200" b="1" dirty="0" smtClean="0">
                <a:latin typeface="Arial" panose="020B0604020202020204" pitchFamily="34" charset="0"/>
                <a:cs typeface="Arial" panose="020B0604020202020204" pitchFamily="34" charset="0"/>
              </a:rPr>
              <a:t>:</a:t>
            </a:r>
          </a:p>
          <a:p>
            <a:endParaRPr lang="en-GB" sz="1200" b="1"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Compared to the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2020, the percentage of staff identifying as bisexual has decreased by 0.38%. The percentage of staff identifying as gay or lesbian has increased by 0.15% as at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2021</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identifying as heterosexual or straight has increased by 4.88% for the reporting period</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choosing not to disclose this information has increased by 1.30%.</a:t>
            </a:r>
          </a:p>
          <a:p>
            <a:pPr lvl="0"/>
            <a:r>
              <a:rPr lang="en-GB" sz="1200" dirty="0">
                <a:latin typeface="Arial" panose="020B0604020202020204" pitchFamily="34" charset="0"/>
                <a:cs typeface="Arial" panose="020B0604020202020204" pitchFamily="34" charset="0"/>
              </a:rPr>
              <a:t>Those staff whose records are not recorded on ESR has fallen by 4.03</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Around 7% of the Hywel Dda population would be lesbian, gay or bisexual.  This compares to 1.29% of the workforce.  16% of the workforce are not recorded on ESR which makes drawing a conclusion on the data more difficult.</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The mean average salary of those identifying themselves as lesbian, gay or bisexual is £29,138 compared to £30,660 for those identifying themselves as heterosexual or straight.</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Of a total 33,870 applications submitted for vacancies 4.1% of candidates identified themselves as lesbian, gay or bisexual.(LGB)  3.7% of those were offered employment.  This indicates that the majority of applicants identifying as LGB were offered posts. 3.8% chose not to disclose their sexual orientation at the time of application.</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3.03% of those leaving the Health Board identified themselves as lesbian, gay or bisexual compared to 1.29% of the workforce identifying themselves as lesbian, gay or bisexual.  This indicates that the proportion of employees who identify as lesbian, gay or bisexual leaving the Health Board is higher than the percentage within the workforce.</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2.35% of the workforce identifying themselves as lesbian, gay or bisexual attended training courses compared to 1.29% of the workforce identifying themselves as lesbian, gay or bisexual. This indicates that there is a slightly higher proportion accessing training when compared to the workforce profile.</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Heterosexuals continue to make up the largest proportion of all grievances raised and the number of heterosexual and gay or lesbian employees involved in grievances (65.52% and 3.45% respectively), remains broadly similar to the previous year. </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Heterosexual staff members make up the majority of all disciplinary cases (65.52%). This is similar to the year before (52.78%) but slightly below the Health Board profile of 70.15%. </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The number of gay or lesbian staff members that have gone through disciplinary proceedings has increased from 2 cases to 3 cases. </a:t>
            </a:r>
          </a:p>
          <a:p>
            <a:endParaRPr lang="en-GB" sz="1200" dirty="0">
              <a:latin typeface="Arial" panose="020B0604020202020204" pitchFamily="34" charset="0"/>
              <a:cs typeface="Arial" panose="020B0604020202020204" pitchFamily="34" charset="0"/>
            </a:endParaRPr>
          </a:p>
          <a:p>
            <a:pPr lvl="0"/>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588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13</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Sexual Orientation</a:t>
            </a:r>
            <a:endParaRPr lang="en-GB" dirty="0">
              <a:solidFill>
                <a:schemeClr val="bg1"/>
              </a:solidFill>
            </a:endParaRPr>
          </a:p>
        </p:txBody>
      </p:sp>
      <p:sp>
        <p:nvSpPr>
          <p:cNvPr id="3" name="TextBox 2"/>
          <p:cNvSpPr txBox="1"/>
          <p:nvPr/>
        </p:nvSpPr>
        <p:spPr>
          <a:xfrm>
            <a:off x="194945" y="88514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sp>
        <p:nvSpPr>
          <p:cNvPr id="7" name="TextBox 6"/>
          <p:cNvSpPr txBox="1"/>
          <p:nvPr/>
        </p:nvSpPr>
        <p:spPr>
          <a:xfrm>
            <a:off x="169813" y="305923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Pay by Staff Group</a:t>
            </a:r>
            <a:endParaRPr lang="en-GB" sz="1400" dirty="0">
              <a:solidFill>
                <a:schemeClr val="bg1"/>
              </a:solidFill>
            </a:endParaRPr>
          </a:p>
        </p:txBody>
      </p:sp>
      <p:sp>
        <p:nvSpPr>
          <p:cNvPr id="9" name="Rectangle 1"/>
          <p:cNvSpPr>
            <a:spLocks noChangeArrowheads="1"/>
          </p:cNvSpPr>
          <p:nvPr/>
        </p:nvSpPr>
        <p:spPr bwMode="auto">
          <a:xfrm>
            <a:off x="48400" y="8907283"/>
            <a:ext cx="61915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pPr>
            <a:r>
              <a:rPr kumimoji="0" lang="en-GB" altLang="en-US" sz="11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above table shows analysis of pay using mean annual salary as the basis and the figures shown are those for March 2021</a:t>
            </a: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468885507"/>
              </p:ext>
            </p:extLst>
          </p:nvPr>
        </p:nvGraphicFramePr>
        <p:xfrm>
          <a:off x="194945" y="1289160"/>
          <a:ext cx="5898478" cy="1697355"/>
        </p:xfrm>
        <a:graphic>
          <a:graphicData uri="http://schemas.openxmlformats.org/drawingml/2006/table">
            <a:tbl>
              <a:tblPr firstRow="1" firstCol="1" bandRow="1">
                <a:tableStyleId>{5C22544A-7EE6-4342-B048-85BDC9FD1C3A}</a:tableStyleId>
              </a:tblPr>
              <a:tblGrid>
                <a:gridCol w="3535288">
                  <a:extLst>
                    <a:ext uri="{9D8B030D-6E8A-4147-A177-3AD203B41FA5}">
                      <a16:colId xmlns:a16="http://schemas.microsoft.com/office/drawing/2014/main" val="3178709651"/>
                    </a:ext>
                  </a:extLst>
                </a:gridCol>
                <a:gridCol w="1140031">
                  <a:extLst>
                    <a:ext uri="{9D8B030D-6E8A-4147-A177-3AD203B41FA5}">
                      <a16:colId xmlns:a16="http://schemas.microsoft.com/office/drawing/2014/main" val="1224110333"/>
                    </a:ext>
                  </a:extLst>
                </a:gridCol>
                <a:gridCol w="1223159">
                  <a:extLst>
                    <a:ext uri="{9D8B030D-6E8A-4147-A177-3AD203B41FA5}">
                      <a16:colId xmlns:a16="http://schemas.microsoft.com/office/drawing/2014/main" val="1145681577"/>
                    </a:ext>
                  </a:extLst>
                </a:gridCol>
              </a:tblGrid>
              <a:tr h="188595">
                <a:tc>
                  <a:txBody>
                    <a:bodyPr/>
                    <a:lstStyle/>
                    <a:p>
                      <a:pPr algn="ctr">
                        <a:spcAft>
                          <a:spcPts val="0"/>
                        </a:spcAft>
                      </a:pPr>
                      <a:r>
                        <a:rPr lang="en-GB" sz="1000"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solidFill>
                            <a:schemeClr val="tx1"/>
                          </a:solidFill>
                          <a:effectLst/>
                        </a:rPr>
                        <a:t>Headcount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solidFill>
                            <a:schemeClr val="tx1"/>
                          </a:solidFill>
                          <a:effectLst/>
                        </a:rPr>
                        <a: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43139017"/>
                  </a:ext>
                </a:extLst>
              </a:tr>
              <a:tr h="188595">
                <a:tc>
                  <a:txBody>
                    <a:bodyPr/>
                    <a:lstStyle/>
                    <a:p>
                      <a:pPr algn="l">
                        <a:spcAft>
                          <a:spcPts val="0"/>
                        </a:spcAft>
                      </a:pPr>
                      <a:r>
                        <a:rPr lang="en-GB" sz="1000" b="0" dirty="0">
                          <a:solidFill>
                            <a:schemeClr val="tx1"/>
                          </a:solidFill>
                          <a:effectLst/>
                        </a:rPr>
                        <a:t>Heterosexual or Straight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8,787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70.15%</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61303471"/>
                  </a:ext>
                </a:extLst>
              </a:tr>
              <a:tr h="188595">
                <a:tc>
                  <a:txBody>
                    <a:bodyPr/>
                    <a:lstStyle/>
                    <a:p>
                      <a:pPr algn="l">
                        <a:spcAft>
                          <a:spcPts val="0"/>
                        </a:spcAft>
                      </a:pPr>
                      <a:r>
                        <a:rPr lang="en-GB" sz="1000" b="0" dirty="0">
                          <a:solidFill>
                            <a:schemeClr val="tx1"/>
                          </a:solidFill>
                          <a:effectLst/>
                        </a:rPr>
                        <a:t>Gay or Lesbian</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151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1.21%</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20352644"/>
                  </a:ext>
                </a:extLst>
              </a:tr>
              <a:tr h="188595">
                <a:tc>
                  <a:txBody>
                    <a:bodyPr/>
                    <a:lstStyle/>
                    <a:p>
                      <a:pPr algn="l">
                        <a:spcAft>
                          <a:spcPts val="0"/>
                        </a:spcAft>
                      </a:pPr>
                      <a:r>
                        <a:rPr lang="en-GB" sz="1000" b="0" dirty="0">
                          <a:solidFill>
                            <a:schemeClr val="tx1"/>
                          </a:solidFill>
                          <a:effectLst/>
                        </a:rPr>
                        <a:t>Undecided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86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0.69%</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12640724"/>
                  </a:ext>
                </a:extLst>
              </a:tr>
              <a:tr h="188595">
                <a:tc>
                  <a:txBody>
                    <a:bodyPr/>
                    <a:lstStyle/>
                    <a:p>
                      <a:pPr algn="l">
                        <a:spcAft>
                          <a:spcPts val="0"/>
                        </a:spcAft>
                      </a:pPr>
                      <a:r>
                        <a:rPr lang="en-GB" sz="1000" b="0" dirty="0">
                          <a:solidFill>
                            <a:schemeClr val="tx1"/>
                          </a:solidFill>
                          <a:effectLst/>
                        </a:rPr>
                        <a:t>Bisexual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10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0.08%</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3752368"/>
                  </a:ext>
                </a:extLst>
              </a:tr>
              <a:tr h="188595">
                <a:tc>
                  <a:txBody>
                    <a:bodyPr/>
                    <a:lstStyle/>
                    <a:p>
                      <a:pPr algn="l">
                        <a:spcAft>
                          <a:spcPts val="0"/>
                        </a:spcAft>
                      </a:pPr>
                      <a:r>
                        <a:rPr lang="en-GB" sz="1000" b="0" dirty="0">
                          <a:solidFill>
                            <a:schemeClr val="tx1"/>
                          </a:solidFill>
                          <a:effectLst/>
                        </a:rPr>
                        <a:t>Other Sexual Orientation Not Listed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8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006%</a:t>
                      </a:r>
                      <a:endParaRPr lang="en-GB" sz="1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27228068"/>
                  </a:ext>
                </a:extLst>
              </a:tr>
              <a:tr h="188595">
                <a:tc>
                  <a:txBody>
                    <a:bodyPr/>
                    <a:lstStyle/>
                    <a:p>
                      <a:pPr algn="l">
                        <a:spcAft>
                          <a:spcPts val="0"/>
                        </a:spcAft>
                      </a:pPr>
                      <a:r>
                        <a:rPr lang="en-GB" sz="1000" b="0" dirty="0">
                          <a:solidFill>
                            <a:schemeClr val="tx1"/>
                          </a:solidFill>
                          <a:effectLst/>
                        </a:rPr>
                        <a:t>Not Stated – Person Asked But Declined To Provide A Response</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1,475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11.78%</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1108828"/>
                  </a:ext>
                </a:extLst>
              </a:tr>
              <a:tr h="188595">
                <a:tc>
                  <a:txBody>
                    <a:bodyPr/>
                    <a:lstStyle/>
                    <a:p>
                      <a:pPr algn="l">
                        <a:spcAft>
                          <a:spcPts val="0"/>
                        </a:spcAft>
                      </a:pPr>
                      <a:r>
                        <a:rPr lang="en-GB" sz="1000" b="0" dirty="0">
                          <a:solidFill>
                            <a:schemeClr val="tx1"/>
                          </a:solidFill>
                          <a:effectLst/>
                        </a:rPr>
                        <a:t>Not Recorded on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2,009             </a:t>
                      </a:r>
                      <a:endParaRPr lang="en-GB" sz="1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16.04%</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48246270"/>
                  </a:ext>
                </a:extLst>
              </a:tr>
              <a:tr h="188595">
                <a:tc>
                  <a:txBody>
                    <a:bodyPr/>
                    <a:lstStyle/>
                    <a:p>
                      <a:pPr algn="l">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12,526            </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100%</a:t>
                      </a:r>
                      <a:endParaRPr lang="en-GB" sz="1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5502277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478438766"/>
              </p:ext>
            </p:extLst>
          </p:nvPr>
        </p:nvGraphicFramePr>
        <p:xfrm>
          <a:off x="169813" y="3439724"/>
          <a:ext cx="5915024" cy="2557239"/>
        </p:xfrm>
        <a:graphic>
          <a:graphicData uri="http://schemas.openxmlformats.org/drawingml/2006/table">
            <a:tbl>
              <a:tblPr firstRow="1" firstCol="1" bandRow="1">
                <a:tableStyleId>{5C22544A-7EE6-4342-B048-85BDC9FD1C3A}</a:tableStyleId>
              </a:tblPr>
              <a:tblGrid>
                <a:gridCol w="1995574">
                  <a:extLst>
                    <a:ext uri="{9D8B030D-6E8A-4147-A177-3AD203B41FA5}">
                      <a16:colId xmlns:a16="http://schemas.microsoft.com/office/drawing/2014/main" val="1641879313"/>
                    </a:ext>
                  </a:extLst>
                </a:gridCol>
                <a:gridCol w="884266">
                  <a:extLst>
                    <a:ext uri="{9D8B030D-6E8A-4147-A177-3AD203B41FA5}">
                      <a16:colId xmlns:a16="http://schemas.microsoft.com/office/drawing/2014/main" val="1962366846"/>
                    </a:ext>
                  </a:extLst>
                </a:gridCol>
                <a:gridCol w="884266">
                  <a:extLst>
                    <a:ext uri="{9D8B030D-6E8A-4147-A177-3AD203B41FA5}">
                      <a16:colId xmlns:a16="http://schemas.microsoft.com/office/drawing/2014/main" val="506955115"/>
                    </a:ext>
                  </a:extLst>
                </a:gridCol>
                <a:gridCol w="941027">
                  <a:extLst>
                    <a:ext uri="{9D8B030D-6E8A-4147-A177-3AD203B41FA5}">
                      <a16:colId xmlns:a16="http://schemas.microsoft.com/office/drawing/2014/main" val="4236632996"/>
                    </a:ext>
                  </a:extLst>
                </a:gridCol>
                <a:gridCol w="1209891">
                  <a:extLst>
                    <a:ext uri="{9D8B030D-6E8A-4147-A177-3AD203B41FA5}">
                      <a16:colId xmlns:a16="http://schemas.microsoft.com/office/drawing/2014/main" val="3263399796"/>
                    </a:ext>
                  </a:extLst>
                </a:gridCol>
              </a:tblGrid>
              <a:tr h="657263">
                <a:tc>
                  <a:txBody>
                    <a:bodyPr/>
                    <a:lstStyle/>
                    <a:p>
                      <a:pPr>
                        <a:spcAft>
                          <a:spcPts val="0"/>
                        </a:spcAft>
                      </a:pPr>
                      <a:r>
                        <a:rPr lang="en-GB" sz="1000" dirty="0">
                          <a:solidFill>
                            <a:schemeClr val="tx1"/>
                          </a:solidFill>
                          <a:effectLst/>
                        </a:rPr>
                        <a:t>Staff Group</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ts val="0"/>
                        </a:spcAft>
                      </a:pPr>
                      <a:r>
                        <a:rPr lang="en-GB" sz="1000" dirty="0">
                          <a:solidFill>
                            <a:schemeClr val="tx1"/>
                          </a:solidFill>
                          <a:effectLst/>
                        </a:rPr>
                        <a:t>Bisexual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ts val="0"/>
                        </a:spcAft>
                      </a:pPr>
                      <a:r>
                        <a:rPr lang="en-GB" sz="1000" dirty="0">
                          <a:solidFill>
                            <a:schemeClr val="tx1"/>
                          </a:solidFill>
                          <a:effectLst/>
                        </a:rPr>
                        <a:t>Gay or Lesbian</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ts val="0"/>
                        </a:spcAft>
                      </a:pPr>
                      <a:r>
                        <a:rPr lang="en-GB" sz="1000" dirty="0">
                          <a:solidFill>
                            <a:schemeClr val="tx1"/>
                          </a:solidFill>
                          <a:effectLst/>
                        </a:rPr>
                        <a:t>Heterosexual or Straight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tc>
                  <a:txBody>
                    <a:bodyPr/>
                    <a:lstStyle/>
                    <a:p>
                      <a:pPr algn="ctr">
                        <a:spcAft>
                          <a:spcPts val="0"/>
                        </a:spcAft>
                      </a:pPr>
                      <a:r>
                        <a:rPr lang="en-GB" sz="1000" dirty="0">
                          <a:solidFill>
                            <a:schemeClr val="tx1"/>
                          </a:solidFill>
                          <a:effectLst/>
                        </a:rPr>
                        <a:t>Not stated (person asked but declined to provide a response)</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tc>
                <a:extLst>
                  <a:ext uri="{0D108BD9-81ED-4DB2-BD59-A6C34878D82A}">
                    <a16:rowId xmlns:a16="http://schemas.microsoft.com/office/drawing/2014/main" val="514366033"/>
                  </a:ext>
                </a:extLst>
              </a:tr>
              <a:tr h="179243">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£38,559</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£31,365</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£40,612</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£39,254</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351966601"/>
                  </a:ext>
                </a:extLst>
              </a:tr>
              <a:tr h="179243">
                <a:tc>
                  <a:txBody>
                    <a:bodyPr/>
                    <a:lstStyle/>
                    <a:p>
                      <a:pPr>
                        <a:spcAft>
                          <a:spcPts val="0"/>
                        </a:spcAft>
                      </a:pPr>
                      <a:r>
                        <a:rPr lang="en-GB" sz="1000" b="0" dirty="0">
                          <a:solidFill>
                            <a:schemeClr val="tx1"/>
                          </a:solidFill>
                          <a:effectLst/>
                        </a:rPr>
                        <a:t>Additional Clinical Services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£19,424</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£20,283</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£20,140</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£20,592</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700761914"/>
                  </a:ext>
                </a:extLst>
              </a:tr>
              <a:tr h="179243">
                <a:tc>
                  <a:txBody>
                    <a:bodyPr/>
                    <a:lstStyle/>
                    <a:p>
                      <a:pPr>
                        <a:spcAft>
                          <a:spcPts val="0"/>
                        </a:spcAft>
                      </a:pPr>
                      <a:r>
                        <a:rPr lang="en-GB" sz="1000" b="0" dirty="0">
                          <a:solidFill>
                            <a:schemeClr val="tx1"/>
                          </a:solidFill>
                          <a:effectLst/>
                        </a:rPr>
                        <a:t>Administrative and Clerical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£20,633</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£32,504</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£27,665</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£29,329</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87151008"/>
                  </a:ext>
                </a:extLst>
              </a:tr>
              <a:tr h="179243">
                <a:tc>
                  <a:txBody>
                    <a:bodyPr/>
                    <a:lstStyle/>
                    <a:p>
                      <a:pPr>
                        <a:spcAft>
                          <a:spcPts val="0"/>
                        </a:spcAft>
                      </a:pPr>
                      <a:r>
                        <a:rPr lang="en-GB" sz="1000" b="0" dirty="0">
                          <a:solidFill>
                            <a:schemeClr val="tx1"/>
                          </a:solidFill>
                          <a:effectLst/>
                        </a:rPr>
                        <a:t>Allied Health Professionals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 £37,084</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£45,195</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£36,522</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£37,433</a:t>
                      </a:r>
                      <a:endParaRPr lang="en-GB" sz="100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4097519303"/>
                  </a:ext>
                </a:extLst>
              </a:tr>
              <a:tr h="179243">
                <a:tc>
                  <a:txBody>
                    <a:bodyPr/>
                    <a:lstStyle/>
                    <a:p>
                      <a:pPr>
                        <a:spcAft>
                          <a:spcPts val="0"/>
                        </a:spcAft>
                      </a:pPr>
                      <a:r>
                        <a:rPr lang="en-GB" sz="1000" b="0" dirty="0">
                          <a:solidFill>
                            <a:schemeClr val="tx1"/>
                          </a:solidFill>
                          <a:effectLst/>
                        </a:rPr>
                        <a:t>Estates and Ancillary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£18,842</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£18,660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£19,783</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£20,050</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1428023112"/>
                  </a:ext>
                </a:extLst>
              </a:tr>
              <a:tr h="179243">
                <a:tc>
                  <a:txBody>
                    <a:bodyPr/>
                    <a:lstStyle/>
                    <a:p>
                      <a:pPr>
                        <a:spcAft>
                          <a:spcPts val="0"/>
                        </a:spcAft>
                      </a:pPr>
                      <a:r>
                        <a:rPr lang="en-GB" sz="1000" b="0" dirty="0">
                          <a:solidFill>
                            <a:schemeClr val="tx1"/>
                          </a:solidFill>
                          <a:effectLst/>
                        </a:rPr>
                        <a:t>Healthcare Scientists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£33,478</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£41,252</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£36,972</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£41,953</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4136025702"/>
                  </a:ext>
                </a:extLst>
              </a:tr>
              <a:tr h="179243">
                <a:tc>
                  <a:txBody>
                    <a:bodyPr/>
                    <a:lstStyle/>
                    <a:p>
                      <a:pPr>
                        <a:spcAft>
                          <a:spcPts val="0"/>
                        </a:spcAft>
                      </a:pPr>
                      <a:r>
                        <a:rPr lang="en-GB" sz="1000" b="0" dirty="0">
                          <a:solidFill>
                            <a:schemeClr val="tx1"/>
                          </a:solidFill>
                          <a:effectLst/>
                        </a:rPr>
                        <a:t>Medical and Dental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£79,576</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£91,819</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£72,341</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£62,842</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625177696"/>
                  </a:ext>
                </a:extLst>
              </a:tr>
              <a:tr h="286789">
                <a:tc>
                  <a:txBody>
                    <a:bodyPr/>
                    <a:lstStyle/>
                    <a:p>
                      <a:pPr>
                        <a:spcAft>
                          <a:spcPts val="0"/>
                        </a:spcAft>
                      </a:pPr>
                      <a:r>
                        <a:rPr lang="en-GB" sz="1000" b="0" dirty="0">
                          <a:solidFill>
                            <a:schemeClr val="tx1"/>
                          </a:solidFill>
                          <a:effectLst/>
                        </a:rPr>
                        <a:t>Nursing and Midwifery Registered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£29,364</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£31,963</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£34,191</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£36,021</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2032689982"/>
                  </a:ext>
                </a:extLst>
              </a:tr>
              <a:tr h="179243">
                <a:tc>
                  <a:txBody>
                    <a:bodyPr/>
                    <a:lstStyle/>
                    <a:p>
                      <a:pPr>
                        <a:spcAft>
                          <a:spcPts val="0"/>
                        </a:spcAft>
                      </a:pPr>
                      <a:r>
                        <a:rPr lang="en-GB" sz="1000" b="0" dirty="0">
                          <a:solidFill>
                            <a:schemeClr val="tx1"/>
                          </a:solidFill>
                          <a:effectLst/>
                        </a:rPr>
                        <a:t>Students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 £0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£33,779</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4240468654"/>
                  </a:ext>
                </a:extLst>
              </a:tr>
              <a:tr h="179243">
                <a:tc>
                  <a:txBody>
                    <a:bodyPr/>
                    <a:lstStyle/>
                    <a:p>
                      <a:pPr>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£27,615</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£30,660</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a:effectLst/>
                        </a:rPr>
                        <a:t>£30,221</a:t>
                      </a:r>
                      <a:endParaRPr lang="en-GB" sz="1000">
                        <a:effectLst/>
                        <a:latin typeface="Times New Roman" panose="02020603050405020304" pitchFamily="18" charset="0"/>
                        <a:ea typeface="Times New Roman" panose="02020603050405020304" pitchFamily="18" charset="0"/>
                      </a:endParaRPr>
                    </a:p>
                  </a:txBody>
                  <a:tcPr marL="64528" marR="64528" marT="0" marB="0" anchor="b"/>
                </a:tc>
                <a:tc>
                  <a:txBody>
                    <a:bodyPr/>
                    <a:lstStyle/>
                    <a:p>
                      <a:pPr algn="l">
                        <a:spcAft>
                          <a:spcPts val="0"/>
                        </a:spcAft>
                      </a:pPr>
                      <a:r>
                        <a:rPr lang="en-GB" sz="1000" dirty="0">
                          <a:effectLst/>
                        </a:rPr>
                        <a:t>£40,217</a:t>
                      </a:r>
                      <a:endParaRPr lang="en-GB" sz="1000" dirty="0">
                        <a:effectLst/>
                        <a:latin typeface="Times New Roman" panose="02020603050405020304" pitchFamily="18" charset="0"/>
                        <a:ea typeface="Times New Roman" panose="02020603050405020304" pitchFamily="18" charset="0"/>
                      </a:endParaRPr>
                    </a:p>
                  </a:txBody>
                  <a:tcPr marL="64528" marR="64528" marT="0" marB="0" anchor="b"/>
                </a:tc>
                <a:extLst>
                  <a:ext uri="{0D108BD9-81ED-4DB2-BD59-A6C34878D82A}">
                    <a16:rowId xmlns:a16="http://schemas.microsoft.com/office/drawing/2014/main" val="340096872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80332146"/>
              </p:ext>
            </p:extLst>
          </p:nvPr>
        </p:nvGraphicFramePr>
        <p:xfrm>
          <a:off x="169811" y="6271077"/>
          <a:ext cx="5915026" cy="2323246"/>
        </p:xfrm>
        <a:graphic>
          <a:graphicData uri="http://schemas.openxmlformats.org/drawingml/2006/table">
            <a:tbl>
              <a:tblPr firstRow="1" firstCol="1" bandRow="1">
                <a:tableStyleId>{5C22544A-7EE6-4342-B048-85BDC9FD1C3A}</a:tableStyleId>
              </a:tblPr>
              <a:tblGrid>
                <a:gridCol w="1959939">
                  <a:extLst>
                    <a:ext uri="{9D8B030D-6E8A-4147-A177-3AD203B41FA5}">
                      <a16:colId xmlns:a16="http://schemas.microsoft.com/office/drawing/2014/main" val="2332334688"/>
                    </a:ext>
                  </a:extLst>
                </a:gridCol>
                <a:gridCol w="1264571">
                  <a:extLst>
                    <a:ext uri="{9D8B030D-6E8A-4147-A177-3AD203B41FA5}">
                      <a16:colId xmlns:a16="http://schemas.microsoft.com/office/drawing/2014/main" val="3309369870"/>
                    </a:ext>
                  </a:extLst>
                </a:gridCol>
                <a:gridCol w="918355">
                  <a:extLst>
                    <a:ext uri="{9D8B030D-6E8A-4147-A177-3AD203B41FA5}">
                      <a16:colId xmlns:a16="http://schemas.microsoft.com/office/drawing/2014/main" val="1583416090"/>
                    </a:ext>
                  </a:extLst>
                </a:gridCol>
                <a:gridCol w="856740">
                  <a:extLst>
                    <a:ext uri="{9D8B030D-6E8A-4147-A177-3AD203B41FA5}">
                      <a16:colId xmlns:a16="http://schemas.microsoft.com/office/drawing/2014/main" val="3918425927"/>
                    </a:ext>
                  </a:extLst>
                </a:gridCol>
                <a:gridCol w="915421">
                  <a:extLst>
                    <a:ext uri="{9D8B030D-6E8A-4147-A177-3AD203B41FA5}">
                      <a16:colId xmlns:a16="http://schemas.microsoft.com/office/drawing/2014/main" val="2500743044"/>
                    </a:ext>
                  </a:extLst>
                </a:gridCol>
              </a:tblGrid>
              <a:tr h="361724">
                <a:tc>
                  <a:txBody>
                    <a:bodyPr/>
                    <a:lstStyle/>
                    <a:p>
                      <a:pPr algn="l">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ts val="0"/>
                        </a:spcAft>
                      </a:pPr>
                      <a:r>
                        <a:rPr lang="en-GB" sz="1000" b="0" dirty="0">
                          <a:solidFill>
                            <a:schemeClr val="tx1"/>
                          </a:solidFill>
                          <a:effectLst/>
                        </a:rPr>
                        <a:t>Other Sexual Orientation Not Listed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ts val="0"/>
                        </a:spcAft>
                      </a:pPr>
                      <a:r>
                        <a:rPr lang="en-GB" sz="1000" b="0" dirty="0">
                          <a:solidFill>
                            <a:schemeClr val="tx1"/>
                          </a:solidFill>
                          <a:effectLst/>
                        </a:rPr>
                        <a:t>Undecided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ts val="0"/>
                        </a:spcAft>
                      </a:pPr>
                      <a:r>
                        <a:rPr lang="en-GB" sz="1000" b="0" dirty="0">
                          <a:solidFill>
                            <a:schemeClr val="tx1"/>
                          </a:solidFill>
                          <a:effectLst/>
                        </a:rPr>
                        <a:t>Not Recorded on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tc>
                  <a:txBody>
                    <a:bodyPr/>
                    <a:lstStyle/>
                    <a:p>
                      <a:pPr algn="ctr">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tc>
                <a:extLst>
                  <a:ext uri="{0D108BD9-81ED-4DB2-BD59-A6C34878D82A}">
                    <a16:rowId xmlns:a16="http://schemas.microsoft.com/office/drawing/2014/main" val="2825842718"/>
                  </a:ext>
                </a:extLst>
              </a:tr>
              <a:tr h="176042">
                <a:tc>
                  <a:txBody>
                    <a:bodyPr/>
                    <a:lstStyle/>
                    <a:p>
                      <a:pPr algn="l">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£40,049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£40,367</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2974049205"/>
                  </a:ext>
                </a:extLst>
              </a:tr>
              <a:tr h="176042">
                <a:tc>
                  <a:txBody>
                    <a:bodyPr/>
                    <a:lstStyle/>
                    <a:p>
                      <a:pPr algn="l">
                        <a:spcAft>
                          <a:spcPts val="0"/>
                        </a:spcAft>
                      </a:pPr>
                      <a:r>
                        <a:rPr lang="en-GB" sz="1000" b="0" dirty="0">
                          <a:solidFill>
                            <a:schemeClr val="tx1"/>
                          </a:solidFill>
                          <a:effectLst/>
                        </a:rPr>
                        <a:t>Additional Clinical Services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£20,359</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£27,398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£21,466</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£20,386</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3405345028"/>
                  </a:ext>
                </a:extLst>
              </a:tr>
              <a:tr h="176042">
                <a:tc>
                  <a:txBody>
                    <a:bodyPr/>
                    <a:lstStyle/>
                    <a:p>
                      <a:pPr algn="l">
                        <a:spcAft>
                          <a:spcPts val="0"/>
                        </a:spcAft>
                      </a:pPr>
                      <a:r>
                        <a:rPr lang="en-GB" sz="1000" b="0" dirty="0">
                          <a:solidFill>
                            <a:schemeClr val="tx1"/>
                          </a:solidFill>
                          <a:effectLst/>
                        </a:rPr>
                        <a:t>Administrative and Clerical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£23,179</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£24,000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£30,195</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£28,278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2948252895"/>
                  </a:ext>
                </a:extLst>
              </a:tr>
              <a:tr h="176042">
                <a:tc>
                  <a:txBody>
                    <a:bodyPr/>
                    <a:lstStyle/>
                    <a:p>
                      <a:pPr algn="l">
                        <a:spcAft>
                          <a:spcPts val="0"/>
                        </a:spcAft>
                      </a:pPr>
                      <a:r>
                        <a:rPr lang="en-GB" sz="1000" b="0" dirty="0">
                          <a:solidFill>
                            <a:schemeClr val="tx1"/>
                          </a:solidFill>
                          <a:effectLst/>
                        </a:rPr>
                        <a:t>Allied Health Professionals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 £0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£43,560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£37,922</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705188311"/>
                  </a:ext>
                </a:extLst>
              </a:tr>
              <a:tr h="176042">
                <a:tc>
                  <a:txBody>
                    <a:bodyPr/>
                    <a:lstStyle/>
                    <a:p>
                      <a:pPr algn="l">
                        <a:spcAft>
                          <a:spcPts val="0"/>
                        </a:spcAft>
                      </a:pPr>
                      <a:r>
                        <a:rPr lang="en-GB" sz="1000" b="0" dirty="0">
                          <a:solidFill>
                            <a:schemeClr val="tx1"/>
                          </a:solidFill>
                          <a:effectLst/>
                        </a:rPr>
                        <a:t>Estates and Ancillary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 £0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£20,372</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£19,960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1648969161"/>
                  </a:ext>
                </a:extLst>
              </a:tr>
              <a:tr h="176042">
                <a:tc>
                  <a:txBody>
                    <a:bodyPr/>
                    <a:lstStyle/>
                    <a:p>
                      <a:pPr algn="l">
                        <a:spcAft>
                          <a:spcPts val="0"/>
                        </a:spcAft>
                      </a:pPr>
                      <a:r>
                        <a:rPr lang="en-GB" sz="1000" b="0" dirty="0">
                          <a:solidFill>
                            <a:schemeClr val="tx1"/>
                          </a:solidFill>
                          <a:effectLst/>
                        </a:rPr>
                        <a:t>Healthcare Scientists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 £0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£41,678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£38,960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4103990589"/>
                  </a:ext>
                </a:extLst>
              </a:tr>
              <a:tr h="176042">
                <a:tc>
                  <a:txBody>
                    <a:bodyPr/>
                    <a:lstStyle/>
                    <a:p>
                      <a:pPr algn="l">
                        <a:spcAft>
                          <a:spcPts val="0"/>
                        </a:spcAft>
                      </a:pPr>
                      <a:r>
                        <a:rPr lang="en-GB" sz="1000" b="0" dirty="0">
                          <a:solidFill>
                            <a:schemeClr val="tx1"/>
                          </a:solidFill>
                          <a:effectLst/>
                        </a:rPr>
                        <a:t>Medical and Dental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 £0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 £0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£95,895</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£73,055</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1379187966"/>
                  </a:ext>
                </a:extLst>
              </a:tr>
              <a:tr h="281668">
                <a:tc>
                  <a:txBody>
                    <a:bodyPr/>
                    <a:lstStyle/>
                    <a:p>
                      <a:pPr algn="l">
                        <a:spcAft>
                          <a:spcPts val="0"/>
                        </a:spcAft>
                      </a:pPr>
                      <a:r>
                        <a:rPr lang="en-GB" sz="1000" b="0" dirty="0">
                          <a:solidFill>
                            <a:schemeClr val="tx1"/>
                          </a:solidFill>
                          <a:effectLst/>
                        </a:rPr>
                        <a:t>Nursing and Midwifery Registered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£32,271</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£40,894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£37,081</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£34,637</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1082347816"/>
                  </a:ext>
                </a:extLst>
              </a:tr>
              <a:tr h="176042">
                <a:tc>
                  <a:txBody>
                    <a:bodyPr/>
                    <a:lstStyle/>
                    <a:p>
                      <a:pPr algn="l">
                        <a:spcAft>
                          <a:spcPts val="0"/>
                        </a:spcAft>
                      </a:pPr>
                      <a:r>
                        <a:rPr lang="en-GB" sz="1000" b="0" dirty="0">
                          <a:solidFill>
                            <a:schemeClr val="tx1"/>
                          </a:solidFill>
                          <a:effectLst/>
                        </a:rPr>
                        <a:t>Students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£0</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£33,779</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3222824969"/>
                  </a:ext>
                </a:extLst>
              </a:tr>
              <a:tr h="176042">
                <a:tc>
                  <a:txBody>
                    <a:bodyPr/>
                    <a:lstStyle/>
                    <a:p>
                      <a:pPr algn="l">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£25,828</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a:solidFill>
                            <a:schemeClr val="tx1"/>
                          </a:solidFill>
                          <a:effectLst/>
                        </a:rPr>
                        <a:t>£28,597</a:t>
                      </a:r>
                      <a:endParaRPr lang="en-GB" sz="100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£34,637</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tc>
                  <a:txBody>
                    <a:bodyPr/>
                    <a:lstStyle/>
                    <a:p>
                      <a:pPr algn="r">
                        <a:spcAft>
                          <a:spcPts val="0"/>
                        </a:spcAft>
                      </a:pPr>
                      <a:r>
                        <a:rPr lang="en-GB" sz="1000" dirty="0">
                          <a:solidFill>
                            <a:schemeClr val="tx1"/>
                          </a:solidFill>
                          <a:effectLst/>
                        </a:rPr>
                        <a:t>£31,902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3375" marR="63375" marT="0" marB="0" anchor="b"/>
                </a:tc>
                <a:extLst>
                  <a:ext uri="{0D108BD9-81ED-4DB2-BD59-A6C34878D82A}">
                    <a16:rowId xmlns:a16="http://schemas.microsoft.com/office/drawing/2014/main" val="368332513"/>
                  </a:ext>
                </a:extLst>
              </a:tr>
            </a:tbl>
          </a:graphicData>
        </a:graphic>
      </p:graphicFrame>
    </p:spTree>
    <p:extLst>
      <p:ext uri="{BB962C8B-B14F-4D97-AF65-F5344CB8AC3E}">
        <p14:creationId xmlns:p14="http://schemas.microsoft.com/office/powerpoint/2010/main" val="2404341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14</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Sexual Orientation</a:t>
            </a:r>
            <a:endParaRPr lang="en-GB" dirty="0">
              <a:solidFill>
                <a:schemeClr val="bg1"/>
              </a:solidFill>
            </a:endParaRPr>
          </a:p>
        </p:txBody>
      </p:sp>
      <p:sp>
        <p:nvSpPr>
          <p:cNvPr id="6" name="TextBox 5"/>
          <p:cNvSpPr txBox="1"/>
          <p:nvPr/>
        </p:nvSpPr>
        <p:spPr>
          <a:xfrm>
            <a:off x="194945" y="103411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Recruitment</a:t>
            </a:r>
            <a:endParaRPr lang="en-GB" sz="1400" dirty="0">
              <a:solidFill>
                <a:schemeClr val="bg1"/>
              </a:solidFill>
            </a:endParaRPr>
          </a:p>
        </p:txBody>
      </p:sp>
      <p:sp>
        <p:nvSpPr>
          <p:cNvPr id="7" name="TextBox 6"/>
          <p:cNvSpPr txBox="1"/>
          <p:nvPr/>
        </p:nvSpPr>
        <p:spPr>
          <a:xfrm>
            <a:off x="194945" y="4015132"/>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076207413"/>
              </p:ext>
            </p:extLst>
          </p:nvPr>
        </p:nvGraphicFramePr>
        <p:xfrm>
          <a:off x="194943" y="1635939"/>
          <a:ext cx="6443362" cy="1850190"/>
        </p:xfrm>
        <a:graphic>
          <a:graphicData uri="http://schemas.openxmlformats.org/drawingml/2006/table">
            <a:tbl>
              <a:tblPr>
                <a:tableStyleId>{5C22544A-7EE6-4342-B048-85BDC9FD1C3A}</a:tableStyleId>
              </a:tblPr>
              <a:tblGrid>
                <a:gridCol w="1245585">
                  <a:extLst>
                    <a:ext uri="{9D8B030D-6E8A-4147-A177-3AD203B41FA5}">
                      <a16:colId xmlns:a16="http://schemas.microsoft.com/office/drawing/2014/main" val="4207827454"/>
                    </a:ext>
                  </a:extLst>
                </a:gridCol>
                <a:gridCol w="1245585">
                  <a:extLst>
                    <a:ext uri="{9D8B030D-6E8A-4147-A177-3AD203B41FA5}">
                      <a16:colId xmlns:a16="http://schemas.microsoft.com/office/drawing/2014/main" val="1601723181"/>
                    </a:ext>
                  </a:extLst>
                </a:gridCol>
                <a:gridCol w="476723">
                  <a:extLst>
                    <a:ext uri="{9D8B030D-6E8A-4147-A177-3AD203B41FA5}">
                      <a16:colId xmlns:a16="http://schemas.microsoft.com/office/drawing/2014/main" val="1650827765"/>
                    </a:ext>
                  </a:extLst>
                </a:gridCol>
                <a:gridCol w="617221">
                  <a:extLst>
                    <a:ext uri="{9D8B030D-6E8A-4147-A177-3AD203B41FA5}">
                      <a16:colId xmlns:a16="http://schemas.microsoft.com/office/drawing/2014/main" val="580500714"/>
                    </a:ext>
                  </a:extLst>
                </a:gridCol>
                <a:gridCol w="484475">
                  <a:extLst>
                    <a:ext uri="{9D8B030D-6E8A-4147-A177-3AD203B41FA5}">
                      <a16:colId xmlns:a16="http://schemas.microsoft.com/office/drawing/2014/main" val="3370347871"/>
                    </a:ext>
                  </a:extLst>
                </a:gridCol>
                <a:gridCol w="79887">
                  <a:extLst>
                    <a:ext uri="{9D8B030D-6E8A-4147-A177-3AD203B41FA5}">
                      <a16:colId xmlns:a16="http://schemas.microsoft.com/office/drawing/2014/main" val="371982250"/>
                    </a:ext>
                  </a:extLst>
                </a:gridCol>
                <a:gridCol w="617221">
                  <a:extLst>
                    <a:ext uri="{9D8B030D-6E8A-4147-A177-3AD203B41FA5}">
                      <a16:colId xmlns:a16="http://schemas.microsoft.com/office/drawing/2014/main" val="134115598"/>
                    </a:ext>
                  </a:extLst>
                </a:gridCol>
                <a:gridCol w="484475">
                  <a:extLst>
                    <a:ext uri="{9D8B030D-6E8A-4147-A177-3AD203B41FA5}">
                      <a16:colId xmlns:a16="http://schemas.microsoft.com/office/drawing/2014/main" val="3858820941"/>
                    </a:ext>
                  </a:extLst>
                </a:gridCol>
                <a:gridCol w="79887">
                  <a:extLst>
                    <a:ext uri="{9D8B030D-6E8A-4147-A177-3AD203B41FA5}">
                      <a16:colId xmlns:a16="http://schemas.microsoft.com/office/drawing/2014/main" val="3044619193"/>
                    </a:ext>
                  </a:extLst>
                </a:gridCol>
                <a:gridCol w="478661">
                  <a:extLst>
                    <a:ext uri="{9D8B030D-6E8A-4147-A177-3AD203B41FA5}">
                      <a16:colId xmlns:a16="http://schemas.microsoft.com/office/drawing/2014/main" val="3278405412"/>
                    </a:ext>
                  </a:extLst>
                </a:gridCol>
                <a:gridCol w="553755">
                  <a:extLst>
                    <a:ext uri="{9D8B030D-6E8A-4147-A177-3AD203B41FA5}">
                      <a16:colId xmlns:a16="http://schemas.microsoft.com/office/drawing/2014/main" val="2733301368"/>
                    </a:ext>
                  </a:extLst>
                </a:gridCol>
                <a:gridCol w="79887">
                  <a:extLst>
                    <a:ext uri="{9D8B030D-6E8A-4147-A177-3AD203B41FA5}">
                      <a16:colId xmlns:a16="http://schemas.microsoft.com/office/drawing/2014/main" val="1766378456"/>
                    </a:ext>
                  </a:extLst>
                </a:gridCol>
              </a:tblGrid>
              <a:tr h="160269">
                <a:tc>
                  <a:txBody>
                    <a:bodyPr/>
                    <a:lstStyle/>
                    <a:p>
                      <a:pPr algn="l">
                        <a:spcAft>
                          <a:spcPts val="0"/>
                        </a:spcAft>
                      </a:pPr>
                      <a:r>
                        <a:rPr lang="en-GB"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ts val="0"/>
                        </a:spcAft>
                      </a:pPr>
                      <a:r>
                        <a:rPr lang="en-GB" sz="1000">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gridSpan="4">
                  <a:txBody>
                    <a:bodyPr/>
                    <a:lstStyle/>
                    <a:p>
                      <a:pPr algn="l">
                        <a:spcAft>
                          <a:spcPts val="0"/>
                        </a:spcAft>
                      </a:pPr>
                      <a:r>
                        <a:rPr lang="en-GB" sz="1000">
                          <a:solidFill>
                            <a:schemeClr val="tx1"/>
                          </a:solidFill>
                          <a:effectLst/>
                        </a:rPr>
                        <a:t>Applications</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l">
                        <a:spcAft>
                          <a:spcPts val="0"/>
                        </a:spcAft>
                      </a:pPr>
                      <a:r>
                        <a:rPr lang="en-GB" sz="1000">
                          <a:solidFill>
                            <a:schemeClr val="tx1"/>
                          </a:solidFill>
                          <a:effectLst/>
                        </a:rPr>
                        <a:t>Shortlisted</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gridSpan="3">
                  <a:txBody>
                    <a:bodyPr/>
                    <a:lstStyle/>
                    <a:p>
                      <a:pPr algn="l">
                        <a:spcAft>
                          <a:spcPts val="0"/>
                        </a:spcAft>
                      </a:pPr>
                      <a:r>
                        <a:rPr lang="en-GB" sz="1000">
                          <a:solidFill>
                            <a:schemeClr val="tx1"/>
                          </a:solidFill>
                          <a:effectLst/>
                        </a:rPr>
                        <a:t>Offered</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93091274"/>
                  </a:ext>
                </a:extLst>
              </a:tr>
              <a:tr h="336477">
                <a:tc>
                  <a:txBody>
                    <a:bodyPr/>
                    <a:lstStyle/>
                    <a:p>
                      <a:pPr algn="l">
                        <a:spcAft>
                          <a:spcPts val="0"/>
                        </a:spcAft>
                      </a:pPr>
                      <a:r>
                        <a:rPr lang="en-GB" sz="1000">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lgn="l">
                        <a:spcAft>
                          <a:spcPts val="0"/>
                        </a:spcAft>
                      </a:pPr>
                      <a:r>
                        <a:rPr lang="en-GB" sz="1000" dirty="0">
                          <a:solidFill>
                            <a:schemeClr val="tx1"/>
                          </a:solidFill>
                          <a:effectLst/>
                        </a:rPr>
                        <a:t>Report Category</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gridSpan="2">
                  <a:txBody>
                    <a:bodyPr/>
                    <a:lstStyle/>
                    <a:p>
                      <a:pPr algn="l">
                        <a:spcAft>
                          <a:spcPts val="0"/>
                        </a:spcAft>
                      </a:pPr>
                      <a:r>
                        <a:rPr lang="en-GB" sz="1000" dirty="0">
                          <a:solidFill>
                            <a:schemeClr val="tx1"/>
                          </a:solidFill>
                          <a:effectLst/>
                        </a:rPr>
                        <a:t>HDUHB Totals</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HDUHB %</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HDUHB Totals</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HDUHB %</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HDUHB Totals</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HDUHB %</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spcAft>
                          <a:spcPts val="0"/>
                        </a:spcAft>
                      </a:pPr>
                      <a:r>
                        <a:rPr lang="en-GB" sz="900">
                          <a:effectLst/>
                        </a:rPr>
                        <a:t> </a:t>
                      </a:r>
                      <a:endParaRPr lang="en-GB" sz="9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482763918"/>
                  </a:ext>
                </a:extLst>
              </a:tr>
              <a:tr h="320538">
                <a:tc>
                  <a:txBody>
                    <a:bodyPr/>
                    <a:lstStyle/>
                    <a:p>
                      <a:pPr algn="l">
                        <a:spcAft>
                          <a:spcPts val="0"/>
                        </a:spcAft>
                      </a:pPr>
                      <a:r>
                        <a:rPr lang="en-GB"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dirty="0">
                          <a:solidFill>
                            <a:schemeClr val="tx1"/>
                          </a:solidFill>
                          <a:effectLst/>
                        </a:rPr>
                        <a:t>Total applications reported on</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gridSpan="2">
                  <a:txBody>
                    <a:bodyPr/>
                    <a:lstStyle/>
                    <a:p>
                      <a:pPr algn="l">
                        <a:spcAft>
                          <a:spcPts val="0"/>
                        </a:spcAft>
                      </a:pPr>
                      <a:r>
                        <a:rPr lang="en-GB" sz="1000" dirty="0">
                          <a:solidFill>
                            <a:schemeClr val="tx1"/>
                          </a:solidFill>
                          <a:effectLst/>
                        </a:rPr>
                        <a:t>33,870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dirty="0">
                          <a:solidFill>
                            <a:schemeClr val="tx1"/>
                          </a:solidFill>
                          <a:effectLst/>
                        </a:rPr>
                        <a:t>100.0%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11,958</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100.0%</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4,498</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100%</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a:txBody>
                    <a:bodyPr/>
                    <a:lstStyle/>
                    <a:p>
                      <a:pPr>
                        <a:spcAft>
                          <a:spcPts val="0"/>
                        </a:spcAft>
                      </a:pPr>
                      <a:r>
                        <a:rPr lang="en-GB" sz="900">
                          <a:effectLst/>
                        </a:rPr>
                        <a:t> </a:t>
                      </a:r>
                      <a:endParaRPr lang="en-GB" sz="9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679377924"/>
                  </a:ext>
                </a:extLst>
              </a:tr>
              <a:tr h="172151">
                <a:tc rowSpan="6">
                  <a:txBody>
                    <a:bodyPr/>
                    <a:lstStyle/>
                    <a:p>
                      <a:pPr algn="l">
                        <a:spcAft>
                          <a:spcPts val="0"/>
                        </a:spcAft>
                      </a:pPr>
                      <a:r>
                        <a:rPr lang="en-GB" sz="1000" dirty="0">
                          <a:solidFill>
                            <a:schemeClr val="tx1"/>
                          </a:solidFill>
                          <a:effectLst/>
                        </a:rPr>
                        <a:t>Sexual Orientation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a:solidFill>
                            <a:schemeClr val="tx1"/>
                          </a:solidFill>
                          <a:effectLst/>
                        </a:rPr>
                        <a:t>Gay or Lesbian</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a:solidFill>
                            <a:schemeClr val="tx1"/>
                          </a:solidFill>
                          <a:effectLst/>
                        </a:rPr>
                        <a:t>706</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3">
                  <a:txBody>
                    <a:bodyPr/>
                    <a:lstStyle/>
                    <a:p>
                      <a:pPr algn="l">
                        <a:spcAft>
                          <a:spcPts val="0"/>
                        </a:spcAft>
                      </a:pPr>
                      <a:r>
                        <a:rPr lang="en-GB" sz="1000" dirty="0">
                          <a:solidFill>
                            <a:schemeClr val="tx1"/>
                          </a:solidFill>
                          <a:effectLst/>
                        </a:rPr>
                        <a:t>2.1%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a:txBody>
                    <a:bodyPr/>
                    <a:lstStyle/>
                    <a:p>
                      <a:pPr algn="l">
                        <a:spcAft>
                          <a:spcPts val="0"/>
                        </a:spcAft>
                      </a:pPr>
                      <a:r>
                        <a:rPr lang="en-GB" sz="1000" dirty="0">
                          <a:solidFill>
                            <a:schemeClr val="tx1"/>
                          </a:solidFill>
                          <a:effectLst/>
                        </a:rPr>
                        <a:t>249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2.1%</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86</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1.9%</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4033010953"/>
                  </a:ext>
                </a:extLst>
              </a:tr>
              <a:tr h="172151">
                <a:tc vMerge="1">
                  <a:txBody>
                    <a:bodyPr/>
                    <a:lstStyle/>
                    <a:p>
                      <a:endParaRPr lang="en-GB"/>
                    </a:p>
                  </a:txBody>
                  <a:tcPr/>
                </a:tc>
                <a:tc>
                  <a:txBody>
                    <a:bodyPr/>
                    <a:lstStyle/>
                    <a:p>
                      <a:pPr algn="l">
                        <a:spcAft>
                          <a:spcPts val="0"/>
                        </a:spcAft>
                      </a:pPr>
                      <a:r>
                        <a:rPr lang="en-GB" sz="1000">
                          <a:solidFill>
                            <a:schemeClr val="tx1"/>
                          </a:solidFill>
                          <a:effectLst/>
                        </a:rPr>
                        <a:t>Other</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a:solidFill>
                            <a:schemeClr val="tx1"/>
                          </a:solidFill>
                          <a:effectLst/>
                        </a:rPr>
                        <a:t>76</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3">
                  <a:txBody>
                    <a:bodyPr/>
                    <a:lstStyle/>
                    <a:p>
                      <a:pPr algn="l">
                        <a:spcAft>
                          <a:spcPts val="0"/>
                        </a:spcAft>
                      </a:pPr>
                      <a:r>
                        <a:rPr lang="en-GB" sz="1000" dirty="0">
                          <a:solidFill>
                            <a:schemeClr val="tx1"/>
                          </a:solidFill>
                          <a:effectLst/>
                        </a:rPr>
                        <a:t>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a:txBody>
                    <a:bodyPr/>
                    <a:lstStyle/>
                    <a:p>
                      <a:pPr algn="l">
                        <a:spcAft>
                          <a:spcPts val="0"/>
                        </a:spcAft>
                      </a:pPr>
                      <a:r>
                        <a:rPr lang="en-GB" sz="1000" dirty="0">
                          <a:solidFill>
                            <a:schemeClr val="tx1"/>
                          </a:solidFill>
                          <a:effectLst/>
                        </a:rPr>
                        <a:t>18</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a:solidFill>
                            <a:schemeClr val="tx1"/>
                          </a:solidFill>
                          <a:effectLst/>
                        </a:rPr>
                        <a:t>6</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0.1%</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4108303290"/>
                  </a:ext>
                </a:extLst>
              </a:tr>
              <a:tr h="172151">
                <a:tc vMerge="1">
                  <a:txBody>
                    <a:bodyPr/>
                    <a:lstStyle/>
                    <a:p>
                      <a:endParaRPr lang="en-GB"/>
                    </a:p>
                  </a:txBody>
                  <a:tcPr/>
                </a:tc>
                <a:tc>
                  <a:txBody>
                    <a:bodyPr/>
                    <a:lstStyle/>
                    <a:p>
                      <a:pPr algn="l">
                        <a:spcAft>
                          <a:spcPts val="0"/>
                        </a:spcAft>
                      </a:pPr>
                      <a:r>
                        <a:rPr lang="en-GB" sz="1000" dirty="0">
                          <a:solidFill>
                            <a:schemeClr val="tx1"/>
                          </a:solidFill>
                          <a:effectLst/>
                        </a:rPr>
                        <a:t>Bisexual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a:solidFill>
                            <a:schemeClr val="tx1"/>
                          </a:solidFill>
                          <a:effectLst/>
                        </a:rPr>
                        <a:t>691</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3">
                  <a:txBody>
                    <a:bodyPr/>
                    <a:lstStyle/>
                    <a:p>
                      <a:pPr algn="l">
                        <a:spcAft>
                          <a:spcPts val="0"/>
                        </a:spcAft>
                      </a:pPr>
                      <a:r>
                        <a:rPr lang="en-GB" sz="1000">
                          <a:solidFill>
                            <a:schemeClr val="tx1"/>
                          </a:solidFill>
                          <a:effectLst/>
                        </a:rPr>
                        <a:t>2.0%</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a:txBody>
                    <a:bodyPr/>
                    <a:lstStyle/>
                    <a:p>
                      <a:pPr algn="l">
                        <a:spcAft>
                          <a:spcPts val="0"/>
                        </a:spcAft>
                      </a:pPr>
                      <a:r>
                        <a:rPr lang="en-GB" sz="1000" dirty="0">
                          <a:solidFill>
                            <a:schemeClr val="tx1"/>
                          </a:solidFill>
                          <a:effectLst/>
                        </a:rPr>
                        <a:t>222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82.0%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dirty="0">
                          <a:solidFill>
                            <a:schemeClr val="tx1"/>
                          </a:solidFill>
                          <a:effectLst/>
                        </a:rPr>
                        <a:t>82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a:solidFill>
                            <a:schemeClr val="tx1"/>
                          </a:solidFill>
                          <a:effectLst/>
                        </a:rPr>
                        <a:t>1.8%</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763553407"/>
                  </a:ext>
                </a:extLst>
              </a:tr>
              <a:tr h="172151">
                <a:tc vMerge="1">
                  <a:txBody>
                    <a:bodyPr/>
                    <a:lstStyle/>
                    <a:p>
                      <a:endParaRPr lang="en-GB"/>
                    </a:p>
                  </a:txBody>
                  <a:tcPr/>
                </a:tc>
                <a:tc>
                  <a:txBody>
                    <a:bodyPr/>
                    <a:lstStyle/>
                    <a:p>
                      <a:pPr algn="l">
                        <a:spcAft>
                          <a:spcPts val="0"/>
                        </a:spcAft>
                      </a:pPr>
                      <a:r>
                        <a:rPr lang="en-GB" sz="1000" dirty="0">
                          <a:solidFill>
                            <a:schemeClr val="tx1"/>
                          </a:solidFill>
                          <a:effectLst/>
                        </a:rPr>
                        <a:t>Heterosexual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dirty="0">
                          <a:solidFill>
                            <a:schemeClr val="tx1"/>
                          </a:solidFill>
                          <a:effectLst/>
                        </a:rPr>
                        <a:t>31,002</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3">
                  <a:txBody>
                    <a:bodyPr/>
                    <a:lstStyle/>
                    <a:p>
                      <a:pPr algn="l">
                        <a:spcAft>
                          <a:spcPts val="0"/>
                        </a:spcAft>
                      </a:pPr>
                      <a:r>
                        <a:rPr lang="en-GB" sz="1000" dirty="0">
                          <a:solidFill>
                            <a:schemeClr val="tx1"/>
                          </a:solidFill>
                          <a:effectLst/>
                        </a:rPr>
                        <a:t>91.5%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a:txBody>
                    <a:bodyPr/>
                    <a:lstStyle/>
                    <a:p>
                      <a:pPr algn="l">
                        <a:spcAft>
                          <a:spcPts val="0"/>
                        </a:spcAft>
                      </a:pPr>
                      <a:r>
                        <a:rPr lang="en-GB" sz="1000" dirty="0">
                          <a:solidFill>
                            <a:schemeClr val="tx1"/>
                          </a:solidFill>
                          <a:effectLst/>
                        </a:rPr>
                        <a:t>10,673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89.3%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dirty="0">
                          <a:solidFill>
                            <a:schemeClr val="tx1"/>
                          </a:solidFill>
                          <a:effectLst/>
                        </a:rPr>
                        <a:t>3,764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83.7%</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2074596779"/>
                  </a:ext>
                </a:extLst>
              </a:tr>
              <a:tr h="172151">
                <a:tc vMerge="1">
                  <a:txBody>
                    <a:bodyPr/>
                    <a:lstStyle/>
                    <a:p>
                      <a:endParaRPr lang="en-GB"/>
                    </a:p>
                  </a:txBody>
                  <a:tcPr/>
                </a:tc>
                <a:tc>
                  <a:txBody>
                    <a:bodyPr/>
                    <a:lstStyle/>
                    <a:p>
                      <a:pPr algn="l">
                        <a:spcAft>
                          <a:spcPts val="0"/>
                        </a:spcAft>
                      </a:pPr>
                      <a:r>
                        <a:rPr lang="en-GB" sz="1000" dirty="0">
                          <a:solidFill>
                            <a:schemeClr val="tx1"/>
                          </a:solidFill>
                          <a:effectLst/>
                        </a:rPr>
                        <a:t>Undecided</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a:solidFill>
                            <a:schemeClr val="tx1"/>
                          </a:solidFill>
                          <a:effectLst/>
                        </a:rPr>
                        <a:t>109</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3">
                  <a:txBody>
                    <a:bodyPr/>
                    <a:lstStyle/>
                    <a:p>
                      <a:pPr algn="l">
                        <a:spcAft>
                          <a:spcPts val="0"/>
                        </a:spcAft>
                      </a:pPr>
                      <a:r>
                        <a:rPr lang="en-GB" sz="1000">
                          <a:solidFill>
                            <a:schemeClr val="tx1"/>
                          </a:solidFill>
                          <a:effectLst/>
                        </a:rPr>
                        <a:t>0.3%</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a:txBody>
                    <a:bodyPr/>
                    <a:lstStyle/>
                    <a:p>
                      <a:pPr algn="l">
                        <a:spcAft>
                          <a:spcPts val="0"/>
                        </a:spcAft>
                      </a:pPr>
                      <a:r>
                        <a:rPr lang="en-GB" sz="1000">
                          <a:solidFill>
                            <a:schemeClr val="tx1"/>
                          </a:solidFill>
                          <a:effectLst/>
                        </a:rPr>
                        <a:t>33</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0.3%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dirty="0">
                          <a:solidFill>
                            <a:schemeClr val="tx1"/>
                          </a:solidFill>
                          <a:effectLst/>
                        </a:rPr>
                        <a:t>15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0.3%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847973457"/>
                  </a:ext>
                </a:extLst>
              </a:tr>
              <a:tr h="172151">
                <a:tc vMerge="1">
                  <a:txBody>
                    <a:bodyPr/>
                    <a:lstStyle/>
                    <a:p>
                      <a:endParaRPr lang="en-GB"/>
                    </a:p>
                  </a:txBody>
                  <a:tcPr/>
                </a:tc>
                <a:tc>
                  <a:txBody>
                    <a:bodyPr/>
                    <a:lstStyle/>
                    <a:p>
                      <a:pPr algn="l">
                        <a:spcAft>
                          <a:spcPts val="0"/>
                        </a:spcAft>
                      </a:pPr>
                      <a:r>
                        <a:rPr lang="en-GB" sz="1000">
                          <a:solidFill>
                            <a:schemeClr val="tx1"/>
                          </a:solidFill>
                          <a:effectLst/>
                        </a:rPr>
                        <a:t>Undisclosed</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tc>
                <a:tc>
                  <a:txBody>
                    <a:bodyPr/>
                    <a:lstStyle/>
                    <a:p>
                      <a:pPr algn="l">
                        <a:spcAft>
                          <a:spcPts val="0"/>
                        </a:spcAft>
                      </a:pPr>
                      <a:r>
                        <a:rPr lang="en-GB" sz="1000">
                          <a:solidFill>
                            <a:schemeClr val="tx1"/>
                          </a:solidFill>
                          <a:effectLst/>
                        </a:rPr>
                        <a:t>1,286</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3">
                  <a:txBody>
                    <a:bodyPr/>
                    <a:lstStyle/>
                    <a:p>
                      <a:pPr algn="l">
                        <a:spcAft>
                          <a:spcPts val="0"/>
                        </a:spcAft>
                      </a:pPr>
                      <a:r>
                        <a:rPr lang="en-GB" sz="1000">
                          <a:solidFill>
                            <a:schemeClr val="tx1"/>
                          </a:solidFill>
                          <a:effectLst/>
                        </a:rPr>
                        <a:t>3.8%</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hMerge="1">
                  <a:txBody>
                    <a:bodyPr/>
                    <a:lstStyle/>
                    <a:p>
                      <a:endParaRPr lang="en-GB"/>
                    </a:p>
                  </a:txBody>
                  <a:tcPr/>
                </a:tc>
                <a:tc>
                  <a:txBody>
                    <a:bodyPr/>
                    <a:lstStyle/>
                    <a:p>
                      <a:pPr algn="l">
                        <a:spcAft>
                          <a:spcPts val="0"/>
                        </a:spcAft>
                      </a:pPr>
                      <a:r>
                        <a:rPr lang="en-GB" sz="1000">
                          <a:solidFill>
                            <a:schemeClr val="tx1"/>
                          </a:solidFill>
                          <a:effectLst/>
                        </a:rPr>
                        <a:t>763</a:t>
                      </a:r>
                      <a:endParaRPr lang="en-GB" sz="100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6.4%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tc>
                  <a:txBody>
                    <a:bodyPr/>
                    <a:lstStyle/>
                    <a:p>
                      <a:pPr algn="l">
                        <a:spcAft>
                          <a:spcPts val="0"/>
                        </a:spcAft>
                      </a:pPr>
                      <a:r>
                        <a:rPr lang="en-GB" sz="1000" dirty="0">
                          <a:solidFill>
                            <a:schemeClr val="tx1"/>
                          </a:solidFill>
                          <a:effectLst/>
                        </a:rPr>
                        <a:t>545</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gridSpan="2">
                  <a:txBody>
                    <a:bodyPr/>
                    <a:lstStyle/>
                    <a:p>
                      <a:pPr algn="l">
                        <a:spcAft>
                          <a:spcPts val="0"/>
                        </a:spcAft>
                      </a:pPr>
                      <a:r>
                        <a:rPr lang="en-GB" sz="1000" dirty="0">
                          <a:solidFill>
                            <a:schemeClr val="tx1"/>
                          </a:solidFill>
                          <a:effectLst/>
                        </a:rPr>
                        <a:t>12.1%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48217" marR="48217" marT="0" marB="0" anchor="b"/>
                </a:tc>
                <a:tc hMerge="1">
                  <a:txBody>
                    <a:bodyPr/>
                    <a:lstStyle/>
                    <a:p>
                      <a:endParaRPr lang="en-GB"/>
                    </a:p>
                  </a:txBody>
                  <a:tcPr/>
                </a:tc>
                <a:extLst>
                  <a:ext uri="{0D108BD9-81ED-4DB2-BD59-A6C34878D82A}">
                    <a16:rowId xmlns:a16="http://schemas.microsoft.com/office/drawing/2014/main" val="45249115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599884370"/>
              </p:ext>
            </p:extLst>
          </p:nvPr>
        </p:nvGraphicFramePr>
        <p:xfrm>
          <a:off x="194943" y="4512624"/>
          <a:ext cx="5608320" cy="1821140"/>
        </p:xfrm>
        <a:graphic>
          <a:graphicData uri="http://schemas.openxmlformats.org/drawingml/2006/table">
            <a:tbl>
              <a:tblPr firstRow="1" firstCol="1" bandRow="1">
                <a:tableStyleId>{5C22544A-7EE6-4342-B048-85BDC9FD1C3A}</a:tableStyleId>
              </a:tblPr>
              <a:tblGrid>
                <a:gridCol w="3988435">
                  <a:extLst>
                    <a:ext uri="{9D8B030D-6E8A-4147-A177-3AD203B41FA5}">
                      <a16:colId xmlns:a16="http://schemas.microsoft.com/office/drawing/2014/main" val="3723906552"/>
                    </a:ext>
                  </a:extLst>
                </a:gridCol>
                <a:gridCol w="810260">
                  <a:extLst>
                    <a:ext uri="{9D8B030D-6E8A-4147-A177-3AD203B41FA5}">
                      <a16:colId xmlns:a16="http://schemas.microsoft.com/office/drawing/2014/main" val="3995218537"/>
                    </a:ext>
                  </a:extLst>
                </a:gridCol>
                <a:gridCol w="809625">
                  <a:extLst>
                    <a:ext uri="{9D8B030D-6E8A-4147-A177-3AD203B41FA5}">
                      <a16:colId xmlns:a16="http://schemas.microsoft.com/office/drawing/2014/main" val="1797174767"/>
                    </a:ext>
                  </a:extLst>
                </a:gridCol>
              </a:tblGrid>
              <a:tr h="220940">
                <a:tc>
                  <a:txBody>
                    <a:bodyPr/>
                    <a:lstStyle/>
                    <a:p>
                      <a:pPr algn="ctr">
                        <a:spcAft>
                          <a:spcPts val="0"/>
                        </a:spcAft>
                      </a:pPr>
                      <a:r>
                        <a:rPr lang="en-GB" sz="1000">
                          <a:solidFill>
                            <a:schemeClr val="tx1"/>
                          </a:solidFill>
                          <a:effectLst/>
                        </a:rPr>
                        <a:t>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solidFill>
                            <a:schemeClr val="tx1"/>
                          </a:solidFill>
                          <a:effectLst/>
                        </a:rPr>
                        <a:t>Headcount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solidFill>
                            <a:schemeClr val="tx1"/>
                          </a:solidFill>
                          <a:effectLst/>
                        </a:rPr>
                        <a: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54120603"/>
                  </a:ext>
                </a:extLst>
              </a:tr>
              <a:tr h="200025">
                <a:tc>
                  <a:txBody>
                    <a:bodyPr/>
                    <a:lstStyle/>
                    <a:p>
                      <a:pPr>
                        <a:spcAft>
                          <a:spcPts val="0"/>
                        </a:spcAft>
                      </a:pPr>
                      <a:r>
                        <a:rPr lang="en-GB" sz="1000" b="0" dirty="0">
                          <a:solidFill>
                            <a:schemeClr val="tx1"/>
                          </a:solidFill>
                          <a:effectLst/>
                        </a:rPr>
                        <a:t>Heterosexual or Straight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633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53.24%</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98173661"/>
                  </a:ext>
                </a:extLst>
              </a:tr>
              <a:tr h="200025">
                <a:tc>
                  <a:txBody>
                    <a:bodyPr/>
                    <a:lstStyle/>
                    <a:p>
                      <a:pPr>
                        <a:spcAft>
                          <a:spcPts val="0"/>
                        </a:spcAft>
                      </a:pPr>
                      <a:r>
                        <a:rPr lang="en-GB" sz="1000" b="0" dirty="0">
                          <a:solidFill>
                            <a:schemeClr val="tx1"/>
                          </a:solidFill>
                          <a:effectLst/>
                        </a:rPr>
                        <a:t>Gay or Lesbian</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19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1.60%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42020943"/>
                  </a:ext>
                </a:extLst>
              </a:tr>
              <a:tr h="200025">
                <a:tc>
                  <a:txBody>
                    <a:bodyPr/>
                    <a:lstStyle/>
                    <a:p>
                      <a:pPr>
                        <a:spcAft>
                          <a:spcPts val="0"/>
                        </a:spcAft>
                      </a:pPr>
                      <a:r>
                        <a:rPr lang="en-GB" sz="1000" b="0" dirty="0">
                          <a:solidFill>
                            <a:schemeClr val="tx1"/>
                          </a:solidFill>
                          <a:effectLst/>
                        </a:rPr>
                        <a:t>Bisexual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17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1.43%</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20818873"/>
                  </a:ext>
                </a:extLst>
              </a:tr>
              <a:tr h="200025">
                <a:tc>
                  <a:txBody>
                    <a:bodyPr/>
                    <a:lstStyle/>
                    <a:p>
                      <a:pPr>
                        <a:spcAft>
                          <a:spcPts val="0"/>
                        </a:spcAft>
                      </a:pPr>
                      <a:r>
                        <a:rPr lang="en-GB" sz="1000" b="0" dirty="0">
                          <a:solidFill>
                            <a:schemeClr val="tx1"/>
                          </a:solidFill>
                          <a:effectLst/>
                        </a:rPr>
                        <a:t>Not Stated – Person Asked But Declined To Provide An Answer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322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27.08%</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460478693"/>
                  </a:ext>
                </a:extLst>
              </a:tr>
              <a:tr h="200025">
                <a:tc>
                  <a:txBody>
                    <a:bodyPr/>
                    <a:lstStyle/>
                    <a:p>
                      <a:pPr>
                        <a:spcAft>
                          <a:spcPts val="0"/>
                        </a:spcAft>
                      </a:pPr>
                      <a:r>
                        <a:rPr lang="en-GB" sz="1000" b="0" dirty="0">
                          <a:solidFill>
                            <a:schemeClr val="tx1"/>
                          </a:solidFill>
                          <a:effectLst/>
                        </a:rPr>
                        <a:t>Not Recorded on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195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16.40%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13745180"/>
                  </a:ext>
                </a:extLst>
              </a:tr>
              <a:tr h="200025">
                <a:tc>
                  <a:txBody>
                    <a:bodyPr/>
                    <a:lstStyle/>
                    <a:p>
                      <a:pPr>
                        <a:spcAft>
                          <a:spcPts val="0"/>
                        </a:spcAft>
                      </a:pPr>
                      <a:r>
                        <a:rPr lang="en-GB" sz="1000" b="0" dirty="0">
                          <a:solidFill>
                            <a:schemeClr val="tx1"/>
                          </a:solidFill>
                          <a:effectLst/>
                        </a:rPr>
                        <a:t>Other Sexual Orientation Not Listed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0.17%</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67487854"/>
                  </a:ext>
                </a:extLst>
              </a:tr>
              <a:tr h="200025">
                <a:tc>
                  <a:txBody>
                    <a:bodyPr/>
                    <a:lstStyle/>
                    <a:p>
                      <a:pPr>
                        <a:spcAft>
                          <a:spcPts val="0"/>
                        </a:spcAft>
                      </a:pPr>
                      <a:r>
                        <a:rPr lang="en-GB" sz="1000" b="0" dirty="0">
                          <a:solidFill>
                            <a:schemeClr val="tx1"/>
                          </a:solidFill>
                          <a:effectLst/>
                        </a:rPr>
                        <a:t>Undecided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1</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0.08%</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55947162"/>
                  </a:ext>
                </a:extLst>
              </a:tr>
              <a:tr h="200025">
                <a:tc>
                  <a:txBody>
                    <a:bodyPr/>
                    <a:lstStyle/>
                    <a:p>
                      <a:pPr>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1,189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01438811"/>
                  </a:ext>
                </a:extLst>
              </a:tr>
            </a:tbl>
          </a:graphicData>
        </a:graphic>
      </p:graphicFrame>
    </p:spTree>
    <p:extLst>
      <p:ext uri="{BB962C8B-B14F-4D97-AF65-F5344CB8AC3E}">
        <p14:creationId xmlns:p14="http://schemas.microsoft.com/office/powerpoint/2010/main" val="39770506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15</a:t>
            </a:fld>
            <a:endParaRPr lang="en-GB"/>
          </a:p>
        </p:txBody>
      </p:sp>
      <p:sp>
        <p:nvSpPr>
          <p:cNvPr id="7" name="TextBox 6"/>
          <p:cNvSpPr txBox="1"/>
          <p:nvPr/>
        </p:nvSpPr>
        <p:spPr>
          <a:xfrm>
            <a:off x="184990" y="109367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Training Attendance</a:t>
            </a:r>
            <a:endParaRPr lang="en-GB" sz="1400" dirty="0">
              <a:solidFill>
                <a:schemeClr val="bg1"/>
              </a:solidFill>
            </a:endParaRPr>
          </a:p>
        </p:txBody>
      </p:sp>
      <p:sp>
        <p:nvSpPr>
          <p:cNvPr id="10" name="TextBox 9"/>
          <p:cNvSpPr txBox="1"/>
          <p:nvPr/>
        </p:nvSpPr>
        <p:spPr>
          <a:xfrm>
            <a:off x="184988" y="3194186"/>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Grievance</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94945" y="542970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Disciplinary Procedures</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Sexual Orientation</a:t>
            </a:r>
            <a:endParaRPr lang="en-GB"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604787162"/>
              </p:ext>
            </p:extLst>
          </p:nvPr>
        </p:nvGraphicFramePr>
        <p:xfrm>
          <a:off x="194943" y="1532429"/>
          <a:ext cx="6277108" cy="1418589"/>
        </p:xfrm>
        <a:graphic>
          <a:graphicData uri="http://schemas.openxmlformats.org/drawingml/2006/table">
            <a:tbl>
              <a:tblPr firstRow="1" firstCol="1" bandRow="1">
                <a:tableStyleId>{5C22544A-7EE6-4342-B048-85BDC9FD1C3A}</a:tableStyleId>
              </a:tblPr>
              <a:tblGrid>
                <a:gridCol w="1313785">
                  <a:extLst>
                    <a:ext uri="{9D8B030D-6E8A-4147-A177-3AD203B41FA5}">
                      <a16:colId xmlns:a16="http://schemas.microsoft.com/office/drawing/2014/main" val="3679930868"/>
                    </a:ext>
                  </a:extLst>
                </a:gridCol>
                <a:gridCol w="399424">
                  <a:extLst>
                    <a:ext uri="{9D8B030D-6E8A-4147-A177-3AD203B41FA5}">
                      <a16:colId xmlns:a16="http://schemas.microsoft.com/office/drawing/2014/main" val="4274793562"/>
                    </a:ext>
                  </a:extLst>
                </a:gridCol>
                <a:gridCol w="431039">
                  <a:extLst>
                    <a:ext uri="{9D8B030D-6E8A-4147-A177-3AD203B41FA5}">
                      <a16:colId xmlns:a16="http://schemas.microsoft.com/office/drawing/2014/main" val="2984382185"/>
                    </a:ext>
                  </a:extLst>
                </a:gridCol>
                <a:gridCol w="603089">
                  <a:extLst>
                    <a:ext uri="{9D8B030D-6E8A-4147-A177-3AD203B41FA5}">
                      <a16:colId xmlns:a16="http://schemas.microsoft.com/office/drawing/2014/main" val="1997037008"/>
                    </a:ext>
                  </a:extLst>
                </a:gridCol>
                <a:gridCol w="517367">
                  <a:extLst>
                    <a:ext uri="{9D8B030D-6E8A-4147-A177-3AD203B41FA5}">
                      <a16:colId xmlns:a16="http://schemas.microsoft.com/office/drawing/2014/main" val="4067509904"/>
                    </a:ext>
                  </a:extLst>
                </a:gridCol>
                <a:gridCol w="1030479">
                  <a:extLst>
                    <a:ext uri="{9D8B030D-6E8A-4147-A177-3AD203B41FA5}">
                      <a16:colId xmlns:a16="http://schemas.microsoft.com/office/drawing/2014/main" val="3570700637"/>
                    </a:ext>
                  </a:extLst>
                </a:gridCol>
                <a:gridCol w="603089">
                  <a:extLst>
                    <a:ext uri="{9D8B030D-6E8A-4147-A177-3AD203B41FA5}">
                      <a16:colId xmlns:a16="http://schemas.microsoft.com/office/drawing/2014/main" val="618125427"/>
                    </a:ext>
                  </a:extLst>
                </a:gridCol>
                <a:gridCol w="775747">
                  <a:extLst>
                    <a:ext uri="{9D8B030D-6E8A-4147-A177-3AD203B41FA5}">
                      <a16:colId xmlns:a16="http://schemas.microsoft.com/office/drawing/2014/main" val="137787442"/>
                    </a:ext>
                  </a:extLst>
                </a:gridCol>
                <a:gridCol w="603089">
                  <a:extLst>
                    <a:ext uri="{9D8B030D-6E8A-4147-A177-3AD203B41FA5}">
                      <a16:colId xmlns:a16="http://schemas.microsoft.com/office/drawing/2014/main" val="2123252322"/>
                    </a:ext>
                  </a:extLst>
                </a:gridCol>
              </a:tblGrid>
              <a:tr h="961389">
                <a:tc>
                  <a:txBody>
                    <a:bodyPr/>
                    <a:lstStyle/>
                    <a:p>
                      <a:endParaRPr lang="en-GB" sz="1000" b="0" dirty="0">
                        <a:solidFill>
                          <a:schemeClr val="tx1"/>
                        </a:solidFill>
                        <a:effectLst/>
                        <a:latin typeface="Times New Roman" panose="02020603050405020304" pitchFamily="18" charset="0"/>
                      </a:endParaRPr>
                    </a:p>
                  </a:txBody>
                  <a:tcPr marL="61836" marR="61836" marT="0" marB="0" anchor="b"/>
                </a:tc>
                <a:tc>
                  <a:txBody>
                    <a:bodyPr/>
                    <a:lstStyle/>
                    <a:p>
                      <a:pPr marL="71755" marR="71755">
                        <a:spcAft>
                          <a:spcPts val="0"/>
                        </a:spcAft>
                      </a:pPr>
                      <a:r>
                        <a:rPr lang="en-GB" sz="1000" b="0" dirty="0">
                          <a:solidFill>
                            <a:schemeClr val="tx1"/>
                          </a:solidFill>
                          <a:effectLst/>
                        </a:rPr>
                        <a:t>Bisexual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dirty="0">
                          <a:solidFill>
                            <a:schemeClr val="tx1"/>
                          </a:solidFill>
                          <a:effectLst/>
                        </a:rPr>
                        <a:t>Gay or Lesbian</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dirty="0">
                          <a:solidFill>
                            <a:schemeClr val="tx1"/>
                          </a:solidFill>
                          <a:effectLst/>
                        </a:rPr>
                        <a:t>Heterosexual or Straight</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dirty="0">
                          <a:solidFill>
                            <a:schemeClr val="tx1"/>
                          </a:solidFill>
                          <a:effectLst/>
                        </a:rPr>
                        <a:t>Undecided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dirty="0">
                          <a:solidFill>
                            <a:schemeClr val="tx1"/>
                          </a:solidFill>
                          <a:effectLst/>
                        </a:rPr>
                        <a:t>Not Stated Person Asked But Declined To Provide a Response</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dirty="0">
                          <a:solidFill>
                            <a:schemeClr val="tx1"/>
                          </a:solidFill>
                          <a:effectLst/>
                        </a:rPr>
                        <a:t>Not Recorded on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a:solidFill>
                            <a:schemeClr val="tx1"/>
                          </a:solidFill>
                          <a:effectLst/>
                        </a:rPr>
                        <a:t>Other Sexual Orientation Not Listed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tc>
                  <a:txBody>
                    <a:bodyPr/>
                    <a:lstStyle/>
                    <a:p>
                      <a:pPr marL="71755" marR="71755">
                        <a:spcAft>
                          <a:spcPts val="0"/>
                        </a:spcAft>
                      </a:pPr>
                      <a:r>
                        <a:rPr lang="en-GB" sz="1000" b="0">
                          <a:solidFill>
                            <a:schemeClr val="tx1"/>
                          </a:solidFill>
                          <a:effectLst/>
                        </a:rPr>
                        <a:t>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1836" marR="61836" marT="0" marB="0" vert="vert" anchor="b"/>
                </a:tc>
                <a:extLst>
                  <a:ext uri="{0D108BD9-81ED-4DB2-BD59-A6C34878D82A}">
                    <a16:rowId xmlns:a16="http://schemas.microsoft.com/office/drawing/2014/main" val="4250354369"/>
                  </a:ext>
                </a:extLst>
              </a:tr>
              <a:tr h="274825">
                <a:tc>
                  <a:txBody>
                    <a:bodyPr/>
                    <a:lstStyle/>
                    <a:p>
                      <a:pPr>
                        <a:spcAft>
                          <a:spcPts val="0"/>
                        </a:spcAft>
                      </a:pPr>
                      <a:r>
                        <a:rPr lang="en-GB" sz="1000" b="0" dirty="0">
                          <a:solidFill>
                            <a:schemeClr val="tx1"/>
                          </a:solidFill>
                          <a:effectLst/>
                        </a:rPr>
                        <a:t>Attendance/Courses Completed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647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1,042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55,741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89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6,811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7,544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tc>
                  <a:txBody>
                    <a:bodyPr/>
                    <a:lstStyle/>
                    <a:p>
                      <a:pPr algn="l">
                        <a:spcAft>
                          <a:spcPts val="0"/>
                        </a:spcAft>
                      </a:pPr>
                      <a:r>
                        <a:rPr lang="en-GB" sz="1000" b="0" dirty="0">
                          <a:solidFill>
                            <a:schemeClr val="tx1"/>
                          </a:solidFill>
                          <a:effectLst/>
                        </a:rPr>
                        <a:t> </a:t>
                      </a:r>
                      <a:endParaRPr lang="en-GB" sz="1000" b="0" dirty="0" smtClean="0">
                        <a:solidFill>
                          <a:schemeClr val="tx1"/>
                        </a:solidFill>
                        <a:effectLst/>
                      </a:endParaRPr>
                    </a:p>
                    <a:p>
                      <a:pPr algn="l">
                        <a:spcAft>
                          <a:spcPts val="0"/>
                        </a:spcAft>
                      </a:pPr>
                      <a:endParaRPr lang="en-GB" sz="1000" b="0" dirty="0">
                        <a:solidFill>
                          <a:schemeClr val="tx1"/>
                        </a:solidFill>
                        <a:effectLst/>
                      </a:endParaRPr>
                    </a:p>
                    <a:p>
                      <a:pPr algn="l">
                        <a:spcAft>
                          <a:spcPts val="0"/>
                        </a:spcAft>
                      </a:pPr>
                      <a:r>
                        <a:rPr lang="en-GB" sz="1000" b="0" dirty="0">
                          <a:solidFill>
                            <a:schemeClr val="tx1"/>
                          </a:solidFill>
                          <a:effectLst/>
                        </a:rPr>
                        <a:t>87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tc>
                <a:tc>
                  <a:txBody>
                    <a:bodyPr/>
                    <a:lstStyle/>
                    <a:p>
                      <a:pPr algn="l">
                        <a:spcAft>
                          <a:spcPts val="0"/>
                        </a:spcAft>
                      </a:pPr>
                      <a:r>
                        <a:rPr lang="en-GB" sz="1000" b="0" dirty="0">
                          <a:solidFill>
                            <a:schemeClr val="tx1"/>
                          </a:solidFill>
                          <a:effectLst/>
                        </a:rPr>
                        <a:t>71,961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1836" marR="61836" marT="0" marB="0" anchor="b"/>
                </a:tc>
                <a:extLst>
                  <a:ext uri="{0D108BD9-81ED-4DB2-BD59-A6C34878D82A}">
                    <a16:rowId xmlns:a16="http://schemas.microsoft.com/office/drawing/2014/main" val="352516329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106320856"/>
              </p:ext>
            </p:extLst>
          </p:nvPr>
        </p:nvGraphicFramePr>
        <p:xfrm>
          <a:off x="194945" y="3739315"/>
          <a:ext cx="4955540" cy="1449705"/>
        </p:xfrm>
        <a:graphic>
          <a:graphicData uri="http://schemas.openxmlformats.org/drawingml/2006/table">
            <a:tbl>
              <a:tblPr>
                <a:tableStyleId>{5C22544A-7EE6-4342-B048-85BDC9FD1C3A}</a:tableStyleId>
              </a:tblPr>
              <a:tblGrid>
                <a:gridCol w="3059430">
                  <a:extLst>
                    <a:ext uri="{9D8B030D-6E8A-4147-A177-3AD203B41FA5}">
                      <a16:colId xmlns:a16="http://schemas.microsoft.com/office/drawing/2014/main" val="2081424021"/>
                    </a:ext>
                  </a:extLst>
                </a:gridCol>
                <a:gridCol w="1104900">
                  <a:extLst>
                    <a:ext uri="{9D8B030D-6E8A-4147-A177-3AD203B41FA5}">
                      <a16:colId xmlns:a16="http://schemas.microsoft.com/office/drawing/2014/main" val="1181325974"/>
                    </a:ext>
                  </a:extLst>
                </a:gridCol>
                <a:gridCol w="791210">
                  <a:extLst>
                    <a:ext uri="{9D8B030D-6E8A-4147-A177-3AD203B41FA5}">
                      <a16:colId xmlns:a16="http://schemas.microsoft.com/office/drawing/2014/main" val="3187898288"/>
                    </a:ext>
                  </a:extLst>
                </a:gridCol>
              </a:tblGrid>
              <a:tr h="272415">
                <a:tc>
                  <a:txBody>
                    <a:bodyPr/>
                    <a:lstStyle/>
                    <a:p>
                      <a:pPr algn="l">
                        <a:spcAft>
                          <a:spcPts val="0"/>
                        </a:spcAft>
                      </a:pPr>
                      <a:r>
                        <a:rPr lang="en-GB"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Headcount</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74017188"/>
                  </a:ext>
                </a:extLst>
              </a:tr>
              <a:tr h="213995">
                <a:tc>
                  <a:txBody>
                    <a:bodyPr/>
                    <a:lstStyle/>
                    <a:p>
                      <a:pPr algn="l">
                        <a:spcAft>
                          <a:spcPts val="0"/>
                        </a:spcAft>
                      </a:pPr>
                      <a:r>
                        <a:rPr lang="en-GB" sz="1000" dirty="0">
                          <a:solidFill>
                            <a:schemeClr val="tx1"/>
                          </a:solidFill>
                          <a:effectLst/>
                        </a:rPr>
                        <a:t>Heterosexual or Straight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65.52%</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3183959"/>
                  </a:ext>
                </a:extLst>
              </a:tr>
              <a:tr h="212090">
                <a:tc>
                  <a:txBody>
                    <a:bodyPr/>
                    <a:lstStyle/>
                    <a:p>
                      <a:pPr algn="l">
                        <a:spcAft>
                          <a:spcPts val="0"/>
                        </a:spcAft>
                      </a:pPr>
                      <a:r>
                        <a:rPr lang="en-GB" sz="1000" dirty="0">
                          <a:solidFill>
                            <a:schemeClr val="tx1"/>
                          </a:solidFill>
                          <a:effectLst/>
                        </a:rPr>
                        <a:t>Gay or Lesbian</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3.45%</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74219821"/>
                  </a:ext>
                </a:extLst>
              </a:tr>
              <a:tr h="243205">
                <a:tc>
                  <a:txBody>
                    <a:bodyPr/>
                    <a:lstStyle/>
                    <a:p>
                      <a:pPr algn="l">
                        <a:spcAft>
                          <a:spcPts val="0"/>
                        </a:spcAft>
                      </a:pPr>
                      <a:r>
                        <a:rPr lang="en-GB" sz="1000" dirty="0">
                          <a:solidFill>
                            <a:schemeClr val="tx1"/>
                          </a:solidFill>
                          <a:effectLst/>
                        </a:rPr>
                        <a:t>Not Stated – Person Asked But Declined To Provide A Response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3</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10.34%</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91274907"/>
                  </a:ext>
                </a:extLst>
              </a:tr>
              <a:tr h="161290">
                <a:tc>
                  <a:txBody>
                    <a:bodyPr/>
                    <a:lstStyle/>
                    <a:p>
                      <a:pPr algn="l">
                        <a:spcAft>
                          <a:spcPts val="0"/>
                        </a:spcAft>
                      </a:pPr>
                      <a:r>
                        <a:rPr lang="en-GB" sz="1000">
                          <a:solidFill>
                            <a:schemeClr val="tx1"/>
                          </a:solidFill>
                          <a:effectLst/>
                        </a:rPr>
                        <a:t>Not Recorded on ESR</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20.69%</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1812475"/>
                  </a:ext>
                </a:extLst>
              </a:tr>
              <a:tr h="285115">
                <a:tc>
                  <a:txBody>
                    <a:bodyPr/>
                    <a:lstStyle/>
                    <a:p>
                      <a:pPr algn="l">
                        <a:spcAft>
                          <a:spcPts val="0"/>
                        </a:spcAft>
                      </a:pPr>
                      <a:r>
                        <a:rPr lang="en-GB" sz="1000">
                          <a:solidFill>
                            <a:schemeClr val="tx1"/>
                          </a:solidFill>
                          <a:effectLst/>
                        </a:rPr>
                        <a:t>Total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solidFill>
                            <a:schemeClr val="tx1"/>
                          </a:solidFill>
                          <a:effectLst/>
                        </a:rPr>
                        <a:t>29</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100%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8340215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38386623"/>
              </p:ext>
            </p:extLst>
          </p:nvPr>
        </p:nvGraphicFramePr>
        <p:xfrm>
          <a:off x="184988" y="5923771"/>
          <a:ext cx="5086985" cy="1541145"/>
        </p:xfrm>
        <a:graphic>
          <a:graphicData uri="http://schemas.openxmlformats.org/drawingml/2006/table">
            <a:tbl>
              <a:tblPr>
                <a:tableStyleId>{5C22544A-7EE6-4342-B048-85BDC9FD1C3A}</a:tableStyleId>
              </a:tblPr>
              <a:tblGrid>
                <a:gridCol w="3084830">
                  <a:extLst>
                    <a:ext uri="{9D8B030D-6E8A-4147-A177-3AD203B41FA5}">
                      <a16:colId xmlns:a16="http://schemas.microsoft.com/office/drawing/2014/main" val="2432393156"/>
                    </a:ext>
                  </a:extLst>
                </a:gridCol>
                <a:gridCol w="1166495">
                  <a:extLst>
                    <a:ext uri="{9D8B030D-6E8A-4147-A177-3AD203B41FA5}">
                      <a16:colId xmlns:a16="http://schemas.microsoft.com/office/drawing/2014/main" val="2815357515"/>
                    </a:ext>
                  </a:extLst>
                </a:gridCol>
                <a:gridCol w="835660">
                  <a:extLst>
                    <a:ext uri="{9D8B030D-6E8A-4147-A177-3AD203B41FA5}">
                      <a16:colId xmlns:a16="http://schemas.microsoft.com/office/drawing/2014/main" val="962138598"/>
                    </a:ext>
                  </a:extLst>
                </a:gridCol>
              </a:tblGrid>
              <a:tr h="238125">
                <a:tc>
                  <a:txBody>
                    <a:bodyPr/>
                    <a:lstStyle/>
                    <a:p>
                      <a:pPr algn="l">
                        <a:spcAft>
                          <a:spcPts val="0"/>
                        </a:spcAft>
                      </a:pPr>
                      <a:r>
                        <a:rPr lang="en-GB" sz="1100"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Headcount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30129760"/>
                  </a:ext>
                </a:extLst>
              </a:tr>
              <a:tr h="249555">
                <a:tc>
                  <a:txBody>
                    <a:bodyPr/>
                    <a:lstStyle/>
                    <a:p>
                      <a:pPr algn="l">
                        <a:spcAft>
                          <a:spcPts val="0"/>
                        </a:spcAft>
                      </a:pPr>
                      <a:r>
                        <a:rPr lang="en-GB" sz="1000" dirty="0">
                          <a:solidFill>
                            <a:schemeClr val="tx1"/>
                          </a:solidFill>
                          <a:effectLst/>
                        </a:rPr>
                        <a:t>Heterosexual or Straight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91</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72.22%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3061099"/>
                  </a:ext>
                </a:extLst>
              </a:tr>
              <a:tr h="249555">
                <a:tc>
                  <a:txBody>
                    <a:bodyPr/>
                    <a:lstStyle/>
                    <a:p>
                      <a:pPr algn="l">
                        <a:spcAft>
                          <a:spcPts val="0"/>
                        </a:spcAft>
                      </a:pPr>
                      <a:r>
                        <a:rPr lang="en-GB" sz="1000" dirty="0">
                          <a:solidFill>
                            <a:schemeClr val="tx1"/>
                          </a:solidFill>
                          <a:effectLst/>
                        </a:rPr>
                        <a:t>Gay or Lesbian</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3</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2.38%</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29880152"/>
                  </a:ext>
                </a:extLst>
              </a:tr>
              <a:tr h="249555">
                <a:tc>
                  <a:txBody>
                    <a:bodyPr/>
                    <a:lstStyle/>
                    <a:p>
                      <a:pPr algn="l">
                        <a:spcAft>
                          <a:spcPts val="0"/>
                        </a:spcAft>
                      </a:pPr>
                      <a:r>
                        <a:rPr lang="en-GB" sz="1000">
                          <a:solidFill>
                            <a:schemeClr val="tx1"/>
                          </a:solidFill>
                          <a:effectLst/>
                        </a:rPr>
                        <a:t>Not Stated – Person Asked But Declined To Provide A Response</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12</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9.52%</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92160121"/>
                  </a:ext>
                </a:extLst>
              </a:tr>
              <a:tr h="249555">
                <a:tc>
                  <a:txBody>
                    <a:bodyPr/>
                    <a:lstStyle/>
                    <a:p>
                      <a:pPr algn="l">
                        <a:spcAft>
                          <a:spcPts val="0"/>
                        </a:spcAft>
                      </a:pPr>
                      <a:r>
                        <a:rPr lang="en-GB" sz="1000">
                          <a:solidFill>
                            <a:schemeClr val="tx1"/>
                          </a:solidFill>
                          <a:effectLst/>
                        </a:rPr>
                        <a:t>Not Recorded on ESR</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20</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15.87%</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29590013"/>
                  </a:ext>
                </a:extLst>
              </a:tr>
              <a:tr h="249555">
                <a:tc>
                  <a:txBody>
                    <a:bodyPr/>
                    <a:lstStyle/>
                    <a:p>
                      <a:pPr algn="l">
                        <a:spcAft>
                          <a:spcPts val="0"/>
                        </a:spcAft>
                      </a:pPr>
                      <a:r>
                        <a:rPr lang="en-GB" sz="1000">
                          <a:solidFill>
                            <a:schemeClr val="tx1"/>
                          </a:solidFill>
                          <a:effectLst/>
                        </a:rPr>
                        <a:t>Total</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solidFill>
                            <a:schemeClr val="tx1"/>
                          </a:solidFill>
                          <a:effectLst/>
                        </a:rPr>
                        <a:t>126</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95985104"/>
                  </a:ext>
                </a:extLst>
              </a:tr>
            </a:tbl>
          </a:graphicData>
        </a:graphic>
      </p:graphicFrame>
      <p:sp>
        <p:nvSpPr>
          <p:cNvPr id="8" name="TextBox 7"/>
          <p:cNvSpPr txBox="1"/>
          <p:nvPr/>
        </p:nvSpPr>
        <p:spPr>
          <a:xfrm>
            <a:off x="184987" y="8119568"/>
            <a:ext cx="6370191" cy="1446550"/>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Heterosexual staff members make up the majority of all grievances and disciplinary cases. This has continued to remain the same for the seventh consecutive year since this report was first published. </a:t>
            </a:r>
          </a:p>
          <a:p>
            <a:endParaRPr lang="en-GB" sz="1100" dirty="0">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The number of people declining to disclose their sexual orientation who were involved in raising a grievance during this period has decreased to 3 cases from 16 cases the previous year. Equally, for the first time in four years the number of staff members who did not wish to disclose their sexual orientation involved in disciplinary proceedings has decreased (12 cases). These are both positive actions that the Equality Report aimed to decrease following last year’s figures.</a:t>
            </a:r>
          </a:p>
        </p:txBody>
      </p:sp>
      <p:sp>
        <p:nvSpPr>
          <p:cNvPr id="14" name="TextBox 13"/>
          <p:cNvSpPr txBox="1"/>
          <p:nvPr/>
        </p:nvSpPr>
        <p:spPr>
          <a:xfrm>
            <a:off x="194945" y="7636074"/>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Employee Relations Cases</a:t>
            </a:r>
            <a:endParaRPr lang="en-GB" sz="1400" dirty="0">
              <a:solidFill>
                <a:schemeClr val="bg1"/>
              </a:solidFill>
            </a:endParaRPr>
          </a:p>
        </p:txBody>
      </p:sp>
    </p:spTree>
    <p:extLst>
      <p:ext uri="{BB962C8B-B14F-4D97-AF65-F5344CB8AC3E}">
        <p14:creationId xmlns:p14="http://schemas.microsoft.com/office/powerpoint/2010/main" val="1826521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16</a:t>
            </a:fld>
            <a:endParaRPr lang="en-GB"/>
          </a:p>
        </p:txBody>
      </p:sp>
      <p:sp>
        <p:nvSpPr>
          <p:cNvPr id="5" name="Rectangle 4"/>
          <p:cNvSpPr/>
          <p:nvPr/>
        </p:nvSpPr>
        <p:spPr>
          <a:xfrm>
            <a:off x="2363643" y="2274516"/>
            <a:ext cx="2130713" cy="1323439"/>
          </a:xfrm>
          <a:prstGeom prst="rect">
            <a:avLst/>
          </a:prstGeom>
          <a:noFill/>
        </p:spPr>
        <p:txBody>
          <a:bodyPr wrap="none">
            <a:spAutoFit/>
          </a:bodyPr>
          <a:lstStyle/>
          <a:p>
            <a:pPr algn="ctr"/>
            <a:r>
              <a:rPr lang="en-GB" sz="4000" b="1" dirty="0" smtClean="0"/>
              <a:t>Section 4</a:t>
            </a:r>
          </a:p>
          <a:p>
            <a:pPr algn="ctr"/>
            <a:r>
              <a:rPr lang="en-GB" sz="4000" b="1" dirty="0" smtClean="0"/>
              <a:t>Gender</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4184073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17</a:t>
            </a:fld>
            <a:endParaRPr lang="en-GB"/>
          </a:p>
        </p:txBody>
      </p:sp>
      <p:sp>
        <p:nvSpPr>
          <p:cNvPr id="5" name="TextBox 4"/>
          <p:cNvSpPr txBox="1"/>
          <p:nvPr/>
        </p:nvSpPr>
        <p:spPr>
          <a:xfrm>
            <a:off x="143981" y="172427"/>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Gender Future Aims</a:t>
            </a:r>
            <a:endParaRPr lang="en-GB" dirty="0">
              <a:solidFill>
                <a:schemeClr val="bg1"/>
              </a:solidFill>
            </a:endParaRPr>
          </a:p>
        </p:txBody>
      </p:sp>
      <p:sp>
        <p:nvSpPr>
          <p:cNvPr id="3" name="Trapezoid 2"/>
          <p:cNvSpPr/>
          <p:nvPr/>
        </p:nvSpPr>
        <p:spPr>
          <a:xfrm>
            <a:off x="2908428" y="4915039"/>
            <a:ext cx="3478085" cy="2021921"/>
          </a:xfrm>
          <a:prstGeom prst="trapezoid">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00" dirty="0">
                <a:solidFill>
                  <a:schemeClr val="tx1"/>
                </a:solidFill>
                <a:latin typeface="Arial" panose="020B0604020202020204" pitchFamily="34" charset="0"/>
                <a:cs typeface="Arial" panose="020B0604020202020204" pitchFamily="34" charset="0"/>
              </a:rPr>
              <a:t>Improve how we attract, recruit and retain male employees and work towards increasing the percentages of males and females in “non-traditional” posts  in order to challenge stereotyping and help reduce inequalities. </a:t>
            </a:r>
          </a:p>
        </p:txBody>
      </p:sp>
      <p:sp>
        <p:nvSpPr>
          <p:cNvPr id="6" name="Trapezoid 5"/>
          <p:cNvSpPr/>
          <p:nvPr/>
        </p:nvSpPr>
        <p:spPr>
          <a:xfrm>
            <a:off x="3159397" y="1109385"/>
            <a:ext cx="2933466" cy="1697376"/>
          </a:xfrm>
          <a:prstGeom prst="trapezoi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100" dirty="0">
                <a:solidFill>
                  <a:schemeClr val="tx1"/>
                </a:solidFill>
                <a:latin typeface="Arial" panose="020B0604020202020204" pitchFamily="34" charset="0"/>
                <a:cs typeface="Arial" panose="020B0604020202020204" pitchFamily="34" charset="0"/>
              </a:rPr>
              <a:t>Improve how we promote flexible working options including part time working for male employees.</a:t>
            </a:r>
          </a:p>
        </p:txBody>
      </p:sp>
      <p:sp>
        <p:nvSpPr>
          <p:cNvPr id="7" name="Trapezoid 6"/>
          <p:cNvSpPr/>
          <p:nvPr/>
        </p:nvSpPr>
        <p:spPr>
          <a:xfrm>
            <a:off x="3050028" y="2793122"/>
            <a:ext cx="3152203" cy="2143893"/>
          </a:xfrm>
          <a:prstGeom prst="trapezoid">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00" dirty="0">
                <a:solidFill>
                  <a:schemeClr val="tx1"/>
                </a:solidFill>
                <a:latin typeface="Arial" panose="020B0604020202020204" pitchFamily="34" charset="0"/>
                <a:cs typeface="Arial" panose="020B0604020202020204" pitchFamily="34" charset="0"/>
              </a:rPr>
              <a:t>Review employee relations cases for trends involving male employees to identify any future action which may need to be taken.</a:t>
            </a:r>
          </a:p>
        </p:txBody>
      </p:sp>
      <p:sp>
        <p:nvSpPr>
          <p:cNvPr id="8" name="Trapezoid 7"/>
          <p:cNvSpPr/>
          <p:nvPr/>
        </p:nvSpPr>
        <p:spPr>
          <a:xfrm>
            <a:off x="2444954" y="6936960"/>
            <a:ext cx="4405032" cy="2587049"/>
          </a:xfrm>
          <a:prstGeom prst="trapezoid">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200" dirty="0">
                <a:solidFill>
                  <a:schemeClr val="tx1"/>
                </a:solidFill>
              </a:rPr>
              <a:t>Produce a Gender Pay Gap report to identify disparities and help us work towards mitigating or eliminating them. Specifically addressing potential issues in the Medical and Dental and Admin and Clerical staff groups.</a:t>
            </a:r>
          </a:p>
          <a:p>
            <a:r>
              <a:rPr lang="en-GB" sz="1200" dirty="0">
                <a:solidFill>
                  <a:schemeClr val="tx1"/>
                </a:solidFill>
              </a:rPr>
              <a:t> </a:t>
            </a:r>
          </a:p>
        </p:txBody>
      </p:sp>
      <p:sp>
        <p:nvSpPr>
          <p:cNvPr id="9" name="Oval Callout 8"/>
          <p:cNvSpPr/>
          <p:nvPr/>
        </p:nvSpPr>
        <p:spPr>
          <a:xfrm>
            <a:off x="141600" y="1109385"/>
            <a:ext cx="2799060" cy="7395522"/>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latin typeface="Arial" panose="020B0604020202020204" pitchFamily="34" charset="0"/>
                <a:cs typeface="Arial" panose="020B0604020202020204" pitchFamily="34" charset="0"/>
              </a:rPr>
              <a:t>“I </a:t>
            </a:r>
            <a:r>
              <a:rPr lang="en-GB" sz="1100" dirty="0">
                <a:solidFill>
                  <a:schemeClr val="tx1"/>
                </a:solidFill>
                <a:latin typeface="Arial" panose="020B0604020202020204" pitchFamily="34" charset="0"/>
                <a:cs typeface="Arial" panose="020B0604020202020204" pitchFamily="34" charset="0"/>
              </a:rPr>
              <a:t>just want to say I really appreciate the effort everyone has put into making the office a safe and accepting place for LGBTQ+ and non-binary people. </a:t>
            </a:r>
          </a:p>
          <a:p>
            <a:pPr algn="ctr"/>
            <a:r>
              <a:rPr lang="en-GB" sz="1100" dirty="0">
                <a:solidFill>
                  <a:schemeClr val="tx1"/>
                </a:solidFill>
                <a:latin typeface="Arial" panose="020B0604020202020204" pitchFamily="34" charset="0"/>
                <a:cs typeface="Arial" panose="020B0604020202020204" pitchFamily="34" charset="0"/>
              </a:rPr>
              <a:t> </a:t>
            </a:r>
          </a:p>
          <a:p>
            <a:pPr algn="ctr"/>
            <a:r>
              <a:rPr lang="en-GB" sz="1100" dirty="0">
                <a:solidFill>
                  <a:schemeClr val="tx1"/>
                </a:solidFill>
                <a:latin typeface="Arial" panose="020B0604020202020204" pitchFamily="34" charset="0"/>
                <a:cs typeface="Arial" panose="020B0604020202020204" pitchFamily="34" charset="0"/>
              </a:rPr>
              <a:t>It makes me so happy to work with such an accepting team and I’m glad it’s something that we can openly discuss. </a:t>
            </a:r>
            <a:r>
              <a:rPr lang="en-GB" sz="1100" dirty="0" smtClean="0">
                <a:solidFill>
                  <a:schemeClr val="tx1"/>
                </a:solidFill>
                <a:latin typeface="Arial" panose="020B0604020202020204" pitchFamily="34" charset="0"/>
                <a:cs typeface="Arial" panose="020B0604020202020204" pitchFamily="34" charset="0"/>
              </a:rPr>
              <a:t> </a:t>
            </a:r>
            <a:endParaRPr lang="en-GB" sz="1100" dirty="0">
              <a:solidFill>
                <a:schemeClr val="tx1"/>
              </a:solidFill>
              <a:latin typeface="Arial" panose="020B0604020202020204" pitchFamily="34" charset="0"/>
              <a:cs typeface="Arial" panose="020B0604020202020204" pitchFamily="34" charset="0"/>
            </a:endParaRPr>
          </a:p>
          <a:p>
            <a:pPr algn="ctr"/>
            <a:r>
              <a:rPr lang="en-GB" sz="1100" dirty="0">
                <a:solidFill>
                  <a:schemeClr val="tx1"/>
                </a:solidFill>
                <a:latin typeface="Arial" panose="020B0604020202020204" pitchFamily="34" charset="0"/>
                <a:cs typeface="Arial" panose="020B0604020202020204" pitchFamily="34" charset="0"/>
              </a:rPr>
              <a:t> </a:t>
            </a:r>
          </a:p>
          <a:p>
            <a:pPr algn="ctr"/>
            <a:r>
              <a:rPr lang="en-GB" sz="1100" dirty="0">
                <a:solidFill>
                  <a:schemeClr val="tx1"/>
                </a:solidFill>
                <a:latin typeface="Arial" panose="020B0604020202020204" pitchFamily="34" charset="0"/>
                <a:cs typeface="Arial" panose="020B0604020202020204" pitchFamily="34" charset="0"/>
              </a:rPr>
              <a:t>I know adjusting to pronouns can be challenging but I just want to quietly say thank you to everyone who has respected my preferred pronouns recently. You’re all amazing</a:t>
            </a:r>
            <a:r>
              <a:rPr lang="en-GB" sz="1100" dirty="0" smtClean="0">
                <a:solidFill>
                  <a:schemeClr val="tx1"/>
                </a:solidFill>
                <a:latin typeface="Arial" panose="020B0604020202020204" pitchFamily="34" charset="0"/>
                <a:cs typeface="Arial" panose="020B0604020202020204" pitchFamily="34" charset="0"/>
              </a:rPr>
              <a:t>!” - Anon</a:t>
            </a:r>
            <a:endParaRPr lang="en-GB" sz="1100" dirty="0">
              <a:solidFill>
                <a:schemeClr val="tx1"/>
              </a:solidFill>
              <a:latin typeface="Arial" panose="020B0604020202020204" pitchFamily="34" charset="0"/>
              <a:cs typeface="Arial" panose="020B0604020202020204" pitchFamily="34" charset="0"/>
            </a:endParaRPr>
          </a:p>
          <a:p>
            <a:pPr algn="ctr"/>
            <a:r>
              <a:rPr lang="en-GB" dirty="0">
                <a:solidFill>
                  <a:schemeClr val="tx1"/>
                </a:solidFill>
              </a:rPr>
              <a:t> </a:t>
            </a:r>
          </a:p>
          <a:p>
            <a:pPr algn="ctr"/>
            <a:r>
              <a:rPr lang="en-GB" sz="1100" dirty="0">
                <a:solidFill>
                  <a:schemeClr val="tx1"/>
                </a:solidFill>
                <a:latin typeface="Arial" panose="020B0604020202020204" pitchFamily="34" charset="0"/>
                <a:cs typeface="Arial" panose="020B0604020202020204" pitchFamily="34" charset="0"/>
              </a:rPr>
              <a:t>Manager’s feedback:</a:t>
            </a:r>
          </a:p>
          <a:p>
            <a:pPr algn="ctr"/>
            <a:r>
              <a:rPr lang="en-GB" sz="1100" dirty="0">
                <a:solidFill>
                  <a:schemeClr val="tx1"/>
                </a:solidFill>
                <a:latin typeface="Arial" panose="020B0604020202020204" pitchFamily="34" charset="0"/>
                <a:cs typeface="Arial" panose="020B0604020202020204" pitchFamily="34" charset="0"/>
              </a:rPr>
              <a:t> </a:t>
            </a:r>
          </a:p>
          <a:p>
            <a:pPr algn="ctr"/>
            <a:r>
              <a:rPr lang="en-GB" sz="1100" dirty="0" smtClean="0">
                <a:solidFill>
                  <a:schemeClr val="tx1"/>
                </a:solidFill>
                <a:latin typeface="Arial" panose="020B0604020202020204" pitchFamily="34" charset="0"/>
                <a:cs typeface="Arial" panose="020B0604020202020204" pitchFamily="34" charset="0"/>
              </a:rPr>
              <a:t>“It’s </a:t>
            </a:r>
            <a:r>
              <a:rPr lang="en-GB" sz="1100" dirty="0">
                <a:solidFill>
                  <a:schemeClr val="tx1"/>
                </a:solidFill>
                <a:latin typeface="Arial" panose="020B0604020202020204" pitchFamily="34" charset="0"/>
                <a:cs typeface="Arial" panose="020B0604020202020204" pitchFamily="34" charset="0"/>
              </a:rPr>
              <a:t>something we as a team have been educating ourselves for the last six weeks since the individual approached me .I’m so pleased they trusted me enough to speak to me on the subject, that in itself must have taken a lot of </a:t>
            </a:r>
            <a:r>
              <a:rPr lang="en-GB" sz="1100" dirty="0" smtClean="0">
                <a:solidFill>
                  <a:schemeClr val="tx1"/>
                </a:solidFill>
                <a:latin typeface="Arial" panose="020B0604020202020204" pitchFamily="34" charset="0"/>
                <a:cs typeface="Arial" panose="020B0604020202020204" pitchFamily="34" charset="0"/>
              </a:rPr>
              <a:t>courage</a:t>
            </a:r>
            <a:r>
              <a:rPr lang="en-GB" sz="1100" dirty="0" smtClean="0">
                <a:solidFill>
                  <a:schemeClr val="accent1">
                    <a:lumMod val="50000"/>
                  </a:schemeClr>
                </a:solidFill>
                <a:latin typeface="Arial" panose="020B0604020202020204" pitchFamily="34" charset="0"/>
                <a:cs typeface="Arial" panose="020B0604020202020204" pitchFamily="34" charset="0"/>
              </a:rPr>
              <a:t>”.</a:t>
            </a:r>
            <a:endParaRPr lang="en-GB" sz="11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4167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18</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Gender</a:t>
            </a:r>
            <a:endParaRPr lang="en-GB" dirty="0">
              <a:solidFill>
                <a:schemeClr val="bg1"/>
              </a:solidFill>
            </a:endParaRPr>
          </a:p>
        </p:txBody>
      </p:sp>
      <p:sp>
        <p:nvSpPr>
          <p:cNvPr id="3" name="TextBox 2"/>
          <p:cNvSpPr txBox="1"/>
          <p:nvPr/>
        </p:nvSpPr>
        <p:spPr>
          <a:xfrm>
            <a:off x="194945" y="1092530"/>
            <a:ext cx="6288982" cy="7725192"/>
          </a:xfrm>
          <a:prstGeom prst="rect">
            <a:avLst/>
          </a:prstGeom>
          <a:noFill/>
        </p:spPr>
        <p:txBody>
          <a:bodyPr wrap="square" rtlCol="0">
            <a:spAutoFit/>
          </a:bodyPr>
          <a:lstStyle/>
          <a:p>
            <a:r>
              <a:rPr lang="en-GB" sz="1100" b="1" dirty="0">
                <a:latin typeface="Arial" panose="020B0604020202020204" pitchFamily="34" charset="0"/>
                <a:cs typeface="Arial" panose="020B0604020202020204" pitchFamily="34" charset="0"/>
              </a:rPr>
              <a:t>The following section provides a summary of conclusions drawn from analysis of statistics in relation to </a:t>
            </a:r>
            <a:r>
              <a:rPr lang="en-GB" sz="1100" b="1" dirty="0" smtClean="0">
                <a:latin typeface="Arial" panose="020B0604020202020204" pitchFamily="34" charset="0"/>
                <a:cs typeface="Arial" panose="020B0604020202020204" pitchFamily="34" charset="0"/>
              </a:rPr>
              <a:t>gender, </a:t>
            </a:r>
            <a:r>
              <a:rPr lang="en-GB" sz="1100" b="1" dirty="0">
                <a:latin typeface="Arial" panose="020B0604020202020204" pitchFamily="34" charset="0"/>
                <a:cs typeface="Arial" panose="020B0604020202020204" pitchFamily="34" charset="0"/>
              </a:rPr>
              <a:t>together with an outline of intended aims and future positive action.</a:t>
            </a:r>
            <a:endParaRPr lang="en-GB" sz="1100" dirty="0">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Conclusions following the analysis of data</a:t>
            </a:r>
            <a:r>
              <a:rPr lang="en-GB" sz="1100" b="1" dirty="0" smtClean="0">
                <a:latin typeface="Arial" panose="020B0604020202020204" pitchFamily="34" charset="0"/>
                <a:cs typeface="Arial" panose="020B0604020202020204" pitchFamily="34" charset="0"/>
              </a:rPr>
              <a:t>:</a:t>
            </a:r>
          </a:p>
          <a:p>
            <a:endParaRPr lang="en-GB" sz="1100" b="1" dirty="0" smtClean="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Compared to the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2020 the percentage of employees identifying as male has risen by 0.05% by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2021</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percentage of staff identifying as female has decreased by 0.05% for the reporting period</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Around 50% of the Hywel Dda population are male and 50% female.  This is significantly different from the Health Board profile of 78% of the workforce being female and 22% male.   However, the Health Board profile mirrors the national trend of the majority of the NHS workforce being female</a:t>
            </a:r>
            <a:r>
              <a:rPr lang="en-GB" sz="1100" dirty="0" smtClean="0">
                <a:latin typeface="Arial" panose="020B0604020202020204" pitchFamily="34" charset="0"/>
                <a:cs typeface="Arial" panose="020B0604020202020204" pitchFamily="34" charset="0"/>
              </a:rPr>
              <a:t>.</a:t>
            </a:r>
          </a:p>
          <a:p>
            <a:pPr lvl="0"/>
            <a:endParaRPr lang="en-GB" sz="1100" dirty="0" smtClean="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Of those with a permanent contract, 80% are female and 20% </a:t>
            </a:r>
            <a:r>
              <a:rPr lang="en-GB" sz="1200" dirty="0" smtClean="0">
                <a:latin typeface="Arial" panose="020B0604020202020204" pitchFamily="34" charset="0"/>
                <a:cs typeface="Arial" panose="020B0604020202020204" pitchFamily="34" charset="0"/>
              </a:rPr>
              <a:t>male.</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50% of staff are part time, 85% of the staff working part time are females compared to 15% of males</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mean average salary of males is £37,996 compared to £30,079 for females.  The most significant variances are in the Medical and Dental and Admin and Clerical staff groups.</a:t>
            </a:r>
          </a:p>
          <a:p>
            <a:r>
              <a:rPr lang="en-GB"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Of a total 33,870 applications submitted for vacancies 31.0% were from male candidates compared to 68.7% from females.  23.4% of males were offered employment compared to 76.4% of females. This shows that females were disproportionately offered posts in comparison to males in relation to the respective percentages of applications. </a:t>
            </a:r>
            <a:endParaRPr lang="en-GB" sz="1100" dirty="0" smtClean="0">
              <a:latin typeface="Arial" panose="020B0604020202020204" pitchFamily="34" charset="0"/>
              <a:cs typeface="Arial" panose="020B0604020202020204" pitchFamily="34" charset="0"/>
            </a:endParaRP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64.76% of those leaving the Health Board were female compared to 78% of the workforce being female. 35.24% of those leaving were male compared to 22% of the workforce being male. This broadly aligns to the workforce profile</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81% of females attended training courses compared to 19% of males. This broadly aligns to the workforce profile</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Medical and Dental staff group is the only staff group where there are more males employed than females</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number of females involved in grievances makes </a:t>
            </a:r>
            <a:r>
              <a:rPr lang="en-GB" sz="1100">
                <a:latin typeface="Arial" panose="020B0604020202020204" pitchFamily="34" charset="0"/>
                <a:cs typeface="Arial" panose="020B0604020202020204" pitchFamily="34" charset="0"/>
              </a:rPr>
              <a:t>up </a:t>
            </a:r>
            <a:r>
              <a:rPr lang="en-GB" sz="1100" smtClean="0">
                <a:latin typeface="Arial" panose="020B0604020202020204" pitchFamily="34" charset="0"/>
                <a:cs typeface="Arial" panose="020B0604020202020204" pitchFamily="34" charset="0"/>
              </a:rPr>
              <a:t>75.86</a:t>
            </a:r>
            <a:r>
              <a:rPr lang="en-GB" sz="1100" dirty="0">
                <a:latin typeface="Arial" panose="020B0604020202020204" pitchFamily="34" charset="0"/>
                <a:cs typeface="Arial" panose="020B0604020202020204" pitchFamily="34" charset="0"/>
              </a:rPr>
              <a:t>% of the workforce and consequently, </a:t>
            </a:r>
            <a:r>
              <a:rPr lang="en-GB" sz="1100">
                <a:latin typeface="Arial" panose="020B0604020202020204" pitchFamily="34" charset="0"/>
                <a:cs typeface="Arial" panose="020B0604020202020204" pitchFamily="34" charset="0"/>
              </a:rPr>
              <a:t>at </a:t>
            </a:r>
            <a:r>
              <a:rPr lang="en-GB" sz="1100" smtClean="0">
                <a:latin typeface="Arial" panose="020B0604020202020204" pitchFamily="34" charset="0"/>
                <a:cs typeface="Arial" panose="020B0604020202020204" pitchFamily="34" charset="0"/>
              </a:rPr>
              <a:t>24.14% </a:t>
            </a:r>
            <a:r>
              <a:rPr lang="en-GB" sz="1100" dirty="0">
                <a:latin typeface="Arial" panose="020B0604020202020204" pitchFamily="34" charset="0"/>
                <a:cs typeface="Arial" panose="020B0604020202020204" pitchFamily="34" charset="0"/>
              </a:rPr>
              <a:t>is the rate of males involved in grievances.</a:t>
            </a:r>
          </a:p>
          <a:p>
            <a:r>
              <a:rPr lang="en-GB" sz="1100" dirty="0">
                <a:latin typeface="Arial" panose="020B0604020202020204" pitchFamily="34" charset="0"/>
                <a:cs typeface="Arial" panose="020B0604020202020204" pitchFamily="34" charset="0"/>
              </a:rPr>
              <a:t> </a:t>
            </a:r>
          </a:p>
          <a:p>
            <a:pPr lvl="0"/>
            <a:r>
              <a:rPr lang="en-GB" sz="1100" dirty="0">
                <a:latin typeface="Arial" panose="020B0604020202020204" pitchFamily="34" charset="0"/>
                <a:cs typeface="Arial" panose="020B0604020202020204" pitchFamily="34" charset="0"/>
              </a:rPr>
              <a:t>Male involvement in disciplinary proceedings has decreased to 38.1% from 43.8% the previous year. This is still higher when compared to the Health Board workforce, which is 22.3% male. </a:t>
            </a:r>
          </a:p>
          <a:p>
            <a:r>
              <a:rPr lang="en-GB" sz="1100" dirty="0">
                <a:latin typeface="Arial" panose="020B0604020202020204" pitchFamily="34" charset="0"/>
                <a:cs typeface="Arial" panose="020B0604020202020204" pitchFamily="34" charset="0"/>
              </a:rPr>
              <a:t> </a:t>
            </a:r>
          </a:p>
          <a:p>
            <a:endParaRPr lang="en-GB" sz="1100" dirty="0"/>
          </a:p>
          <a:p>
            <a:pPr lvl="0"/>
            <a:r>
              <a:rPr lang="en-GB" sz="1100" b="1" dirty="0"/>
              <a:t> </a:t>
            </a:r>
            <a:endParaRPr lang="en-GB" sz="1100" dirty="0"/>
          </a:p>
        </p:txBody>
      </p:sp>
    </p:spTree>
    <p:extLst>
      <p:ext uri="{BB962C8B-B14F-4D97-AF65-F5344CB8AC3E}">
        <p14:creationId xmlns:p14="http://schemas.microsoft.com/office/powerpoint/2010/main" val="2448183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19</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Gender</a:t>
            </a:r>
            <a:endParaRPr lang="en-GB" dirty="0">
              <a:solidFill>
                <a:schemeClr val="bg1"/>
              </a:solidFill>
            </a:endParaRPr>
          </a:p>
        </p:txBody>
      </p:sp>
      <p:sp>
        <p:nvSpPr>
          <p:cNvPr id="3" name="TextBox 2"/>
          <p:cNvSpPr txBox="1"/>
          <p:nvPr/>
        </p:nvSpPr>
        <p:spPr>
          <a:xfrm>
            <a:off x="194945" y="104502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995873655"/>
              </p:ext>
            </p:extLst>
          </p:nvPr>
        </p:nvGraphicFramePr>
        <p:xfrm>
          <a:off x="163286" y="2354913"/>
          <a:ext cx="5435600" cy="80010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3411055620"/>
                    </a:ext>
                  </a:extLst>
                </a:gridCol>
                <a:gridCol w="1170305">
                  <a:extLst>
                    <a:ext uri="{9D8B030D-6E8A-4147-A177-3AD203B41FA5}">
                      <a16:colId xmlns:a16="http://schemas.microsoft.com/office/drawing/2014/main" val="3039801596"/>
                    </a:ext>
                  </a:extLst>
                </a:gridCol>
                <a:gridCol w="1294765">
                  <a:extLst>
                    <a:ext uri="{9D8B030D-6E8A-4147-A177-3AD203B41FA5}">
                      <a16:colId xmlns:a16="http://schemas.microsoft.com/office/drawing/2014/main" val="797475126"/>
                    </a:ext>
                  </a:extLst>
                </a:gridCol>
              </a:tblGrid>
              <a:tr h="200025">
                <a:tc>
                  <a:txBody>
                    <a:bodyPr/>
                    <a:lstStyle/>
                    <a:p>
                      <a:pPr algn="l">
                        <a:spcAft>
                          <a:spcPts val="0"/>
                        </a:spcAft>
                      </a:pPr>
                      <a:r>
                        <a:rPr lang="en-GB" sz="1000"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en-GB" sz="1000">
                          <a:solidFill>
                            <a:schemeClr val="tx1"/>
                          </a:solidFill>
                          <a:effectLst/>
                        </a:rPr>
                        <a:t>Headcount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en-GB" sz="1000">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70752693"/>
                  </a:ext>
                </a:extLst>
              </a:tr>
              <a:tr h="200025">
                <a:tc>
                  <a:txBody>
                    <a:bodyPr/>
                    <a:lstStyle/>
                    <a:p>
                      <a:pPr algn="l">
                        <a:spcAft>
                          <a:spcPts val="0"/>
                        </a:spcAft>
                      </a:pPr>
                      <a:r>
                        <a:rPr lang="en-GB" sz="1000" dirty="0">
                          <a:solidFill>
                            <a:schemeClr val="tx1"/>
                          </a:solidFill>
                          <a:effectLst/>
                        </a:rPr>
                        <a:t>Female</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             9,726</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77.65%</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6215740"/>
                  </a:ext>
                </a:extLst>
              </a:tr>
              <a:tr h="200025">
                <a:tc>
                  <a:txBody>
                    <a:bodyPr/>
                    <a:lstStyle/>
                    <a:p>
                      <a:pPr algn="l">
                        <a:spcAft>
                          <a:spcPts val="0"/>
                        </a:spcAft>
                      </a:pPr>
                      <a:r>
                        <a:rPr lang="en-GB" sz="1000" dirty="0">
                          <a:solidFill>
                            <a:schemeClr val="tx1"/>
                          </a:solidFill>
                          <a:effectLst/>
                        </a:rPr>
                        <a:t>Male</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             2,800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22.35%</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87162315"/>
                  </a:ext>
                </a:extLst>
              </a:tr>
              <a:tr h="200025">
                <a:tc>
                  <a:txBody>
                    <a:bodyPr/>
                    <a:lstStyle/>
                    <a:p>
                      <a:pPr algn="l">
                        <a:spcAft>
                          <a:spcPts val="0"/>
                        </a:spcAft>
                      </a:pPr>
                      <a:r>
                        <a:rPr lang="en-GB" sz="1000" dirty="0">
                          <a:solidFill>
                            <a:schemeClr val="tx1"/>
                          </a:solidFill>
                          <a:effectLst/>
                        </a:rPr>
                        <a:t>Total</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           12,526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20016679"/>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589506143"/>
              </p:ext>
            </p:extLst>
          </p:nvPr>
        </p:nvGraphicFramePr>
        <p:xfrm>
          <a:off x="163286" y="1441676"/>
          <a:ext cx="5435600" cy="80010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3560964302"/>
                    </a:ext>
                  </a:extLst>
                </a:gridCol>
                <a:gridCol w="1170305">
                  <a:extLst>
                    <a:ext uri="{9D8B030D-6E8A-4147-A177-3AD203B41FA5}">
                      <a16:colId xmlns:a16="http://schemas.microsoft.com/office/drawing/2014/main" val="1150009668"/>
                    </a:ext>
                  </a:extLst>
                </a:gridCol>
                <a:gridCol w="1294765">
                  <a:extLst>
                    <a:ext uri="{9D8B030D-6E8A-4147-A177-3AD203B41FA5}">
                      <a16:colId xmlns:a16="http://schemas.microsoft.com/office/drawing/2014/main" val="930883895"/>
                    </a:ext>
                  </a:extLst>
                </a:gridCol>
              </a:tblGrid>
              <a:tr h="200025">
                <a:tc>
                  <a:txBody>
                    <a:bodyPr/>
                    <a:lstStyle/>
                    <a:p>
                      <a:pPr algn="l">
                        <a:spcAft>
                          <a:spcPts val="0"/>
                        </a:spcAft>
                      </a:pPr>
                      <a:r>
                        <a:rPr lang="en-GB" sz="1000"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en-GB" sz="1000">
                          <a:solidFill>
                            <a:schemeClr val="tx1"/>
                          </a:solidFill>
                          <a:effectLst/>
                        </a:rPr>
                        <a:t>FTE</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en-GB" sz="1000">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94736660"/>
                  </a:ext>
                </a:extLst>
              </a:tr>
              <a:tr h="200025">
                <a:tc>
                  <a:txBody>
                    <a:bodyPr/>
                    <a:lstStyle/>
                    <a:p>
                      <a:pPr algn="l">
                        <a:spcAft>
                          <a:spcPts val="0"/>
                        </a:spcAft>
                      </a:pPr>
                      <a:r>
                        <a:rPr lang="en-GB" sz="1000">
                          <a:solidFill>
                            <a:schemeClr val="tx1"/>
                          </a:solidFill>
                          <a:effectLst/>
                        </a:rPr>
                        <a:t>Female</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7,272.76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77.04%</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92728347"/>
                  </a:ext>
                </a:extLst>
              </a:tr>
              <a:tr h="200025">
                <a:tc>
                  <a:txBody>
                    <a:bodyPr/>
                    <a:lstStyle/>
                    <a:p>
                      <a:pPr algn="l">
                        <a:spcAft>
                          <a:spcPts val="0"/>
                        </a:spcAft>
                      </a:pPr>
                      <a:r>
                        <a:rPr lang="en-GB" sz="1000">
                          <a:solidFill>
                            <a:schemeClr val="tx1"/>
                          </a:solidFill>
                          <a:effectLst/>
                        </a:rPr>
                        <a:t>Male</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2,167.75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22.96%</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682975705"/>
                  </a:ext>
                </a:extLst>
              </a:tr>
              <a:tr h="200025">
                <a:tc>
                  <a:txBody>
                    <a:bodyPr/>
                    <a:lstStyle/>
                    <a:p>
                      <a:pPr algn="l">
                        <a:spcAft>
                          <a:spcPts val="0"/>
                        </a:spcAft>
                      </a:pPr>
                      <a:r>
                        <a:rPr lang="en-GB" sz="1000">
                          <a:solidFill>
                            <a:schemeClr val="tx1"/>
                          </a:solidFill>
                          <a:effectLst/>
                        </a:rPr>
                        <a:t>Total</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solidFill>
                            <a:schemeClr val="tx1"/>
                          </a:solidFill>
                          <a:effectLst/>
                        </a:rPr>
                        <a:t>9,440.51           </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100%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5338099"/>
                  </a:ext>
                </a:extLst>
              </a:tr>
            </a:tbl>
          </a:graphicData>
        </a:graphic>
      </p:graphicFrame>
      <p:sp>
        <p:nvSpPr>
          <p:cNvPr id="10" name="Rectangle 1"/>
          <p:cNvSpPr>
            <a:spLocks noChangeArrowheads="1"/>
          </p:cNvSpPr>
          <p:nvPr/>
        </p:nvSpPr>
        <p:spPr bwMode="auto">
          <a:xfrm>
            <a:off x="711200" y="5380038"/>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1" name="Table 10"/>
          <p:cNvGraphicFramePr>
            <a:graphicFrameLocks noGrp="1"/>
          </p:cNvGraphicFramePr>
          <p:nvPr>
            <p:extLst>
              <p:ext uri="{D42A27DB-BD31-4B8C-83A1-F6EECF244321}">
                <p14:modId xmlns:p14="http://schemas.microsoft.com/office/powerpoint/2010/main" val="562163663"/>
              </p:ext>
            </p:extLst>
          </p:nvPr>
        </p:nvGraphicFramePr>
        <p:xfrm>
          <a:off x="163286" y="4002306"/>
          <a:ext cx="5435600" cy="605320"/>
        </p:xfrm>
        <a:graphic>
          <a:graphicData uri="http://schemas.openxmlformats.org/drawingml/2006/table">
            <a:tbl>
              <a:tblPr firstRow="1" firstCol="1" bandRow="1">
                <a:tableStyleId>{5C22544A-7EE6-4342-B048-85BDC9FD1C3A}</a:tableStyleId>
              </a:tblPr>
              <a:tblGrid>
                <a:gridCol w="1727284">
                  <a:extLst>
                    <a:ext uri="{9D8B030D-6E8A-4147-A177-3AD203B41FA5}">
                      <a16:colId xmlns:a16="http://schemas.microsoft.com/office/drawing/2014/main" val="1557526529"/>
                    </a:ext>
                  </a:extLst>
                </a:gridCol>
                <a:gridCol w="1280165">
                  <a:extLst>
                    <a:ext uri="{9D8B030D-6E8A-4147-A177-3AD203B41FA5}">
                      <a16:colId xmlns:a16="http://schemas.microsoft.com/office/drawing/2014/main" val="2040409993"/>
                    </a:ext>
                  </a:extLst>
                </a:gridCol>
                <a:gridCol w="1272005">
                  <a:extLst>
                    <a:ext uri="{9D8B030D-6E8A-4147-A177-3AD203B41FA5}">
                      <a16:colId xmlns:a16="http://schemas.microsoft.com/office/drawing/2014/main" val="365624179"/>
                    </a:ext>
                  </a:extLst>
                </a:gridCol>
                <a:gridCol w="1156146">
                  <a:extLst>
                    <a:ext uri="{9D8B030D-6E8A-4147-A177-3AD203B41FA5}">
                      <a16:colId xmlns:a16="http://schemas.microsoft.com/office/drawing/2014/main" val="880129448"/>
                    </a:ext>
                  </a:extLst>
                </a:gridCol>
              </a:tblGrid>
              <a:tr h="302660">
                <a:tc>
                  <a:txBody>
                    <a:bodyPr/>
                    <a:lstStyle/>
                    <a:p>
                      <a:endParaRPr lang="en-GB" sz="1000" dirty="0">
                        <a:solidFill>
                          <a:schemeClr val="tx1"/>
                        </a:solidFill>
                        <a:effectLst/>
                        <a:latin typeface="Times New Roman" panose="02020603050405020304" pitchFamily="18" charset="0"/>
                      </a:endParaRPr>
                    </a:p>
                  </a:txBody>
                  <a:tcPr marL="68580" marR="68580" marT="0" marB="0"/>
                </a:tc>
                <a:tc>
                  <a:txBody>
                    <a:bodyPr/>
                    <a:lstStyle/>
                    <a:p>
                      <a:pPr algn="r">
                        <a:spcAft>
                          <a:spcPts val="0"/>
                        </a:spcAft>
                      </a:pPr>
                      <a:r>
                        <a:rPr lang="en-GB" sz="1200" dirty="0">
                          <a:solidFill>
                            <a:schemeClr val="tx1"/>
                          </a:solidFill>
                          <a:effectLst/>
                        </a:rPr>
                        <a:t>Female</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ts val="0"/>
                        </a:spcAft>
                      </a:pPr>
                      <a:r>
                        <a:rPr lang="en-GB" sz="1200" dirty="0">
                          <a:solidFill>
                            <a:schemeClr val="tx1"/>
                          </a:solidFill>
                          <a:effectLst/>
                        </a:rPr>
                        <a:t>Male</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ts val="0"/>
                        </a:spcAft>
                      </a:pPr>
                      <a:r>
                        <a:rPr lang="en-GB" sz="1200">
                          <a:solidFill>
                            <a:schemeClr val="tx1"/>
                          </a:solidFill>
                          <a:effectLst/>
                        </a:rPr>
                        <a:t>Total</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05372349"/>
                  </a:ext>
                </a:extLst>
              </a:tr>
              <a:tr h="302660">
                <a:tc>
                  <a:txBody>
                    <a:bodyPr/>
                    <a:lstStyle/>
                    <a:p>
                      <a:pPr>
                        <a:spcAft>
                          <a:spcPts val="0"/>
                        </a:spcAft>
                      </a:pPr>
                      <a:r>
                        <a:rPr lang="en-GB" sz="1200">
                          <a:solidFill>
                            <a:schemeClr val="tx1"/>
                          </a:solidFill>
                          <a:effectLst/>
                        </a:rPr>
                        <a:t>Board Members</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ts val="0"/>
                        </a:spcAft>
                      </a:pPr>
                      <a:r>
                        <a:rPr lang="en-GB" sz="1200">
                          <a:solidFill>
                            <a:schemeClr val="tx1"/>
                          </a:solidFill>
                          <a:effectLst/>
                        </a:rPr>
                        <a:t>11</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ts val="0"/>
                        </a:spcAft>
                      </a:pPr>
                      <a:r>
                        <a:rPr lang="en-GB" sz="1200" dirty="0">
                          <a:solidFill>
                            <a:schemeClr val="tx1"/>
                          </a:solidFill>
                          <a:effectLst/>
                        </a:rPr>
                        <a:t>10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Bef>
                          <a:spcPts val="500"/>
                        </a:spcBef>
                        <a:spcAft>
                          <a:spcPts val="0"/>
                        </a:spcAft>
                      </a:pPr>
                      <a:r>
                        <a:rPr lang="en-GB" sz="1200" dirty="0">
                          <a:solidFill>
                            <a:schemeClr val="tx1"/>
                          </a:solidFill>
                          <a:effectLst/>
                        </a:rPr>
                        <a:t>21</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22822406"/>
                  </a:ext>
                </a:extLst>
              </a:tr>
            </a:tbl>
          </a:graphicData>
        </a:graphic>
      </p:graphicFrame>
      <p:sp>
        <p:nvSpPr>
          <p:cNvPr id="12" name="Rectangle 2"/>
          <p:cNvSpPr>
            <a:spLocks noChangeArrowheads="1"/>
          </p:cNvSpPr>
          <p:nvPr/>
        </p:nvSpPr>
        <p:spPr bwMode="auto">
          <a:xfrm>
            <a:off x="0" y="3460503"/>
            <a:ext cx="646202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numbers (headcount) of female and male Board Members and employees are as follow:</a:t>
            </a:r>
            <a:endParaRPr kumimoji="0" lang="en-GB" altLang="en-US" sz="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effectLst/>
              <a:latin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711294723"/>
              </p:ext>
            </p:extLst>
          </p:nvPr>
        </p:nvGraphicFramePr>
        <p:xfrm>
          <a:off x="163286" y="4983515"/>
          <a:ext cx="5610860" cy="3031313"/>
        </p:xfrm>
        <a:graphic>
          <a:graphicData uri="http://schemas.openxmlformats.org/drawingml/2006/table">
            <a:tbl>
              <a:tblPr firstRow="1" firstCol="1" bandRow="1">
                <a:tableStyleId>{5C22544A-7EE6-4342-B048-85BDC9FD1C3A}</a:tableStyleId>
              </a:tblPr>
              <a:tblGrid>
                <a:gridCol w="2730500">
                  <a:extLst>
                    <a:ext uri="{9D8B030D-6E8A-4147-A177-3AD203B41FA5}">
                      <a16:colId xmlns:a16="http://schemas.microsoft.com/office/drawing/2014/main" val="4101850729"/>
                    </a:ext>
                  </a:extLst>
                </a:gridCol>
                <a:gridCol w="990600">
                  <a:extLst>
                    <a:ext uri="{9D8B030D-6E8A-4147-A177-3AD203B41FA5}">
                      <a16:colId xmlns:a16="http://schemas.microsoft.com/office/drawing/2014/main" val="2657426096"/>
                    </a:ext>
                  </a:extLst>
                </a:gridCol>
                <a:gridCol w="899795">
                  <a:extLst>
                    <a:ext uri="{9D8B030D-6E8A-4147-A177-3AD203B41FA5}">
                      <a16:colId xmlns:a16="http://schemas.microsoft.com/office/drawing/2014/main" val="3670991239"/>
                    </a:ext>
                  </a:extLst>
                </a:gridCol>
                <a:gridCol w="989965">
                  <a:extLst>
                    <a:ext uri="{9D8B030D-6E8A-4147-A177-3AD203B41FA5}">
                      <a16:colId xmlns:a16="http://schemas.microsoft.com/office/drawing/2014/main" val="3872695851"/>
                    </a:ext>
                  </a:extLst>
                </a:gridCol>
              </a:tblGrid>
              <a:tr h="0">
                <a:tc gridSpan="4">
                  <a:txBody>
                    <a:bodyPr/>
                    <a:lstStyle/>
                    <a:p>
                      <a:pPr algn="ctr">
                        <a:spcAft>
                          <a:spcPts val="0"/>
                        </a:spcAft>
                      </a:pPr>
                      <a:r>
                        <a:rPr lang="en-GB" sz="1000" dirty="0">
                          <a:solidFill>
                            <a:schemeClr val="tx1"/>
                          </a:solidFill>
                          <a:effectLst/>
                        </a:rPr>
                        <a:t>Staff Group</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79543492"/>
                  </a:ext>
                </a:extLst>
              </a:tr>
              <a:tr h="200025">
                <a:tc>
                  <a:txBody>
                    <a:bodyPr/>
                    <a:lstStyle/>
                    <a:p>
                      <a:pPr algn="ctr">
                        <a:spcAft>
                          <a:spcPts val="0"/>
                        </a:spcAft>
                      </a:pPr>
                      <a:r>
                        <a:rPr lang="en-GB" sz="1000">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Female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Male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16983115"/>
                  </a:ext>
                </a:extLst>
              </a:tr>
              <a:tr h="200025">
                <a:tc>
                  <a:txBody>
                    <a:bodyPr/>
                    <a:lstStyle/>
                    <a:p>
                      <a:pPr algn="ctr">
                        <a:spcAft>
                          <a:spcPts val="0"/>
                        </a:spcAft>
                      </a:pPr>
                      <a:r>
                        <a:rPr lang="en-GB" sz="1000">
                          <a:solidFill>
                            <a:schemeClr val="tx1"/>
                          </a:solidFill>
                          <a:effectLst/>
                        </a:rPr>
                        <a:t>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effectLst/>
                        </a:rPr>
                        <a:t>Headcount</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52428172"/>
                  </a:ext>
                </a:extLst>
              </a:tr>
              <a:tr h="200025">
                <a:tc>
                  <a:txBody>
                    <a:bodyPr/>
                    <a:lstStyle/>
                    <a:p>
                      <a:pPr>
                        <a:spcAft>
                          <a:spcPts val="0"/>
                        </a:spcAft>
                      </a:pPr>
                      <a:r>
                        <a:rPr lang="en-GB" sz="1000">
                          <a:solidFill>
                            <a:schemeClr val="tx1"/>
                          </a:solidFill>
                          <a:effectLst/>
                        </a:rPr>
                        <a:t>Professional Scientific and Technical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266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124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390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34118243"/>
                  </a:ext>
                </a:extLst>
              </a:tr>
              <a:tr h="200025">
                <a:tc>
                  <a:txBody>
                    <a:bodyPr/>
                    <a:lstStyle/>
                    <a:p>
                      <a:pPr>
                        <a:spcAft>
                          <a:spcPts val="0"/>
                        </a:spcAft>
                      </a:pPr>
                      <a:r>
                        <a:rPr lang="en-GB" sz="1000" dirty="0">
                          <a:solidFill>
                            <a:schemeClr val="tx1"/>
                          </a:solidFill>
                          <a:effectLst/>
                        </a:rPr>
                        <a:t>Additional Clinical Services</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2,581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452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3,033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12629841"/>
                  </a:ext>
                </a:extLst>
              </a:tr>
              <a:tr h="200025">
                <a:tc>
                  <a:txBody>
                    <a:bodyPr/>
                    <a:lstStyle/>
                    <a:p>
                      <a:pPr>
                        <a:spcAft>
                          <a:spcPts val="0"/>
                        </a:spcAft>
                      </a:pPr>
                      <a:r>
                        <a:rPr lang="en-GB" sz="1000">
                          <a:solidFill>
                            <a:schemeClr val="tx1"/>
                          </a:solidFill>
                          <a:effectLst/>
                        </a:rPr>
                        <a:t>Administrative and Clerical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1,819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362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2,181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7680963"/>
                  </a:ext>
                </a:extLst>
              </a:tr>
              <a:tr h="200025">
                <a:tc>
                  <a:txBody>
                    <a:bodyPr/>
                    <a:lstStyle/>
                    <a:p>
                      <a:pPr>
                        <a:spcAft>
                          <a:spcPts val="0"/>
                        </a:spcAft>
                      </a:pPr>
                      <a:r>
                        <a:rPr lang="en-GB" sz="1000" dirty="0">
                          <a:solidFill>
                            <a:schemeClr val="tx1"/>
                          </a:solidFill>
                          <a:effectLst/>
                        </a:rPr>
                        <a:t>Allied Health Professionals</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572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118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690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69620094"/>
                  </a:ext>
                </a:extLst>
              </a:tr>
              <a:tr h="200025">
                <a:tc>
                  <a:txBody>
                    <a:bodyPr/>
                    <a:lstStyle/>
                    <a:p>
                      <a:pPr>
                        <a:spcAft>
                          <a:spcPts val="0"/>
                        </a:spcAft>
                      </a:pPr>
                      <a:r>
                        <a:rPr lang="en-GB" sz="1000">
                          <a:solidFill>
                            <a:schemeClr val="tx1"/>
                          </a:solidFill>
                          <a:effectLst/>
                        </a:rPr>
                        <a:t> </a:t>
                      </a:r>
                    </a:p>
                    <a:p>
                      <a:pPr>
                        <a:spcAft>
                          <a:spcPts val="0"/>
                        </a:spcAft>
                      </a:pPr>
                      <a:r>
                        <a:rPr lang="en-GB" sz="1000">
                          <a:solidFill>
                            <a:schemeClr val="tx1"/>
                          </a:solidFill>
                          <a:effectLst/>
                        </a:rPr>
                        <a:t>Estates and Ancillary</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782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731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1,513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73563025"/>
                  </a:ext>
                </a:extLst>
              </a:tr>
              <a:tr h="200025">
                <a:tc>
                  <a:txBody>
                    <a:bodyPr/>
                    <a:lstStyle/>
                    <a:p>
                      <a:pPr>
                        <a:spcAft>
                          <a:spcPts val="0"/>
                        </a:spcAft>
                      </a:pPr>
                      <a:r>
                        <a:rPr lang="en-GB" sz="1000">
                          <a:solidFill>
                            <a:schemeClr val="tx1"/>
                          </a:solidFill>
                          <a:effectLst/>
                        </a:rPr>
                        <a:t>Healthcare Scientists</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117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77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194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40094081"/>
                  </a:ext>
                </a:extLst>
              </a:tr>
              <a:tr h="200025">
                <a:tc>
                  <a:txBody>
                    <a:bodyPr/>
                    <a:lstStyle/>
                    <a:p>
                      <a:pPr>
                        <a:spcAft>
                          <a:spcPts val="0"/>
                        </a:spcAft>
                      </a:pPr>
                      <a:r>
                        <a:rPr lang="en-GB" sz="1000">
                          <a:solidFill>
                            <a:schemeClr val="tx1"/>
                          </a:solidFill>
                          <a:effectLst/>
                        </a:rPr>
                        <a:t>Medical and Dental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337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650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987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60299436"/>
                  </a:ext>
                </a:extLst>
              </a:tr>
              <a:tr h="200025">
                <a:tc>
                  <a:txBody>
                    <a:bodyPr/>
                    <a:lstStyle/>
                    <a:p>
                      <a:pPr>
                        <a:spcAft>
                          <a:spcPts val="0"/>
                        </a:spcAft>
                      </a:pPr>
                      <a:r>
                        <a:rPr lang="en-GB" sz="1000">
                          <a:solidFill>
                            <a:schemeClr val="tx1"/>
                          </a:solidFill>
                          <a:effectLst/>
                        </a:rPr>
                        <a:t>Nursing and Midwifery Registered</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3,251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286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3,537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84404184"/>
                  </a:ext>
                </a:extLst>
              </a:tr>
              <a:tr h="200025">
                <a:tc>
                  <a:txBody>
                    <a:bodyPr/>
                    <a:lstStyle/>
                    <a:p>
                      <a:pPr>
                        <a:spcAft>
                          <a:spcPts val="0"/>
                        </a:spcAft>
                      </a:pPr>
                      <a:r>
                        <a:rPr lang="en-GB" sz="1000">
                          <a:solidFill>
                            <a:schemeClr val="tx1"/>
                          </a:solidFill>
                          <a:effectLst/>
                        </a:rPr>
                        <a:t> </a:t>
                      </a:r>
                    </a:p>
                    <a:p>
                      <a:pPr>
                        <a:spcAft>
                          <a:spcPts val="0"/>
                        </a:spcAft>
                      </a:pPr>
                      <a:r>
                        <a:rPr lang="en-GB" sz="1000">
                          <a:solidFill>
                            <a:schemeClr val="tx1"/>
                          </a:solidFill>
                          <a:effectLst/>
                        </a:rPr>
                        <a:t>Students</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1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706120451"/>
                  </a:ext>
                </a:extLst>
              </a:tr>
              <a:tr h="469088">
                <a:tc>
                  <a:txBody>
                    <a:bodyPr/>
                    <a:lstStyle/>
                    <a:p>
                      <a:pPr>
                        <a:spcAft>
                          <a:spcPts val="0"/>
                        </a:spcAft>
                      </a:pPr>
                      <a:r>
                        <a:rPr lang="en-GB" sz="1000" dirty="0">
                          <a:solidFill>
                            <a:schemeClr val="tx1"/>
                          </a:solidFill>
                          <a:effectLst/>
                        </a:rPr>
                        <a:t>Total</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9,726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             2,800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dirty="0">
                          <a:effectLst/>
                        </a:rPr>
                        <a:t>           12,526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02273088"/>
                  </a:ext>
                </a:extLst>
              </a:tr>
            </a:tbl>
          </a:graphicData>
        </a:graphic>
      </p:graphicFrame>
    </p:spTree>
    <p:extLst>
      <p:ext uri="{BB962C8B-B14F-4D97-AF65-F5344CB8AC3E}">
        <p14:creationId xmlns:p14="http://schemas.microsoft.com/office/powerpoint/2010/main" val="2226438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3" name="Slide Number Placeholder 2"/>
          <p:cNvSpPr>
            <a:spLocks noGrp="1"/>
          </p:cNvSpPr>
          <p:nvPr>
            <p:ph type="sldNum" sz="quarter" idx="12"/>
          </p:nvPr>
        </p:nvSpPr>
        <p:spPr/>
        <p:txBody>
          <a:bodyPr/>
          <a:lstStyle/>
          <a:p>
            <a:fld id="{74710304-EE0D-4BCA-B415-2E7F52169AEF}" type="slidenum">
              <a:rPr lang="en-GB" smtClean="0"/>
              <a:t>2</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063703444"/>
              </p:ext>
            </p:extLst>
          </p:nvPr>
        </p:nvGraphicFramePr>
        <p:xfrm>
          <a:off x="398566" y="1813957"/>
          <a:ext cx="5797942" cy="5537265"/>
        </p:xfrm>
        <a:graphic>
          <a:graphicData uri="http://schemas.openxmlformats.org/drawingml/2006/table">
            <a:tbl>
              <a:tblPr firstRow="1" bandRow="1">
                <a:tableStyleId>{5C22544A-7EE6-4342-B048-85BDC9FD1C3A}</a:tableStyleId>
              </a:tblPr>
              <a:tblGrid>
                <a:gridCol w="1030939">
                  <a:extLst>
                    <a:ext uri="{9D8B030D-6E8A-4147-A177-3AD203B41FA5}">
                      <a16:colId xmlns:a16="http://schemas.microsoft.com/office/drawing/2014/main" val="2761552990"/>
                    </a:ext>
                  </a:extLst>
                </a:gridCol>
                <a:gridCol w="3783763">
                  <a:extLst>
                    <a:ext uri="{9D8B030D-6E8A-4147-A177-3AD203B41FA5}">
                      <a16:colId xmlns:a16="http://schemas.microsoft.com/office/drawing/2014/main" val="2069546757"/>
                    </a:ext>
                  </a:extLst>
                </a:gridCol>
                <a:gridCol w="983240">
                  <a:extLst>
                    <a:ext uri="{9D8B030D-6E8A-4147-A177-3AD203B41FA5}">
                      <a16:colId xmlns:a16="http://schemas.microsoft.com/office/drawing/2014/main" val="4185408528"/>
                    </a:ext>
                  </a:extLst>
                </a:gridCol>
              </a:tblGrid>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1</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rPr>
                        <a:t>Introduction</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3" action="ppaction://hlinksldjump"/>
                        </a:rPr>
                        <a:t>Slide 3</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7124797"/>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a:t>
                      </a:r>
                      <a:r>
                        <a:rPr lang="en-GB" sz="1400" b="0" baseline="0" dirty="0" smtClean="0">
                          <a:solidFill>
                            <a:schemeClr val="tx1"/>
                          </a:solidFill>
                          <a:latin typeface="Arial" panose="020B0604020202020204" pitchFamily="34" charset="0"/>
                          <a:cs typeface="Arial" panose="020B0604020202020204" pitchFamily="34" charset="0"/>
                        </a:rPr>
                        <a:t> 2</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rPr>
                        <a:t>Positive</a:t>
                      </a:r>
                      <a:r>
                        <a:rPr lang="en-GB" sz="1400" b="0" baseline="0" dirty="0" smtClean="0">
                          <a:solidFill>
                            <a:schemeClr val="tx1"/>
                          </a:solidFill>
                          <a:latin typeface="Arial" panose="020B0604020202020204" pitchFamily="34" charset="0"/>
                          <a:cs typeface="Arial" panose="020B0604020202020204" pitchFamily="34" charset="0"/>
                        </a:rPr>
                        <a:t> </a:t>
                      </a:r>
                      <a:r>
                        <a:rPr lang="en-GB" sz="1400" b="0" dirty="0" smtClean="0">
                          <a:solidFill>
                            <a:schemeClr val="tx1"/>
                          </a:solidFill>
                          <a:latin typeface="Arial" panose="020B0604020202020204" pitchFamily="34" charset="0"/>
                          <a:cs typeface="Arial" panose="020B0604020202020204" pitchFamily="34" charset="0"/>
                        </a:rPr>
                        <a:t> Action</a:t>
                      </a:r>
                      <a:r>
                        <a:rPr lang="en-GB" sz="1400" b="0" baseline="0" dirty="0" smtClean="0">
                          <a:solidFill>
                            <a:schemeClr val="tx1"/>
                          </a:solidFill>
                          <a:latin typeface="Arial" panose="020B0604020202020204" pitchFamily="34" charset="0"/>
                          <a:cs typeface="Arial" panose="020B0604020202020204" pitchFamily="34" charset="0"/>
                        </a:rPr>
                        <a:t>s to Promote Equality, Diversity and Inclusion</a:t>
                      </a:r>
                    </a:p>
                    <a:p>
                      <a:endParaRPr lang="en-GB" sz="1400" b="0" baseline="0" dirty="0" smtClean="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4" action="ppaction://hlinksldjump"/>
                        </a:rPr>
                        <a:t>Slide 6</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1821541"/>
                  </a:ext>
                </a:extLst>
              </a:tr>
              <a:tr h="436945">
                <a:tc>
                  <a:txBody>
                    <a:bodyPr/>
                    <a:lstStyle/>
                    <a:p>
                      <a:r>
                        <a:rPr lang="en-GB" sz="1400" b="0" dirty="0" smtClean="0">
                          <a:solidFill>
                            <a:schemeClr val="tx1"/>
                          </a:solidFill>
                          <a:latin typeface="Arial" panose="020B0604020202020204" pitchFamily="34" charset="0"/>
                          <a:cs typeface="Arial" panose="020B0604020202020204" pitchFamily="34" charset="0"/>
                        </a:rPr>
                        <a:t>Section 3</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Sexual Orientation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5" action="ppaction://hlinksldjump"/>
                        </a:rPr>
                        <a:t>Slide 9</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7603578"/>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4</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Gender</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6" action="ppaction://hlinksldjump"/>
                        </a:rPr>
                        <a:t>Slide 16</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9195247"/>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5</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Pregnancy and Maternity</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7" action="ppaction://hlinksldjump"/>
                        </a:rPr>
                        <a:t>Slide 23</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25110254"/>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6</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Religious Beliefs</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8" action="ppaction://hlinksldjump"/>
                        </a:rPr>
                        <a:t>Slide 26</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0696385"/>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7</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Ethnicity</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9" action="ppaction://hlinksldjump"/>
                        </a:rPr>
                        <a:t>Slide 33</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2600082"/>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8</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Disability </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10" action="ppaction://hlinksldjump"/>
                        </a:rPr>
                        <a:t>Slide 41</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1626707"/>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9</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Age</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11" action="ppaction://hlinksldjump"/>
                        </a:rPr>
                        <a:t>Slide 47</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2815794"/>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10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Welsh Language</a:t>
                      </a:r>
                    </a:p>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12" action="ppaction://hlinksldjump"/>
                        </a:rPr>
                        <a:t>Slide 54</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2399419"/>
                  </a:ext>
                </a:extLst>
              </a:tr>
              <a:tr h="370840">
                <a:tc>
                  <a:txBody>
                    <a:bodyPr/>
                    <a:lstStyle/>
                    <a:p>
                      <a:r>
                        <a:rPr lang="en-GB" sz="1400" b="0" dirty="0" smtClean="0">
                          <a:solidFill>
                            <a:schemeClr val="tx1"/>
                          </a:solidFill>
                          <a:latin typeface="Arial" panose="020B0604020202020204" pitchFamily="34" charset="0"/>
                          <a:cs typeface="Arial" panose="020B0604020202020204" pitchFamily="34" charset="0"/>
                        </a:rPr>
                        <a:t>Section 11</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rPr>
                        <a:t>Marriage and Civil</a:t>
                      </a:r>
                      <a:r>
                        <a:rPr lang="en-GB" sz="1400" b="0" baseline="0" dirty="0" smtClean="0">
                          <a:solidFill>
                            <a:schemeClr val="tx1"/>
                          </a:solidFill>
                          <a:latin typeface="Arial" panose="020B0604020202020204" pitchFamily="34" charset="0"/>
                          <a:cs typeface="Arial" panose="020B0604020202020204" pitchFamily="34" charset="0"/>
                        </a:rPr>
                        <a:t> Partnerships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smtClean="0">
                          <a:solidFill>
                            <a:schemeClr val="tx1"/>
                          </a:solidFill>
                          <a:latin typeface="Arial" panose="020B0604020202020204" pitchFamily="34" charset="0"/>
                          <a:cs typeface="Arial" panose="020B0604020202020204" pitchFamily="34" charset="0"/>
                          <a:hlinkClick r:id="rId13" action="ppaction://hlinksldjump"/>
                        </a:rPr>
                        <a:t>Slide 58</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1735048"/>
                  </a:ext>
                </a:extLst>
              </a:tr>
            </a:tbl>
          </a:graphicData>
        </a:graphic>
      </p:graphicFrame>
      <p:sp>
        <p:nvSpPr>
          <p:cNvPr id="8" name="TextBox 7"/>
          <p:cNvSpPr txBox="1"/>
          <p:nvPr/>
        </p:nvSpPr>
        <p:spPr>
          <a:xfrm>
            <a:off x="398566" y="1011336"/>
            <a:ext cx="5797942" cy="369332"/>
          </a:xfrm>
          <a:prstGeom prst="rect">
            <a:avLst/>
          </a:prstGeom>
          <a:solidFill>
            <a:schemeClr val="accent1">
              <a:lumMod val="50000"/>
            </a:schemeClr>
          </a:solidFill>
        </p:spPr>
        <p:txBody>
          <a:bodyPr wrap="square" rtlCol="0">
            <a:spAutoFit/>
          </a:bodyPr>
          <a:lstStyle/>
          <a:p>
            <a:r>
              <a:rPr lang="en-GB" dirty="0" smtClean="0">
                <a:solidFill>
                  <a:schemeClr val="bg1"/>
                </a:solidFill>
              </a:rPr>
              <a:t>Contents</a:t>
            </a:r>
            <a:endParaRPr lang="en-GB" dirty="0">
              <a:solidFill>
                <a:schemeClr val="bg1"/>
              </a:solidFill>
            </a:endParaRPr>
          </a:p>
        </p:txBody>
      </p:sp>
    </p:spTree>
    <p:extLst>
      <p:ext uri="{BB962C8B-B14F-4D97-AF65-F5344CB8AC3E}">
        <p14:creationId xmlns:p14="http://schemas.microsoft.com/office/powerpoint/2010/main" val="12946171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20</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Gender</a:t>
            </a:r>
            <a:endParaRPr lang="en-GB" dirty="0">
              <a:solidFill>
                <a:schemeClr val="bg1"/>
              </a:solidFill>
            </a:endParaRPr>
          </a:p>
        </p:txBody>
      </p:sp>
      <p:sp>
        <p:nvSpPr>
          <p:cNvPr id="8" name="TextBox 7"/>
          <p:cNvSpPr txBox="1"/>
          <p:nvPr/>
        </p:nvSpPr>
        <p:spPr>
          <a:xfrm>
            <a:off x="194945" y="1160753"/>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Pay by Staff Group</a:t>
            </a:r>
            <a:endParaRPr lang="en-GB" sz="1400" dirty="0">
              <a:solidFill>
                <a:schemeClr val="bg1"/>
              </a:solidFill>
            </a:endParaRPr>
          </a:p>
        </p:txBody>
      </p:sp>
      <p:sp>
        <p:nvSpPr>
          <p:cNvPr id="9" name="Rectangle 1"/>
          <p:cNvSpPr>
            <a:spLocks noChangeArrowheads="1"/>
          </p:cNvSpPr>
          <p:nvPr/>
        </p:nvSpPr>
        <p:spPr bwMode="auto">
          <a:xfrm>
            <a:off x="86686" y="3851780"/>
            <a:ext cx="61915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above table shows analysis of pay using mean annual salary as the basis and the figures shown are those for March 2021.</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344602193"/>
              </p:ext>
            </p:extLst>
          </p:nvPr>
        </p:nvGraphicFramePr>
        <p:xfrm>
          <a:off x="169813" y="1594658"/>
          <a:ext cx="4643120" cy="2200275"/>
        </p:xfrm>
        <a:graphic>
          <a:graphicData uri="http://schemas.openxmlformats.org/drawingml/2006/table">
            <a:tbl>
              <a:tblPr firstRow="1" firstCol="1" bandRow="1">
                <a:tableStyleId>{5C22544A-7EE6-4342-B048-85BDC9FD1C3A}</a:tableStyleId>
              </a:tblPr>
              <a:tblGrid>
                <a:gridCol w="2334270">
                  <a:extLst>
                    <a:ext uri="{9D8B030D-6E8A-4147-A177-3AD203B41FA5}">
                      <a16:colId xmlns:a16="http://schemas.microsoft.com/office/drawing/2014/main" val="1920338047"/>
                    </a:ext>
                  </a:extLst>
                </a:gridCol>
                <a:gridCol w="1231641">
                  <a:extLst>
                    <a:ext uri="{9D8B030D-6E8A-4147-A177-3AD203B41FA5}">
                      <a16:colId xmlns:a16="http://schemas.microsoft.com/office/drawing/2014/main" val="532276859"/>
                    </a:ext>
                  </a:extLst>
                </a:gridCol>
                <a:gridCol w="1077209">
                  <a:extLst>
                    <a:ext uri="{9D8B030D-6E8A-4147-A177-3AD203B41FA5}">
                      <a16:colId xmlns:a16="http://schemas.microsoft.com/office/drawing/2014/main" val="1084100540"/>
                    </a:ext>
                  </a:extLst>
                </a:gridCol>
              </a:tblGrid>
              <a:tr h="295275">
                <a:tc>
                  <a:txBody>
                    <a:bodyPr/>
                    <a:lstStyle/>
                    <a:p>
                      <a:pPr algn="ctr">
                        <a:spcAft>
                          <a:spcPts val="0"/>
                        </a:spcAft>
                      </a:pPr>
                      <a:r>
                        <a:rPr lang="en-GB" sz="1000" b="0" dirty="0">
                          <a:solidFill>
                            <a:schemeClr val="tx1"/>
                          </a:solidFill>
                          <a:effectLst/>
                        </a:rPr>
                        <a:t>Staff Group</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Female</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Male</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76661648"/>
                  </a:ext>
                </a:extLst>
              </a:tr>
              <a:tr h="190500">
                <a:tc>
                  <a:txBody>
                    <a:bodyPr/>
                    <a:lstStyle/>
                    <a:p>
                      <a:pPr>
                        <a:spcAft>
                          <a:spcPts val="0"/>
                        </a:spcAft>
                      </a:pPr>
                      <a:r>
                        <a:rPr lang="en-GB" sz="1000" b="0">
                          <a:solidFill>
                            <a:schemeClr val="tx1"/>
                          </a:solidFill>
                          <a:effectLst/>
                        </a:rPr>
                        <a:t>Add Prof Scientific and Technic</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£40,218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£40,686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20572792"/>
                  </a:ext>
                </a:extLst>
              </a:tr>
              <a:tr h="190500">
                <a:tc>
                  <a:txBody>
                    <a:bodyPr/>
                    <a:lstStyle/>
                    <a:p>
                      <a:pPr>
                        <a:spcAft>
                          <a:spcPts val="0"/>
                        </a:spcAft>
                      </a:pPr>
                      <a:r>
                        <a:rPr lang="en-GB" sz="1000" b="0">
                          <a:solidFill>
                            <a:schemeClr val="tx1"/>
                          </a:solidFill>
                          <a:effectLst/>
                        </a:rPr>
                        <a:t>Additional Clinical Services</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£20,298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£20,792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32883119"/>
                  </a:ext>
                </a:extLst>
              </a:tr>
              <a:tr h="190500">
                <a:tc>
                  <a:txBody>
                    <a:bodyPr/>
                    <a:lstStyle/>
                    <a:p>
                      <a:pPr>
                        <a:spcAft>
                          <a:spcPts val="0"/>
                        </a:spcAft>
                      </a:pPr>
                      <a:r>
                        <a:rPr lang="en-GB" sz="1000" b="0">
                          <a:solidFill>
                            <a:schemeClr val="tx1"/>
                          </a:solidFill>
                          <a:effectLst/>
                        </a:rPr>
                        <a:t>Administrative and Clerical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£26,645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£35,667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1762983"/>
                  </a:ext>
                </a:extLst>
              </a:tr>
              <a:tr h="190500">
                <a:tc>
                  <a:txBody>
                    <a:bodyPr/>
                    <a:lstStyle/>
                    <a:p>
                      <a:pPr>
                        <a:spcAft>
                          <a:spcPts val="0"/>
                        </a:spcAft>
                      </a:pPr>
                      <a:r>
                        <a:rPr lang="en-GB" sz="1000" b="0">
                          <a:solidFill>
                            <a:schemeClr val="tx1"/>
                          </a:solidFill>
                          <a:effectLst/>
                        </a:rPr>
                        <a:t>Allied Health Professionals</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£37,825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£38,347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15460408"/>
                  </a:ext>
                </a:extLst>
              </a:tr>
              <a:tr h="190500">
                <a:tc>
                  <a:txBody>
                    <a:bodyPr/>
                    <a:lstStyle/>
                    <a:p>
                      <a:pPr>
                        <a:spcAft>
                          <a:spcPts val="0"/>
                        </a:spcAft>
                      </a:pPr>
                      <a:r>
                        <a:rPr lang="en-GB" sz="1000" b="0">
                          <a:solidFill>
                            <a:schemeClr val="tx1"/>
                          </a:solidFill>
                          <a:effectLst/>
                        </a:rPr>
                        <a:t>Estates and Ancillary</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£19,079</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£20,730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79971204"/>
                  </a:ext>
                </a:extLst>
              </a:tr>
              <a:tr h="190500">
                <a:tc>
                  <a:txBody>
                    <a:bodyPr/>
                    <a:lstStyle/>
                    <a:p>
                      <a:pPr>
                        <a:spcAft>
                          <a:spcPts val="0"/>
                        </a:spcAft>
                      </a:pPr>
                      <a:r>
                        <a:rPr lang="en-GB" sz="1000" b="0">
                          <a:solidFill>
                            <a:schemeClr val="tx1"/>
                          </a:solidFill>
                          <a:effectLst/>
                        </a:rPr>
                        <a:t>Healthcare Scientists</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£39,615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£38,057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74347737"/>
                  </a:ext>
                </a:extLst>
              </a:tr>
              <a:tr h="190500">
                <a:tc>
                  <a:txBody>
                    <a:bodyPr/>
                    <a:lstStyle/>
                    <a:p>
                      <a:pPr>
                        <a:spcAft>
                          <a:spcPts val="0"/>
                        </a:spcAft>
                      </a:pPr>
                      <a:r>
                        <a:rPr lang="en-GB" sz="1000" b="0">
                          <a:solidFill>
                            <a:schemeClr val="tx1"/>
                          </a:solidFill>
                          <a:effectLst/>
                        </a:rPr>
                        <a:t>Medical and Dental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£68,224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£75,469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634686"/>
                  </a:ext>
                </a:extLst>
              </a:tr>
              <a:tr h="190500">
                <a:tc>
                  <a:txBody>
                    <a:bodyPr/>
                    <a:lstStyle/>
                    <a:p>
                      <a:pPr>
                        <a:spcAft>
                          <a:spcPts val="0"/>
                        </a:spcAft>
                      </a:pPr>
                      <a:r>
                        <a:rPr lang="en-GB" sz="1000" b="0">
                          <a:solidFill>
                            <a:schemeClr val="tx1"/>
                          </a:solidFill>
                          <a:effectLst/>
                        </a:rPr>
                        <a:t>Nursing and Midwifery Registered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£34,581</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£35,237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9761376"/>
                  </a:ext>
                </a:extLst>
              </a:tr>
              <a:tr h="190500">
                <a:tc>
                  <a:txBody>
                    <a:bodyPr/>
                    <a:lstStyle/>
                    <a:p>
                      <a:pPr>
                        <a:spcAft>
                          <a:spcPts val="0"/>
                        </a:spcAft>
                      </a:pPr>
                      <a:r>
                        <a:rPr lang="en-GB" sz="1000" b="0" dirty="0">
                          <a:solidFill>
                            <a:schemeClr val="tx1"/>
                          </a:solidFill>
                          <a:effectLst/>
                        </a:rPr>
                        <a:t>Students</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£33,779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629931047"/>
                  </a:ext>
                </a:extLst>
              </a:tr>
              <a:tr h="190500">
                <a:tc>
                  <a:txBody>
                    <a:bodyPr/>
                    <a:lstStyle/>
                    <a:p>
                      <a:pPr>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£30,079</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£37,996</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9200278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47247839"/>
              </p:ext>
            </p:extLst>
          </p:nvPr>
        </p:nvGraphicFramePr>
        <p:xfrm>
          <a:off x="194945" y="4507423"/>
          <a:ext cx="5394325" cy="4410075"/>
        </p:xfrm>
        <a:graphic>
          <a:graphicData uri="http://schemas.openxmlformats.org/drawingml/2006/table">
            <a:tbl>
              <a:tblPr firstRow="1" firstCol="1" bandRow="1">
                <a:tableStyleId>{5C22544A-7EE6-4342-B048-85BDC9FD1C3A}</a:tableStyleId>
              </a:tblPr>
              <a:tblGrid>
                <a:gridCol w="2513965">
                  <a:extLst>
                    <a:ext uri="{9D8B030D-6E8A-4147-A177-3AD203B41FA5}">
                      <a16:colId xmlns:a16="http://schemas.microsoft.com/office/drawing/2014/main" val="4241032362"/>
                    </a:ext>
                  </a:extLst>
                </a:gridCol>
                <a:gridCol w="990600">
                  <a:extLst>
                    <a:ext uri="{9D8B030D-6E8A-4147-A177-3AD203B41FA5}">
                      <a16:colId xmlns:a16="http://schemas.microsoft.com/office/drawing/2014/main" val="2619905032"/>
                    </a:ext>
                  </a:extLst>
                </a:gridCol>
                <a:gridCol w="899795">
                  <a:extLst>
                    <a:ext uri="{9D8B030D-6E8A-4147-A177-3AD203B41FA5}">
                      <a16:colId xmlns:a16="http://schemas.microsoft.com/office/drawing/2014/main" val="331372868"/>
                    </a:ext>
                  </a:extLst>
                </a:gridCol>
                <a:gridCol w="989965">
                  <a:extLst>
                    <a:ext uri="{9D8B030D-6E8A-4147-A177-3AD203B41FA5}">
                      <a16:colId xmlns:a16="http://schemas.microsoft.com/office/drawing/2014/main" val="1017504999"/>
                    </a:ext>
                  </a:extLst>
                </a:gridCol>
              </a:tblGrid>
              <a:tr h="209550">
                <a:tc gridSpan="4">
                  <a:txBody>
                    <a:bodyPr/>
                    <a:lstStyle/>
                    <a:p>
                      <a:pPr algn="ctr">
                        <a:spcAft>
                          <a:spcPts val="0"/>
                        </a:spcAft>
                      </a:pPr>
                      <a:r>
                        <a:rPr lang="en-GB" sz="1000" b="0" dirty="0">
                          <a:solidFill>
                            <a:schemeClr val="tx1"/>
                          </a:solidFill>
                          <a:effectLst/>
                        </a:rPr>
                        <a:t>Grade/Pay band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22138971"/>
                  </a:ext>
                </a:extLst>
              </a:tr>
              <a:tr h="20002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Female</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Male</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Total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55094322"/>
                  </a:ext>
                </a:extLst>
              </a:tr>
              <a:tr h="20002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Headcount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Headcount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Headcount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18604348"/>
                  </a:ext>
                </a:extLst>
              </a:tr>
              <a:tr h="200025">
                <a:tc>
                  <a:txBody>
                    <a:bodyPr/>
                    <a:lstStyle/>
                    <a:p>
                      <a:pPr>
                        <a:spcAft>
                          <a:spcPts val="0"/>
                        </a:spcAft>
                      </a:pPr>
                      <a:r>
                        <a:rPr lang="en-GB" sz="1000" b="0" dirty="0">
                          <a:solidFill>
                            <a:schemeClr val="tx1"/>
                          </a:solidFill>
                          <a:effectLst/>
                        </a:rPr>
                        <a:t>Band 1</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6561311"/>
                  </a:ext>
                </a:extLst>
              </a:tr>
              <a:tr h="200025">
                <a:tc>
                  <a:txBody>
                    <a:bodyPr/>
                    <a:lstStyle/>
                    <a:p>
                      <a:pPr>
                        <a:spcAft>
                          <a:spcPts val="0"/>
                        </a:spcAft>
                      </a:pPr>
                      <a:r>
                        <a:rPr lang="en-GB" sz="1000" b="0" dirty="0">
                          <a:solidFill>
                            <a:schemeClr val="tx1"/>
                          </a:solidFill>
                          <a:effectLst/>
                        </a:rPr>
                        <a:t>Band 2</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2,805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846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3,651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26709666"/>
                  </a:ext>
                </a:extLst>
              </a:tr>
              <a:tr h="200025">
                <a:tc>
                  <a:txBody>
                    <a:bodyPr/>
                    <a:lstStyle/>
                    <a:p>
                      <a:pPr>
                        <a:spcAft>
                          <a:spcPts val="0"/>
                        </a:spcAft>
                      </a:pPr>
                      <a:r>
                        <a:rPr lang="en-GB" sz="1000" b="0" dirty="0">
                          <a:solidFill>
                            <a:schemeClr val="tx1"/>
                          </a:solidFill>
                          <a:effectLst/>
                        </a:rPr>
                        <a:t>Band 3</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1,096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282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1,378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10699646"/>
                  </a:ext>
                </a:extLst>
              </a:tr>
              <a:tr h="200025">
                <a:tc>
                  <a:txBody>
                    <a:bodyPr/>
                    <a:lstStyle/>
                    <a:p>
                      <a:pPr>
                        <a:spcAft>
                          <a:spcPts val="0"/>
                        </a:spcAft>
                      </a:pPr>
                      <a:r>
                        <a:rPr lang="en-GB" sz="1000" b="0" dirty="0">
                          <a:solidFill>
                            <a:schemeClr val="tx1"/>
                          </a:solidFill>
                          <a:effectLst/>
                        </a:rPr>
                        <a:t>Band 4</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740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125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865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52609337"/>
                  </a:ext>
                </a:extLst>
              </a:tr>
              <a:tr h="200025">
                <a:tc>
                  <a:txBody>
                    <a:bodyPr/>
                    <a:lstStyle/>
                    <a:p>
                      <a:pPr>
                        <a:spcAft>
                          <a:spcPts val="0"/>
                        </a:spcAft>
                      </a:pPr>
                      <a:r>
                        <a:rPr lang="en-GB" sz="1000" b="0" dirty="0">
                          <a:solidFill>
                            <a:schemeClr val="tx1"/>
                          </a:solidFill>
                          <a:effectLst/>
                        </a:rPr>
                        <a:t>Band 5</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1,910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259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2.169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88364480"/>
                  </a:ext>
                </a:extLst>
              </a:tr>
              <a:tr h="200025">
                <a:tc>
                  <a:txBody>
                    <a:bodyPr/>
                    <a:lstStyle/>
                    <a:p>
                      <a:pPr>
                        <a:spcAft>
                          <a:spcPts val="0"/>
                        </a:spcAft>
                      </a:pPr>
                      <a:r>
                        <a:rPr lang="en-GB" sz="1000" b="0" dirty="0">
                          <a:solidFill>
                            <a:schemeClr val="tx1"/>
                          </a:solidFill>
                          <a:effectLst/>
                        </a:rPr>
                        <a:t>Band 6</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1,530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1,819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80683877"/>
                  </a:ext>
                </a:extLst>
              </a:tr>
              <a:tr h="200025">
                <a:tc>
                  <a:txBody>
                    <a:bodyPr/>
                    <a:lstStyle/>
                    <a:p>
                      <a:pPr>
                        <a:spcAft>
                          <a:spcPts val="0"/>
                        </a:spcAft>
                      </a:pPr>
                      <a:r>
                        <a:rPr lang="en-GB" sz="1000" b="0" dirty="0">
                          <a:solidFill>
                            <a:schemeClr val="tx1"/>
                          </a:solidFill>
                          <a:effectLst/>
                        </a:rPr>
                        <a:t>Band 7</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837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167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1,004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16188547"/>
                  </a:ext>
                </a:extLst>
              </a:tr>
              <a:tr h="200025">
                <a:tc>
                  <a:txBody>
                    <a:bodyPr/>
                    <a:lstStyle/>
                    <a:p>
                      <a:pPr>
                        <a:spcAft>
                          <a:spcPts val="0"/>
                        </a:spcAft>
                      </a:pPr>
                      <a:r>
                        <a:rPr lang="en-GB" sz="1000" b="0" dirty="0">
                          <a:solidFill>
                            <a:schemeClr val="tx1"/>
                          </a:solidFill>
                          <a:effectLst/>
                        </a:rPr>
                        <a:t>Band 8a</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247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82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329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1277424"/>
                  </a:ext>
                </a:extLst>
              </a:tr>
              <a:tr h="200025">
                <a:tc>
                  <a:txBody>
                    <a:bodyPr/>
                    <a:lstStyle/>
                    <a:p>
                      <a:pPr>
                        <a:spcAft>
                          <a:spcPts val="0"/>
                        </a:spcAft>
                      </a:pPr>
                      <a:r>
                        <a:rPr lang="en-GB" sz="1000" b="0" dirty="0">
                          <a:solidFill>
                            <a:schemeClr val="tx1"/>
                          </a:solidFill>
                          <a:effectLst/>
                        </a:rPr>
                        <a:t>Band 8b</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121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10325241"/>
                  </a:ext>
                </a:extLst>
              </a:tr>
              <a:tr h="200025">
                <a:tc>
                  <a:txBody>
                    <a:bodyPr/>
                    <a:lstStyle/>
                    <a:p>
                      <a:pPr>
                        <a:spcAft>
                          <a:spcPts val="0"/>
                        </a:spcAft>
                      </a:pPr>
                      <a:r>
                        <a:rPr lang="en-GB" sz="1000" b="0" dirty="0">
                          <a:solidFill>
                            <a:schemeClr val="tx1"/>
                          </a:solidFill>
                          <a:effectLst/>
                        </a:rPr>
                        <a:t>Band 8c</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55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73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50977152"/>
                  </a:ext>
                </a:extLst>
              </a:tr>
              <a:tr h="200025">
                <a:tc>
                  <a:txBody>
                    <a:bodyPr/>
                    <a:lstStyle/>
                    <a:p>
                      <a:pPr>
                        <a:spcAft>
                          <a:spcPts val="0"/>
                        </a:spcAft>
                      </a:pPr>
                      <a:r>
                        <a:rPr lang="en-GB" sz="1000" b="0" dirty="0">
                          <a:solidFill>
                            <a:schemeClr val="tx1"/>
                          </a:solidFill>
                          <a:effectLst/>
                        </a:rPr>
                        <a:t>Band 8d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6485353"/>
                  </a:ext>
                </a:extLst>
              </a:tr>
              <a:tr h="200025">
                <a:tc>
                  <a:txBody>
                    <a:bodyPr/>
                    <a:lstStyle/>
                    <a:p>
                      <a:pPr>
                        <a:spcAft>
                          <a:spcPts val="0"/>
                        </a:spcAft>
                      </a:pPr>
                      <a:r>
                        <a:rPr lang="en-GB" sz="1000" b="0" dirty="0">
                          <a:solidFill>
                            <a:schemeClr val="tx1"/>
                          </a:solidFill>
                          <a:effectLst/>
                        </a:rPr>
                        <a:t>Band 9</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40298514"/>
                  </a:ext>
                </a:extLst>
              </a:tr>
              <a:tr h="200025">
                <a:tc>
                  <a:txBody>
                    <a:bodyPr/>
                    <a:lstStyle/>
                    <a:p>
                      <a:pPr>
                        <a:spcAft>
                          <a:spcPts val="0"/>
                        </a:spcAft>
                      </a:pPr>
                      <a:r>
                        <a:rPr lang="en-GB" sz="1000" b="0" dirty="0">
                          <a:solidFill>
                            <a:schemeClr val="tx1"/>
                          </a:solidFill>
                          <a:effectLst/>
                        </a:rPr>
                        <a:t>Consultants</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219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304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98480954"/>
                  </a:ext>
                </a:extLst>
              </a:tr>
              <a:tr h="200025">
                <a:tc>
                  <a:txBody>
                    <a:bodyPr/>
                    <a:lstStyle/>
                    <a:p>
                      <a:pPr>
                        <a:spcAft>
                          <a:spcPts val="0"/>
                        </a:spcAft>
                      </a:pPr>
                      <a:r>
                        <a:rPr lang="en-GB" sz="1000" b="0" dirty="0">
                          <a:solidFill>
                            <a:schemeClr val="tx1"/>
                          </a:solidFill>
                          <a:effectLst/>
                        </a:rPr>
                        <a:t>Specialty Doctors</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70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126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196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74140983"/>
                  </a:ext>
                </a:extLst>
              </a:tr>
              <a:tr h="200025">
                <a:tc>
                  <a:txBody>
                    <a:bodyPr/>
                    <a:lstStyle/>
                    <a:p>
                      <a:pPr>
                        <a:spcAft>
                          <a:spcPts val="0"/>
                        </a:spcAft>
                      </a:pPr>
                      <a:r>
                        <a:rPr lang="en-GB" sz="1000" b="0" dirty="0">
                          <a:solidFill>
                            <a:schemeClr val="tx1"/>
                          </a:solidFill>
                          <a:effectLst/>
                        </a:rPr>
                        <a:t>Other Doctors in Training</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146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234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380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60172260"/>
                  </a:ext>
                </a:extLst>
              </a:tr>
              <a:tr h="200025">
                <a:tc>
                  <a:txBody>
                    <a:bodyPr/>
                    <a:lstStyle/>
                    <a:p>
                      <a:pPr>
                        <a:spcAft>
                          <a:spcPts val="0"/>
                        </a:spcAft>
                      </a:pPr>
                      <a:r>
                        <a:rPr lang="en-GB" sz="1000" b="0" dirty="0">
                          <a:solidFill>
                            <a:schemeClr val="tx1"/>
                          </a:solidFill>
                          <a:effectLst/>
                        </a:rPr>
                        <a:t>Hospital Practitioners &amp; Clinical Assistants</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1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15237940"/>
                  </a:ext>
                </a:extLst>
              </a:tr>
              <a:tr h="200025">
                <a:tc>
                  <a:txBody>
                    <a:bodyPr/>
                    <a:lstStyle/>
                    <a:p>
                      <a:pPr>
                        <a:spcAft>
                          <a:spcPts val="0"/>
                        </a:spcAft>
                      </a:pPr>
                      <a:r>
                        <a:rPr lang="en-GB" sz="1000" b="0" dirty="0">
                          <a:solidFill>
                            <a:schemeClr val="tx1"/>
                          </a:solidFill>
                          <a:effectLst/>
                        </a:rPr>
                        <a:t>Other Medical and Dental Staff</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58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85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82305805"/>
                  </a:ext>
                </a:extLst>
              </a:tr>
              <a:tr h="200025">
                <a:tc>
                  <a:txBody>
                    <a:bodyPr/>
                    <a:lstStyle/>
                    <a:p>
                      <a:pPr>
                        <a:spcAft>
                          <a:spcPts val="0"/>
                        </a:spcAft>
                      </a:pPr>
                      <a:r>
                        <a:rPr lang="en-GB" sz="1000" b="0" dirty="0">
                          <a:solidFill>
                            <a:schemeClr val="tx1"/>
                          </a:solidFill>
                          <a:effectLst/>
                        </a:rPr>
                        <a:t>Other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                   50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70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61246961"/>
                  </a:ext>
                </a:extLst>
              </a:tr>
              <a:tr h="200025">
                <a:tc>
                  <a:txBody>
                    <a:bodyPr/>
                    <a:lstStyle/>
                    <a:p>
                      <a:pPr>
                        <a:spcAft>
                          <a:spcPts val="0"/>
                        </a:spcAft>
                      </a:pPr>
                      <a:r>
                        <a:rPr lang="en-GB" sz="1000" b="0">
                          <a:solidFill>
                            <a:schemeClr val="tx1"/>
                          </a:solidFill>
                          <a:effectLst/>
                        </a:rPr>
                        <a:t>Total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             9,726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             2,584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           12,526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478144719"/>
                  </a:ext>
                </a:extLst>
              </a:tr>
            </a:tbl>
          </a:graphicData>
        </a:graphic>
      </p:graphicFrame>
    </p:spTree>
    <p:extLst>
      <p:ext uri="{BB962C8B-B14F-4D97-AF65-F5344CB8AC3E}">
        <p14:creationId xmlns:p14="http://schemas.microsoft.com/office/powerpoint/2010/main" val="35749126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21</a:t>
            </a:fld>
            <a:endParaRPr lang="en-GB"/>
          </a:p>
        </p:txBody>
      </p:sp>
      <p:sp>
        <p:nvSpPr>
          <p:cNvPr id="13" name="Rectangle 1"/>
          <p:cNvSpPr>
            <a:spLocks noChangeArrowheads="1"/>
          </p:cNvSpPr>
          <p:nvPr/>
        </p:nvSpPr>
        <p:spPr bwMode="auto">
          <a:xfrm>
            <a:off x="194945" y="236617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2"/>
          <p:cNvSpPr>
            <a:spLocks noChangeArrowheads="1"/>
          </p:cNvSpPr>
          <p:nvPr/>
        </p:nvSpPr>
        <p:spPr bwMode="auto">
          <a:xfrm>
            <a:off x="194945" y="7520969"/>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Gender</a:t>
            </a:r>
            <a:endParaRPr lang="en-GB" dirty="0">
              <a:solidFill>
                <a:schemeClr val="bg1"/>
              </a:solidFill>
            </a:endParaRPr>
          </a:p>
        </p:txBody>
      </p:sp>
      <p:sp>
        <p:nvSpPr>
          <p:cNvPr id="11" name="TextBox 10"/>
          <p:cNvSpPr txBox="1"/>
          <p:nvPr/>
        </p:nvSpPr>
        <p:spPr>
          <a:xfrm>
            <a:off x="194945" y="7435347"/>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sp>
        <p:nvSpPr>
          <p:cNvPr id="12" name="TextBox 11"/>
          <p:cNvSpPr txBox="1"/>
          <p:nvPr/>
        </p:nvSpPr>
        <p:spPr>
          <a:xfrm>
            <a:off x="194945" y="5117100"/>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Recruitment</a:t>
            </a:r>
            <a:endParaRPr lang="en-GB" sz="1400" dirty="0">
              <a:solidFill>
                <a:schemeClr val="bg1"/>
              </a:solidFill>
            </a:endParaRPr>
          </a:p>
        </p:txBody>
      </p:sp>
      <p:sp>
        <p:nvSpPr>
          <p:cNvPr id="14" name="TextBox 13"/>
          <p:cNvSpPr txBox="1"/>
          <p:nvPr/>
        </p:nvSpPr>
        <p:spPr>
          <a:xfrm>
            <a:off x="194945" y="100628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Contract Type and Working Pattern</a:t>
            </a:r>
            <a:endParaRPr lang="en-GB" sz="14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918641051"/>
              </p:ext>
            </p:extLst>
          </p:nvPr>
        </p:nvGraphicFramePr>
        <p:xfrm>
          <a:off x="194945" y="1377777"/>
          <a:ext cx="5394325" cy="3421380"/>
        </p:xfrm>
        <a:graphic>
          <a:graphicData uri="http://schemas.openxmlformats.org/drawingml/2006/table">
            <a:tbl>
              <a:tblPr firstRow="1" firstCol="1" bandRow="1">
                <a:tableStyleId>{5C22544A-7EE6-4342-B048-85BDC9FD1C3A}</a:tableStyleId>
              </a:tblPr>
              <a:tblGrid>
                <a:gridCol w="2513965">
                  <a:extLst>
                    <a:ext uri="{9D8B030D-6E8A-4147-A177-3AD203B41FA5}">
                      <a16:colId xmlns:a16="http://schemas.microsoft.com/office/drawing/2014/main" val="1436897941"/>
                    </a:ext>
                  </a:extLst>
                </a:gridCol>
                <a:gridCol w="990600">
                  <a:extLst>
                    <a:ext uri="{9D8B030D-6E8A-4147-A177-3AD203B41FA5}">
                      <a16:colId xmlns:a16="http://schemas.microsoft.com/office/drawing/2014/main" val="2377160431"/>
                    </a:ext>
                  </a:extLst>
                </a:gridCol>
                <a:gridCol w="899795">
                  <a:extLst>
                    <a:ext uri="{9D8B030D-6E8A-4147-A177-3AD203B41FA5}">
                      <a16:colId xmlns:a16="http://schemas.microsoft.com/office/drawing/2014/main" val="376087615"/>
                    </a:ext>
                  </a:extLst>
                </a:gridCol>
                <a:gridCol w="989965">
                  <a:extLst>
                    <a:ext uri="{9D8B030D-6E8A-4147-A177-3AD203B41FA5}">
                      <a16:colId xmlns:a16="http://schemas.microsoft.com/office/drawing/2014/main" val="2940142600"/>
                    </a:ext>
                  </a:extLst>
                </a:gridCol>
              </a:tblGrid>
              <a:tr h="209550">
                <a:tc gridSpan="4">
                  <a:txBody>
                    <a:bodyPr/>
                    <a:lstStyle/>
                    <a:p>
                      <a:pPr algn="ctr">
                        <a:spcAft>
                          <a:spcPts val="0"/>
                        </a:spcAft>
                      </a:pPr>
                      <a:r>
                        <a:rPr lang="en-GB" sz="1000" b="0" dirty="0">
                          <a:solidFill>
                            <a:schemeClr val="tx1"/>
                          </a:solidFill>
                          <a:effectLst/>
                        </a:rPr>
                        <a:t>Contract Type</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951994638"/>
                  </a:ext>
                </a:extLst>
              </a:tr>
              <a:tr h="200025">
                <a:tc>
                  <a:txBody>
                    <a:bodyPr/>
                    <a:lstStyle/>
                    <a:p>
                      <a:pPr algn="ctr">
                        <a:spcAft>
                          <a:spcPts val="0"/>
                        </a:spcAft>
                      </a:pPr>
                      <a:r>
                        <a:rPr lang="en-GB"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Female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Male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43274701"/>
                  </a:ext>
                </a:extLst>
              </a:tr>
              <a:tr h="200025">
                <a:tc>
                  <a:txBody>
                    <a:bodyPr/>
                    <a:lstStyle/>
                    <a:p>
                      <a:pPr>
                        <a:spcAft>
                          <a:spcPts val="0"/>
                        </a:spcAft>
                      </a:pPr>
                      <a:r>
                        <a:rPr lang="en-GB" sz="1000" b="0">
                          <a:solidFill>
                            <a:schemeClr val="tx1"/>
                          </a:solidFill>
                          <a:effectLst/>
                        </a:rPr>
                        <a:t>Assignment category</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82322671"/>
                  </a:ext>
                </a:extLst>
              </a:tr>
              <a:tr h="200025">
                <a:tc>
                  <a:txBody>
                    <a:bodyPr/>
                    <a:lstStyle/>
                    <a:p>
                      <a:pPr>
                        <a:spcAft>
                          <a:spcPts val="0"/>
                        </a:spcAft>
                      </a:pPr>
                      <a:r>
                        <a:rPr lang="en-GB" sz="1000" b="0">
                          <a:solidFill>
                            <a:schemeClr val="tx1"/>
                          </a:solidFill>
                          <a:effectLst/>
                        </a:rPr>
                        <a:t>Permanent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7,623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            1,881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             9,504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36770325"/>
                  </a:ext>
                </a:extLst>
              </a:tr>
              <a:tr h="200025">
                <a:tc>
                  <a:txBody>
                    <a:bodyPr/>
                    <a:lstStyle/>
                    <a:p>
                      <a:pPr>
                        <a:spcAft>
                          <a:spcPts val="0"/>
                        </a:spcAft>
                      </a:pPr>
                      <a:r>
                        <a:rPr lang="en-GB" sz="1000" b="0">
                          <a:solidFill>
                            <a:schemeClr val="tx1"/>
                          </a:solidFill>
                          <a:effectLst/>
                        </a:rPr>
                        <a:t>Fixed Term Temp</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921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416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1,337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06018173"/>
                  </a:ext>
                </a:extLst>
              </a:tr>
              <a:tr h="200025">
                <a:tc>
                  <a:txBody>
                    <a:bodyPr/>
                    <a:lstStyle/>
                    <a:p>
                      <a:pPr>
                        <a:spcAft>
                          <a:spcPts val="0"/>
                        </a:spcAft>
                      </a:pPr>
                      <a:r>
                        <a:rPr lang="en-GB" sz="1000" b="0">
                          <a:solidFill>
                            <a:schemeClr val="tx1"/>
                          </a:solidFill>
                          <a:effectLst/>
                        </a:rPr>
                        <a:t>Locum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98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190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288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99154410"/>
                  </a:ext>
                </a:extLst>
              </a:tr>
              <a:tr h="200025">
                <a:tc>
                  <a:txBody>
                    <a:bodyPr/>
                    <a:lstStyle/>
                    <a:p>
                      <a:pPr>
                        <a:spcAft>
                          <a:spcPts val="0"/>
                        </a:spcAft>
                      </a:pPr>
                      <a:r>
                        <a:rPr lang="en-GB" sz="1000" b="0">
                          <a:solidFill>
                            <a:schemeClr val="tx1"/>
                          </a:solidFill>
                          <a:effectLst/>
                        </a:rPr>
                        <a:t>Non-Exec Director/Chair</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7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11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76504439"/>
                  </a:ext>
                </a:extLst>
              </a:tr>
              <a:tr h="211455">
                <a:tc>
                  <a:txBody>
                    <a:bodyPr/>
                    <a:lstStyle/>
                    <a:p>
                      <a:pPr>
                        <a:spcAft>
                          <a:spcPts val="0"/>
                        </a:spcAft>
                      </a:pPr>
                      <a:r>
                        <a:rPr lang="en-GB" sz="1000" b="0">
                          <a:solidFill>
                            <a:schemeClr val="tx1"/>
                          </a:solidFill>
                          <a:effectLst/>
                        </a:rPr>
                        <a:t>Bank</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1,080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306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1,386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28744214"/>
                  </a:ext>
                </a:extLst>
              </a:tr>
              <a:tr h="200025">
                <a:tc>
                  <a:txBody>
                    <a:bodyPr/>
                    <a:lstStyle/>
                    <a:p>
                      <a:pPr>
                        <a:spcAft>
                          <a:spcPts val="0"/>
                        </a:spcAft>
                      </a:pPr>
                      <a:r>
                        <a:rPr lang="en-GB" sz="1000" b="0">
                          <a:solidFill>
                            <a:schemeClr val="tx1"/>
                          </a:solidFill>
                          <a:effectLst/>
                        </a:rPr>
                        <a:t>Total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9,726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2,800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12,526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48919249"/>
                  </a:ext>
                </a:extLst>
              </a:tr>
              <a:tr h="190500">
                <a:tc>
                  <a:txBody>
                    <a:bodyPr/>
                    <a:lstStyle/>
                    <a:p>
                      <a:endParaRPr lang="en-GB" sz="1000" b="0">
                        <a:solidFill>
                          <a:schemeClr val="tx1"/>
                        </a:solidFill>
                        <a:effectLst/>
                        <a:latin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tc>
                  <a:txBody>
                    <a:bodyPr/>
                    <a:lstStyle/>
                    <a:p>
                      <a:pPr algn="r"/>
                      <a:endParaRPr lang="en-GB" sz="1000" dirty="0">
                        <a:effectLst/>
                        <a:latin typeface="Times New Roman" panose="02020603050405020304" pitchFamily="18" charset="0"/>
                      </a:endParaRPr>
                    </a:p>
                  </a:txBody>
                  <a:tcPr marL="68580" marR="68580" marT="0" marB="0" anchor="b"/>
                </a:tc>
                <a:extLst>
                  <a:ext uri="{0D108BD9-81ED-4DB2-BD59-A6C34878D82A}">
                    <a16:rowId xmlns:a16="http://schemas.microsoft.com/office/drawing/2014/main" val="341732272"/>
                  </a:ext>
                </a:extLst>
              </a:tr>
              <a:tr h="200025">
                <a:tc>
                  <a:txBody>
                    <a:bodyPr/>
                    <a:lstStyle/>
                    <a:p>
                      <a:pPr>
                        <a:spcAft>
                          <a:spcPts val="0"/>
                        </a:spcAft>
                      </a:pPr>
                      <a:r>
                        <a:rPr lang="en-GB" sz="10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endParaRPr lang="en-GB" sz="1000">
                        <a:effectLst/>
                        <a:latin typeface="Times New Roman" panose="02020603050405020304" pitchFamily="18" charset="0"/>
                      </a:endParaRPr>
                    </a:p>
                  </a:txBody>
                  <a:tcPr marL="68580" marR="68580" marT="0" marB="0" anchor="b"/>
                </a:tc>
                <a:tc>
                  <a:txBody>
                    <a:bodyPr/>
                    <a:lstStyle/>
                    <a:p>
                      <a:pPr algn="r"/>
                      <a:endParaRPr lang="en-GB" sz="1000" dirty="0">
                        <a:effectLst/>
                        <a:latin typeface="Times New Roman" panose="02020603050405020304" pitchFamily="18" charset="0"/>
                      </a:endParaRPr>
                    </a:p>
                  </a:txBody>
                  <a:tcPr marL="68580" marR="68580" marT="0" marB="0" anchor="b"/>
                </a:tc>
                <a:extLst>
                  <a:ext uri="{0D108BD9-81ED-4DB2-BD59-A6C34878D82A}">
                    <a16:rowId xmlns:a16="http://schemas.microsoft.com/office/drawing/2014/main" val="1777834972"/>
                  </a:ext>
                </a:extLst>
              </a:tr>
              <a:tr h="209550">
                <a:tc gridSpan="4">
                  <a:txBody>
                    <a:bodyPr/>
                    <a:lstStyle/>
                    <a:p>
                      <a:pPr algn="ctr">
                        <a:spcAft>
                          <a:spcPts val="0"/>
                        </a:spcAft>
                      </a:pPr>
                      <a:r>
                        <a:rPr lang="en-GB" sz="1000" b="0">
                          <a:solidFill>
                            <a:schemeClr val="tx1"/>
                          </a:solidFill>
                          <a:effectLst/>
                        </a:rPr>
                        <a:t>Working Pattern</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7786760"/>
                  </a:ext>
                </a:extLst>
              </a:tr>
              <a:tr h="200025">
                <a:tc>
                  <a:txBody>
                    <a:bodyPr/>
                    <a:lstStyle/>
                    <a:p>
                      <a:pPr>
                        <a:spcAft>
                          <a:spcPts val="0"/>
                        </a:spcAft>
                      </a:pPr>
                      <a:r>
                        <a:rPr lang="en-GB" sz="1100" b="0">
                          <a:solidFill>
                            <a:schemeClr val="tx1"/>
                          </a:solidFill>
                          <a:effectLst/>
                        </a:rPr>
                        <a:t>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Female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Male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58466756"/>
                  </a:ext>
                </a:extLst>
              </a:tr>
              <a:tr h="200025">
                <a:tc>
                  <a:txBody>
                    <a:bodyPr/>
                    <a:lstStyle/>
                    <a:p>
                      <a:pPr>
                        <a:spcAft>
                          <a:spcPts val="0"/>
                        </a:spcAft>
                      </a:pPr>
                      <a:r>
                        <a:rPr lang="en-GB" sz="1100" b="0">
                          <a:solidFill>
                            <a:schemeClr val="tx1"/>
                          </a:solidFill>
                          <a:effectLst/>
                        </a:rPr>
                        <a:t>Employee Category</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89345155"/>
                  </a:ext>
                </a:extLst>
              </a:tr>
              <a:tr h="200025">
                <a:tc>
                  <a:txBody>
                    <a:bodyPr/>
                    <a:lstStyle/>
                    <a:p>
                      <a:pPr>
                        <a:spcAft>
                          <a:spcPts val="0"/>
                        </a:spcAft>
                      </a:pPr>
                      <a:r>
                        <a:rPr lang="en-GB" sz="1100" b="0" dirty="0">
                          <a:solidFill>
                            <a:schemeClr val="tx1"/>
                          </a:solidFill>
                          <a:effectLst/>
                        </a:rPr>
                        <a:t>Full Time</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4,393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1,896</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6,289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26565004"/>
                  </a:ext>
                </a:extLst>
              </a:tr>
              <a:tr h="200025">
                <a:tc>
                  <a:txBody>
                    <a:bodyPr/>
                    <a:lstStyle/>
                    <a:p>
                      <a:pPr>
                        <a:spcAft>
                          <a:spcPts val="0"/>
                        </a:spcAft>
                      </a:pPr>
                      <a:r>
                        <a:rPr lang="en-GB" sz="1100" b="0">
                          <a:solidFill>
                            <a:schemeClr val="tx1"/>
                          </a:solidFill>
                          <a:effectLst/>
                        </a:rPr>
                        <a:t>Part Time</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5.333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904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6,237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25571810"/>
                  </a:ext>
                </a:extLst>
              </a:tr>
              <a:tr h="200025">
                <a:tc>
                  <a:txBody>
                    <a:bodyPr/>
                    <a:lstStyle/>
                    <a:p>
                      <a:pPr>
                        <a:spcAft>
                          <a:spcPts val="0"/>
                        </a:spcAft>
                      </a:pPr>
                      <a:r>
                        <a:rPr lang="en-GB" sz="11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9,726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2,800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           12,526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5447776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193289626"/>
              </p:ext>
            </p:extLst>
          </p:nvPr>
        </p:nvGraphicFramePr>
        <p:xfrm>
          <a:off x="194945" y="5545184"/>
          <a:ext cx="5915023" cy="1393825"/>
        </p:xfrm>
        <a:graphic>
          <a:graphicData uri="http://schemas.openxmlformats.org/drawingml/2006/table">
            <a:tbl>
              <a:tblPr>
                <a:tableStyleId>{5C22544A-7EE6-4342-B048-85BDC9FD1C3A}</a:tableStyleId>
              </a:tblPr>
              <a:tblGrid>
                <a:gridCol w="1291693">
                  <a:extLst>
                    <a:ext uri="{9D8B030D-6E8A-4147-A177-3AD203B41FA5}">
                      <a16:colId xmlns:a16="http://schemas.microsoft.com/office/drawing/2014/main" val="4011196393"/>
                    </a:ext>
                  </a:extLst>
                </a:gridCol>
                <a:gridCol w="1291693">
                  <a:extLst>
                    <a:ext uri="{9D8B030D-6E8A-4147-A177-3AD203B41FA5}">
                      <a16:colId xmlns:a16="http://schemas.microsoft.com/office/drawing/2014/main" val="616484704"/>
                    </a:ext>
                  </a:extLst>
                </a:gridCol>
                <a:gridCol w="680142">
                  <a:extLst>
                    <a:ext uri="{9D8B030D-6E8A-4147-A177-3AD203B41FA5}">
                      <a16:colId xmlns:a16="http://schemas.microsoft.com/office/drawing/2014/main" val="1978330484"/>
                    </a:ext>
                  </a:extLst>
                </a:gridCol>
                <a:gridCol w="612031">
                  <a:extLst>
                    <a:ext uri="{9D8B030D-6E8A-4147-A177-3AD203B41FA5}">
                      <a16:colId xmlns:a16="http://schemas.microsoft.com/office/drawing/2014/main" val="4031933515"/>
                    </a:ext>
                  </a:extLst>
                </a:gridCol>
                <a:gridCol w="612031">
                  <a:extLst>
                    <a:ext uri="{9D8B030D-6E8A-4147-A177-3AD203B41FA5}">
                      <a16:colId xmlns:a16="http://schemas.microsoft.com/office/drawing/2014/main" val="402658168"/>
                    </a:ext>
                  </a:extLst>
                </a:gridCol>
                <a:gridCol w="475811">
                  <a:extLst>
                    <a:ext uri="{9D8B030D-6E8A-4147-A177-3AD203B41FA5}">
                      <a16:colId xmlns:a16="http://schemas.microsoft.com/office/drawing/2014/main" val="3170023279"/>
                    </a:ext>
                  </a:extLst>
                </a:gridCol>
                <a:gridCol w="475811">
                  <a:extLst>
                    <a:ext uri="{9D8B030D-6E8A-4147-A177-3AD203B41FA5}">
                      <a16:colId xmlns:a16="http://schemas.microsoft.com/office/drawing/2014/main" val="1648693724"/>
                    </a:ext>
                  </a:extLst>
                </a:gridCol>
                <a:gridCol w="475811">
                  <a:extLst>
                    <a:ext uri="{9D8B030D-6E8A-4147-A177-3AD203B41FA5}">
                      <a16:colId xmlns:a16="http://schemas.microsoft.com/office/drawing/2014/main" val="1390821024"/>
                    </a:ext>
                  </a:extLst>
                </a:gridCol>
              </a:tblGrid>
              <a:tr h="151089">
                <a:tc>
                  <a:txBody>
                    <a:bodyPr/>
                    <a:lstStyle/>
                    <a:p>
                      <a:pPr>
                        <a:spcAft>
                          <a:spcPts val="0"/>
                        </a:spcAft>
                      </a:pPr>
                      <a:r>
                        <a:rPr lang="en-GB" sz="1000">
                          <a:effectLst/>
                        </a:rPr>
                        <a:t> </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spcAft>
                          <a:spcPts val="0"/>
                        </a:spcAft>
                      </a:pPr>
                      <a:r>
                        <a:rPr lang="en-GB" sz="1000">
                          <a:effectLst/>
                        </a:rPr>
                        <a:t> </a:t>
                      </a:r>
                      <a:endParaRPr lang="en-GB" sz="1000">
                        <a:effectLst/>
                        <a:latin typeface="Times New Roman" panose="02020603050405020304" pitchFamily="18" charset="0"/>
                        <a:ea typeface="Times New Roman" panose="02020603050405020304" pitchFamily="18" charset="0"/>
                      </a:endParaRPr>
                    </a:p>
                  </a:txBody>
                  <a:tcPr marL="51802" marR="51802" marT="0" marB="0"/>
                </a:tc>
                <a:tc gridSpan="2">
                  <a:txBody>
                    <a:bodyPr/>
                    <a:lstStyle/>
                    <a:p>
                      <a:pPr algn="ctr">
                        <a:spcAft>
                          <a:spcPts val="0"/>
                        </a:spcAft>
                      </a:pPr>
                      <a:r>
                        <a:rPr lang="en-GB" sz="1000">
                          <a:effectLst/>
                        </a:rPr>
                        <a:t>Applications</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hMerge="1">
                  <a:txBody>
                    <a:bodyPr/>
                    <a:lstStyle/>
                    <a:p>
                      <a:endParaRPr lang="en-GB"/>
                    </a:p>
                  </a:txBody>
                  <a:tcPr/>
                </a:tc>
                <a:tc gridSpan="2">
                  <a:txBody>
                    <a:bodyPr/>
                    <a:lstStyle/>
                    <a:p>
                      <a:pPr algn="ctr">
                        <a:spcAft>
                          <a:spcPts val="0"/>
                        </a:spcAft>
                      </a:pPr>
                      <a:r>
                        <a:rPr lang="en-GB" sz="1000">
                          <a:effectLst/>
                        </a:rPr>
                        <a:t>Shortlisted</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hMerge="1">
                  <a:txBody>
                    <a:bodyPr/>
                    <a:lstStyle/>
                    <a:p>
                      <a:endParaRPr lang="en-GB"/>
                    </a:p>
                  </a:txBody>
                  <a:tcPr/>
                </a:tc>
                <a:tc gridSpan="2">
                  <a:txBody>
                    <a:bodyPr/>
                    <a:lstStyle/>
                    <a:p>
                      <a:pPr algn="ctr">
                        <a:spcAft>
                          <a:spcPts val="0"/>
                        </a:spcAft>
                      </a:pPr>
                      <a:r>
                        <a:rPr lang="en-GB" sz="1000">
                          <a:effectLst/>
                        </a:rPr>
                        <a:t>Offered</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hMerge="1">
                  <a:txBody>
                    <a:bodyPr/>
                    <a:lstStyle/>
                    <a:p>
                      <a:endParaRPr lang="en-GB"/>
                    </a:p>
                  </a:txBody>
                  <a:tcPr/>
                </a:tc>
                <a:extLst>
                  <a:ext uri="{0D108BD9-81ED-4DB2-BD59-A6C34878D82A}">
                    <a16:rowId xmlns:a16="http://schemas.microsoft.com/office/drawing/2014/main" val="721534531"/>
                  </a:ext>
                </a:extLst>
              </a:tr>
              <a:tr h="309373">
                <a:tc>
                  <a:txBody>
                    <a:bodyPr/>
                    <a:lstStyle/>
                    <a:p>
                      <a:pPr algn="ctr">
                        <a:spcAft>
                          <a:spcPts val="0"/>
                        </a:spcAft>
                      </a:pPr>
                      <a:r>
                        <a:rPr lang="en-GB" sz="1000">
                          <a:effectLst/>
                        </a:rPr>
                        <a:t> </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ts val="0"/>
                        </a:spcAft>
                      </a:pPr>
                      <a:r>
                        <a:rPr lang="en-GB" sz="1000" dirty="0">
                          <a:effectLst/>
                        </a:rPr>
                        <a:t>Report Category</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166988725"/>
                  </a:ext>
                </a:extLst>
              </a:tr>
              <a:tr h="309373">
                <a:tc>
                  <a:txBody>
                    <a:bodyPr/>
                    <a:lstStyle/>
                    <a:p>
                      <a:pPr algn="ctr">
                        <a:spcAft>
                          <a:spcPts val="0"/>
                        </a:spcAft>
                      </a:pPr>
                      <a:r>
                        <a:rPr lang="en-GB" sz="1000" dirty="0">
                          <a:effectLst/>
                        </a:rPr>
                        <a:t> </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spcAft>
                          <a:spcPts val="0"/>
                        </a:spcAft>
                      </a:pPr>
                      <a:r>
                        <a:rPr lang="en-GB" sz="1000">
                          <a:effectLst/>
                        </a:rPr>
                        <a:t>Total applications reported on</a:t>
                      </a:r>
                      <a:endParaRPr lang="en-GB" sz="100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ts val="0"/>
                        </a:spcAft>
                      </a:pPr>
                      <a:r>
                        <a:rPr lang="en-GB" sz="1000" dirty="0">
                          <a:effectLst/>
                        </a:rPr>
                        <a:t>33,870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100.0%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11,958</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100.0%</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4,498</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100%</a:t>
                      </a:r>
                      <a:endParaRPr lang="en-GB" sz="100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798535731"/>
                  </a:ext>
                </a:extLst>
              </a:tr>
              <a:tr h="158284">
                <a:tc rowSpan="3">
                  <a:txBody>
                    <a:bodyPr/>
                    <a:lstStyle/>
                    <a:p>
                      <a:pPr algn="ctr">
                        <a:spcAft>
                          <a:spcPts val="0"/>
                        </a:spcAft>
                      </a:pPr>
                      <a:r>
                        <a:rPr lang="en-GB" sz="1000" dirty="0">
                          <a:effectLst/>
                        </a:rPr>
                        <a:t>Gender </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spcAft>
                          <a:spcPts val="0"/>
                        </a:spcAft>
                      </a:pPr>
                      <a:r>
                        <a:rPr lang="en-GB" sz="1000" dirty="0">
                          <a:effectLst/>
                        </a:rPr>
                        <a:t>Male</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ts val="0"/>
                        </a:spcAft>
                      </a:pPr>
                      <a:r>
                        <a:rPr lang="en-GB" sz="1000" dirty="0">
                          <a:effectLst/>
                        </a:rPr>
                        <a:t>10,495</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31.0%</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3,032</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25.4%</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1,053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23.4%</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2297172124"/>
                  </a:ext>
                </a:extLst>
              </a:tr>
              <a:tr h="158284">
                <a:tc vMerge="1">
                  <a:txBody>
                    <a:bodyPr/>
                    <a:lstStyle/>
                    <a:p>
                      <a:endParaRPr lang="en-GB"/>
                    </a:p>
                  </a:txBody>
                  <a:tcPr/>
                </a:tc>
                <a:tc>
                  <a:txBody>
                    <a:bodyPr/>
                    <a:lstStyle/>
                    <a:p>
                      <a:pPr>
                        <a:spcAft>
                          <a:spcPts val="0"/>
                        </a:spcAft>
                      </a:pPr>
                      <a:r>
                        <a:rPr lang="en-GB" sz="1000" dirty="0">
                          <a:effectLst/>
                        </a:rPr>
                        <a:t>Female</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ts val="0"/>
                        </a:spcAft>
                      </a:pPr>
                      <a:r>
                        <a:rPr lang="en-GB" sz="1000" dirty="0">
                          <a:effectLst/>
                        </a:rPr>
                        <a:t>23,256</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68.7%</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8,885</a:t>
                      </a:r>
                      <a:endParaRPr lang="en-GB" sz="100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74.3%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3,437</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a:effectLst/>
                        </a:rPr>
                        <a:t>76.4%</a:t>
                      </a:r>
                      <a:endParaRPr lang="en-GB" sz="100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2102927467"/>
                  </a:ext>
                </a:extLst>
              </a:tr>
              <a:tr h="158284">
                <a:tc vMerge="1">
                  <a:txBody>
                    <a:bodyPr/>
                    <a:lstStyle/>
                    <a:p>
                      <a:endParaRPr lang="en-GB"/>
                    </a:p>
                  </a:txBody>
                  <a:tcPr/>
                </a:tc>
                <a:tc>
                  <a:txBody>
                    <a:bodyPr/>
                    <a:lstStyle/>
                    <a:p>
                      <a:pPr>
                        <a:spcAft>
                          <a:spcPts val="0"/>
                        </a:spcAft>
                      </a:pPr>
                      <a:r>
                        <a:rPr lang="en-GB" sz="1000" dirty="0">
                          <a:effectLst/>
                        </a:rPr>
                        <a:t>Undisclosed</a:t>
                      </a:r>
                      <a:endParaRPr lang="en-GB" sz="1000" dirty="0">
                        <a:effectLst/>
                        <a:latin typeface="Times New Roman" panose="02020603050405020304" pitchFamily="18" charset="0"/>
                        <a:ea typeface="Times New Roman" panose="02020603050405020304" pitchFamily="18" charset="0"/>
                      </a:endParaRPr>
                    </a:p>
                  </a:txBody>
                  <a:tcPr marL="51802" marR="51802" marT="0" marB="0"/>
                </a:tc>
                <a:tc>
                  <a:txBody>
                    <a:bodyPr/>
                    <a:lstStyle/>
                    <a:p>
                      <a:pPr algn="l">
                        <a:spcAft>
                          <a:spcPts val="0"/>
                        </a:spcAft>
                      </a:pPr>
                      <a:r>
                        <a:rPr lang="en-GB" sz="1000" dirty="0">
                          <a:effectLst/>
                        </a:rPr>
                        <a:t>119</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0.3%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41</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0.3%</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8</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tc>
                  <a:txBody>
                    <a:bodyPr/>
                    <a:lstStyle/>
                    <a:p>
                      <a:pPr algn="l">
                        <a:spcAft>
                          <a:spcPts val="0"/>
                        </a:spcAft>
                      </a:pPr>
                      <a:r>
                        <a:rPr lang="en-GB" sz="1000" dirty="0">
                          <a:effectLst/>
                        </a:rPr>
                        <a:t>0.2%</a:t>
                      </a:r>
                      <a:endParaRPr lang="en-GB" sz="1000" dirty="0">
                        <a:effectLst/>
                        <a:latin typeface="Times New Roman" panose="02020603050405020304" pitchFamily="18" charset="0"/>
                        <a:ea typeface="Times New Roman" panose="02020603050405020304" pitchFamily="18" charset="0"/>
                      </a:endParaRPr>
                    </a:p>
                  </a:txBody>
                  <a:tcPr marL="51802" marR="51802" marT="0" marB="0" anchor="b"/>
                </a:tc>
                <a:extLst>
                  <a:ext uri="{0D108BD9-81ED-4DB2-BD59-A6C34878D82A}">
                    <a16:rowId xmlns:a16="http://schemas.microsoft.com/office/drawing/2014/main" val="3647870206"/>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71597810"/>
              </p:ext>
            </p:extLst>
          </p:nvPr>
        </p:nvGraphicFramePr>
        <p:xfrm>
          <a:off x="194945" y="8101466"/>
          <a:ext cx="5201285" cy="800100"/>
        </p:xfrm>
        <a:graphic>
          <a:graphicData uri="http://schemas.openxmlformats.org/drawingml/2006/table">
            <a:tbl>
              <a:tblPr firstRow="1" firstCol="1" bandRow="1">
                <a:tableStyleId>{5C22544A-7EE6-4342-B048-85BDC9FD1C3A}</a:tableStyleId>
              </a:tblPr>
              <a:tblGrid>
                <a:gridCol w="2700655">
                  <a:extLst>
                    <a:ext uri="{9D8B030D-6E8A-4147-A177-3AD203B41FA5}">
                      <a16:colId xmlns:a16="http://schemas.microsoft.com/office/drawing/2014/main" val="896484467"/>
                    </a:ext>
                  </a:extLst>
                </a:gridCol>
                <a:gridCol w="1510665">
                  <a:extLst>
                    <a:ext uri="{9D8B030D-6E8A-4147-A177-3AD203B41FA5}">
                      <a16:colId xmlns:a16="http://schemas.microsoft.com/office/drawing/2014/main" val="3822435394"/>
                    </a:ext>
                  </a:extLst>
                </a:gridCol>
                <a:gridCol w="989965">
                  <a:extLst>
                    <a:ext uri="{9D8B030D-6E8A-4147-A177-3AD203B41FA5}">
                      <a16:colId xmlns:a16="http://schemas.microsoft.com/office/drawing/2014/main" val="3027709116"/>
                    </a:ext>
                  </a:extLst>
                </a:gridCol>
              </a:tblGrid>
              <a:tr h="200025">
                <a:tc>
                  <a:txBody>
                    <a:bodyPr/>
                    <a:lstStyle/>
                    <a:p>
                      <a:pPr algn="ctr">
                        <a:spcAft>
                          <a:spcPts val="0"/>
                        </a:spcAft>
                      </a:pPr>
                      <a:endParaRPr lang="en-GB" sz="1000" dirty="0">
                        <a:solidFill>
                          <a:schemeClr val="tx1"/>
                        </a:solidFill>
                        <a:effectLst/>
                      </a:endParaRPr>
                    </a:p>
                  </a:txBody>
                  <a:tcPr marL="68580" marR="68580" marT="0" marB="0"/>
                </a:tc>
                <a:tc>
                  <a:txBody>
                    <a:bodyPr/>
                    <a:lstStyle/>
                    <a:p>
                      <a:pPr algn="ctr">
                        <a:spcAft>
                          <a:spcPts val="0"/>
                        </a:spcAft>
                      </a:pPr>
                      <a:r>
                        <a:rPr lang="en-GB" sz="1000" dirty="0">
                          <a:solidFill>
                            <a:schemeClr val="tx1"/>
                          </a:solidFill>
                          <a:effectLst/>
                        </a:rPr>
                        <a:t>Headcount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solidFill>
                            <a:schemeClr val="tx1"/>
                          </a:solidFill>
                          <a:effectLst/>
                        </a:rPr>
                        <a:t>%</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97511573"/>
                  </a:ext>
                </a:extLst>
              </a:tr>
              <a:tr h="200025">
                <a:tc>
                  <a:txBody>
                    <a:bodyPr/>
                    <a:lstStyle/>
                    <a:p>
                      <a:pPr>
                        <a:spcAft>
                          <a:spcPts val="0"/>
                        </a:spcAft>
                      </a:pPr>
                      <a:r>
                        <a:rPr lang="en-GB" sz="1000" dirty="0">
                          <a:solidFill>
                            <a:schemeClr val="tx1"/>
                          </a:solidFill>
                          <a:effectLst/>
                        </a:rPr>
                        <a:t>Female</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770                  </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64.76%</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85791480"/>
                  </a:ext>
                </a:extLst>
              </a:tr>
              <a:tr h="200025">
                <a:tc>
                  <a:txBody>
                    <a:bodyPr/>
                    <a:lstStyle/>
                    <a:p>
                      <a:pPr>
                        <a:spcAft>
                          <a:spcPts val="0"/>
                        </a:spcAft>
                      </a:pPr>
                      <a:r>
                        <a:rPr lang="en-GB" sz="1000" dirty="0">
                          <a:solidFill>
                            <a:schemeClr val="tx1"/>
                          </a:solidFill>
                          <a:effectLst/>
                        </a:rPr>
                        <a:t>Male</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419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35.24%</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22149993"/>
                  </a:ext>
                </a:extLst>
              </a:tr>
              <a:tr h="200025">
                <a:tc>
                  <a:txBody>
                    <a:bodyPr/>
                    <a:lstStyle/>
                    <a:p>
                      <a:pPr>
                        <a:spcAft>
                          <a:spcPts val="0"/>
                        </a:spcAft>
                      </a:pPr>
                      <a:r>
                        <a:rPr lang="en-GB" sz="1000">
                          <a:solidFill>
                            <a:schemeClr val="tx1"/>
                          </a:solidFill>
                          <a:effectLst/>
                        </a:rPr>
                        <a:t>Total</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1,189                  </a:t>
                      </a:r>
                      <a:endParaRPr lang="en-GB" sz="10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100%</a:t>
                      </a:r>
                      <a:endParaRPr lang="en-GB" sz="10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79927947"/>
                  </a:ext>
                </a:extLst>
              </a:tr>
            </a:tbl>
          </a:graphicData>
        </a:graphic>
      </p:graphicFrame>
    </p:spTree>
    <p:extLst>
      <p:ext uri="{BB962C8B-B14F-4D97-AF65-F5344CB8AC3E}">
        <p14:creationId xmlns:p14="http://schemas.microsoft.com/office/powerpoint/2010/main" val="1194571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22</a:t>
            </a:fld>
            <a:endParaRPr lang="en-GB"/>
          </a:p>
        </p:txBody>
      </p:sp>
      <p:sp>
        <p:nvSpPr>
          <p:cNvPr id="7" name="TextBox 6"/>
          <p:cNvSpPr txBox="1"/>
          <p:nvPr/>
        </p:nvSpPr>
        <p:spPr>
          <a:xfrm>
            <a:off x="184990" y="109367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Training Attendance</a:t>
            </a:r>
            <a:endParaRPr lang="en-GB" sz="1400" dirty="0">
              <a:solidFill>
                <a:schemeClr val="bg1"/>
              </a:solidFill>
            </a:endParaRPr>
          </a:p>
        </p:txBody>
      </p:sp>
      <p:sp>
        <p:nvSpPr>
          <p:cNvPr id="10" name="TextBox 9"/>
          <p:cNvSpPr txBox="1"/>
          <p:nvPr/>
        </p:nvSpPr>
        <p:spPr>
          <a:xfrm>
            <a:off x="184988" y="2869194"/>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Grievance</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81588" y="4583198"/>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Disciplinary Procedures</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a:solidFill>
                  <a:schemeClr val="bg1"/>
                </a:solidFill>
              </a:rPr>
              <a:t>Gender</a:t>
            </a:r>
          </a:p>
        </p:txBody>
      </p:sp>
      <p:graphicFrame>
        <p:nvGraphicFramePr>
          <p:cNvPr id="3" name="Table 2"/>
          <p:cNvGraphicFramePr>
            <a:graphicFrameLocks noGrp="1"/>
          </p:cNvGraphicFramePr>
          <p:nvPr>
            <p:extLst>
              <p:ext uri="{D42A27DB-BD31-4B8C-83A1-F6EECF244321}">
                <p14:modId xmlns:p14="http://schemas.microsoft.com/office/powerpoint/2010/main" val="1044667049"/>
              </p:ext>
            </p:extLst>
          </p:nvPr>
        </p:nvGraphicFramePr>
        <p:xfrm>
          <a:off x="194945" y="1674571"/>
          <a:ext cx="4343717" cy="783620"/>
        </p:xfrm>
        <a:graphic>
          <a:graphicData uri="http://schemas.openxmlformats.org/drawingml/2006/table">
            <a:tbl>
              <a:tblPr firstRow="1" firstCol="1" bandRow="1">
                <a:tableStyleId>{5C22544A-7EE6-4342-B048-85BDC9FD1C3A}</a:tableStyleId>
              </a:tblPr>
              <a:tblGrid>
                <a:gridCol w="2254915">
                  <a:extLst>
                    <a:ext uri="{9D8B030D-6E8A-4147-A177-3AD203B41FA5}">
                      <a16:colId xmlns:a16="http://schemas.microsoft.com/office/drawing/2014/main" val="1192703454"/>
                    </a:ext>
                  </a:extLst>
                </a:gridCol>
                <a:gridCol w="795233">
                  <a:extLst>
                    <a:ext uri="{9D8B030D-6E8A-4147-A177-3AD203B41FA5}">
                      <a16:colId xmlns:a16="http://schemas.microsoft.com/office/drawing/2014/main" val="1990104365"/>
                    </a:ext>
                  </a:extLst>
                </a:gridCol>
                <a:gridCol w="622356">
                  <a:extLst>
                    <a:ext uri="{9D8B030D-6E8A-4147-A177-3AD203B41FA5}">
                      <a16:colId xmlns:a16="http://schemas.microsoft.com/office/drawing/2014/main" val="10448182"/>
                    </a:ext>
                  </a:extLst>
                </a:gridCol>
                <a:gridCol w="671213">
                  <a:extLst>
                    <a:ext uri="{9D8B030D-6E8A-4147-A177-3AD203B41FA5}">
                      <a16:colId xmlns:a16="http://schemas.microsoft.com/office/drawing/2014/main" val="257970454"/>
                    </a:ext>
                  </a:extLst>
                </a:gridCol>
              </a:tblGrid>
              <a:tr h="391810">
                <a:tc>
                  <a:txBody>
                    <a:bodyPr/>
                    <a:lstStyle/>
                    <a:p>
                      <a:endParaRPr lang="en-GB" sz="1000">
                        <a:effectLst/>
                        <a:latin typeface="Times New Roman" panose="02020603050405020304" pitchFamily="18" charset="0"/>
                      </a:endParaRPr>
                    </a:p>
                  </a:txBody>
                  <a:tcPr marL="68580" marR="68580" marT="0" marB="0" anchor="b"/>
                </a:tc>
                <a:tc>
                  <a:txBody>
                    <a:bodyPr/>
                    <a:lstStyle/>
                    <a:p>
                      <a:pPr>
                        <a:spcAft>
                          <a:spcPts val="0"/>
                        </a:spcAft>
                      </a:pPr>
                      <a:r>
                        <a:rPr lang="en-GB" sz="1000">
                          <a:effectLst/>
                        </a:rPr>
                        <a:t>Female</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Male</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05387704"/>
                  </a:ext>
                </a:extLst>
              </a:tr>
              <a:tr h="391810">
                <a:tc>
                  <a:txBody>
                    <a:bodyPr/>
                    <a:lstStyle/>
                    <a:p>
                      <a:pPr>
                        <a:spcAft>
                          <a:spcPts val="0"/>
                        </a:spcAft>
                      </a:pPr>
                      <a:r>
                        <a:rPr lang="en-GB" sz="1000" dirty="0">
                          <a:solidFill>
                            <a:schemeClr val="tx1"/>
                          </a:solidFill>
                          <a:effectLst/>
                        </a:rPr>
                        <a:t>Attendance/Courses Completed</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57,943</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solidFill>
                            <a:schemeClr val="tx1"/>
                          </a:solidFill>
                          <a:effectLst/>
                        </a:rPr>
                        <a:t>14,018</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solidFill>
                            <a:schemeClr val="tx1"/>
                          </a:solidFill>
                          <a:effectLst/>
                        </a:rPr>
                        <a:t>71,961</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98044879"/>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1697088"/>
              </p:ext>
            </p:extLst>
          </p:nvPr>
        </p:nvGraphicFramePr>
        <p:xfrm>
          <a:off x="194945" y="5309104"/>
          <a:ext cx="3354070" cy="919480"/>
        </p:xfrm>
        <a:graphic>
          <a:graphicData uri="http://schemas.openxmlformats.org/drawingml/2006/table">
            <a:tbl>
              <a:tblPr>
                <a:tableStyleId>{5C22544A-7EE6-4342-B048-85BDC9FD1C3A}</a:tableStyleId>
              </a:tblPr>
              <a:tblGrid>
                <a:gridCol w="1185545">
                  <a:extLst>
                    <a:ext uri="{9D8B030D-6E8A-4147-A177-3AD203B41FA5}">
                      <a16:colId xmlns:a16="http://schemas.microsoft.com/office/drawing/2014/main" val="2010790381"/>
                    </a:ext>
                  </a:extLst>
                </a:gridCol>
                <a:gridCol w="1185545">
                  <a:extLst>
                    <a:ext uri="{9D8B030D-6E8A-4147-A177-3AD203B41FA5}">
                      <a16:colId xmlns:a16="http://schemas.microsoft.com/office/drawing/2014/main" val="1628911574"/>
                    </a:ext>
                  </a:extLst>
                </a:gridCol>
                <a:gridCol w="982980">
                  <a:extLst>
                    <a:ext uri="{9D8B030D-6E8A-4147-A177-3AD203B41FA5}">
                      <a16:colId xmlns:a16="http://schemas.microsoft.com/office/drawing/2014/main" val="2923379659"/>
                    </a:ext>
                  </a:extLst>
                </a:gridCol>
              </a:tblGrid>
              <a:tr h="192405">
                <a:tc>
                  <a:txBody>
                    <a:bodyPr/>
                    <a:lstStyle/>
                    <a:p>
                      <a:pPr algn="l">
                        <a:spcAft>
                          <a:spcPts val="0"/>
                        </a:spcAft>
                      </a:pPr>
                      <a:r>
                        <a:rPr lang="en-GB" sz="11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71382649"/>
                  </a:ext>
                </a:extLst>
              </a:tr>
              <a:tr h="213995">
                <a:tc>
                  <a:txBody>
                    <a:bodyPr/>
                    <a:lstStyle/>
                    <a:p>
                      <a:pPr algn="l">
                        <a:spcAft>
                          <a:spcPts val="0"/>
                        </a:spcAft>
                      </a:pPr>
                      <a:r>
                        <a:rPr lang="en-GB" sz="1000">
                          <a:effectLst/>
                        </a:rPr>
                        <a:t>Female</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dirty="0">
                          <a:effectLst/>
                        </a:rPr>
                        <a:t>78</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61.90%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25741051"/>
                  </a:ext>
                </a:extLst>
              </a:tr>
              <a:tr h="206375">
                <a:tc>
                  <a:txBody>
                    <a:bodyPr/>
                    <a:lstStyle/>
                    <a:p>
                      <a:pPr algn="l">
                        <a:spcAft>
                          <a:spcPts val="0"/>
                        </a:spcAft>
                      </a:pPr>
                      <a:r>
                        <a:rPr lang="en-GB" sz="1000">
                          <a:effectLst/>
                        </a:rPr>
                        <a:t>Male</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dirty="0">
                          <a:effectLst/>
                        </a:rPr>
                        <a:t>48</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38.10%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89035240"/>
                  </a:ext>
                </a:extLst>
              </a:tr>
              <a:tr h="306705">
                <a:tc>
                  <a:txBody>
                    <a:bodyPr/>
                    <a:lstStyle/>
                    <a:p>
                      <a:pPr algn="l">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0130163"/>
                  </a:ext>
                </a:extLst>
              </a:tr>
            </a:tbl>
          </a:graphicData>
        </a:graphic>
      </p:graphicFrame>
      <p:sp>
        <p:nvSpPr>
          <p:cNvPr id="5" name="TextBox 4"/>
          <p:cNvSpPr txBox="1"/>
          <p:nvPr/>
        </p:nvSpPr>
        <p:spPr>
          <a:xfrm>
            <a:off x="181588" y="7103221"/>
            <a:ext cx="4941472" cy="1938992"/>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The number of males involved in grievances has decreased to 24.14% from 31.48% the previous year. This figure is now broadly in line with the Health Board’s workforce, where 22.35% of staff members identify as male. In previous years the figure of males raising grievances has been disproportionately high.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Male involvement in disciplinary proceedings has decreased to 38.10% from 43.80% the previous year. Despite reducing, this figure continues to be disproportionately high when compared to the Health Board workforce, which is 22.35% male. </a:t>
            </a:r>
          </a:p>
        </p:txBody>
      </p:sp>
      <p:sp>
        <p:nvSpPr>
          <p:cNvPr id="14" name="TextBox 13"/>
          <p:cNvSpPr txBox="1"/>
          <p:nvPr/>
        </p:nvSpPr>
        <p:spPr>
          <a:xfrm>
            <a:off x="194945" y="654293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Employee Relations Cases</a:t>
            </a:r>
            <a:endParaRPr lang="en-GB" sz="1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074301960"/>
              </p:ext>
            </p:extLst>
          </p:nvPr>
        </p:nvGraphicFramePr>
        <p:xfrm>
          <a:off x="194945" y="3363534"/>
          <a:ext cx="3275965" cy="1031875"/>
        </p:xfrm>
        <a:graphic>
          <a:graphicData uri="http://schemas.openxmlformats.org/drawingml/2006/table">
            <a:tbl>
              <a:tblPr>
                <a:tableStyleId>{5C22544A-7EE6-4342-B048-85BDC9FD1C3A}</a:tableStyleId>
              </a:tblPr>
              <a:tblGrid>
                <a:gridCol w="1085215">
                  <a:extLst>
                    <a:ext uri="{9D8B030D-6E8A-4147-A177-3AD203B41FA5}">
                      <a16:colId xmlns:a16="http://schemas.microsoft.com/office/drawing/2014/main" val="765016468"/>
                    </a:ext>
                  </a:extLst>
                </a:gridCol>
                <a:gridCol w="1186815">
                  <a:extLst>
                    <a:ext uri="{9D8B030D-6E8A-4147-A177-3AD203B41FA5}">
                      <a16:colId xmlns:a16="http://schemas.microsoft.com/office/drawing/2014/main" val="2350505274"/>
                    </a:ext>
                  </a:extLst>
                </a:gridCol>
                <a:gridCol w="1003935">
                  <a:extLst>
                    <a:ext uri="{9D8B030D-6E8A-4147-A177-3AD203B41FA5}">
                      <a16:colId xmlns:a16="http://schemas.microsoft.com/office/drawing/2014/main" val="3010972821"/>
                    </a:ext>
                  </a:extLst>
                </a:gridCol>
              </a:tblGrid>
              <a:tr h="215900">
                <a:tc>
                  <a:txBody>
                    <a:bodyPr/>
                    <a:lstStyle/>
                    <a:p>
                      <a:pPr>
                        <a:spcAft>
                          <a:spcPts val="0"/>
                        </a:spcAft>
                      </a:pPr>
                      <a:r>
                        <a:rPr lang="en-GB" sz="11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92067480"/>
                  </a:ext>
                </a:extLst>
              </a:tr>
              <a:tr h="240030">
                <a:tc>
                  <a:txBody>
                    <a:bodyPr/>
                    <a:lstStyle/>
                    <a:p>
                      <a:pPr>
                        <a:spcAft>
                          <a:spcPts val="0"/>
                        </a:spcAft>
                      </a:pPr>
                      <a:r>
                        <a:rPr lang="en-GB" sz="1000">
                          <a:effectLst/>
                        </a:rPr>
                        <a:t>Female</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dirty="0">
                          <a:effectLst/>
                        </a:rPr>
                        <a:t>22</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7</a:t>
                      </a:r>
                      <a:r>
                        <a:rPr lang="en-GB" sz="1000" dirty="0" smtClean="0">
                          <a:effectLst/>
                        </a:rPr>
                        <a:t>5.86</a:t>
                      </a:r>
                      <a:r>
                        <a:rPr lang="en-GB" sz="1000" dirty="0">
                          <a:effectLst/>
                        </a:rPr>
                        <a:t>%</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34386884"/>
                  </a:ext>
                </a:extLst>
              </a:tr>
              <a:tr h="231775">
                <a:tc>
                  <a:txBody>
                    <a:bodyPr/>
                    <a:lstStyle/>
                    <a:p>
                      <a:pPr>
                        <a:spcAft>
                          <a:spcPts val="0"/>
                        </a:spcAft>
                      </a:pPr>
                      <a:r>
                        <a:rPr lang="en-GB" sz="1000">
                          <a:effectLst/>
                        </a:rPr>
                        <a:t>Male</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7</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24.14%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721138350"/>
                  </a:ext>
                </a:extLst>
              </a:tr>
              <a:tr h="344170">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91094023"/>
                  </a:ext>
                </a:extLst>
              </a:tr>
            </a:tbl>
          </a:graphicData>
        </a:graphic>
      </p:graphicFrame>
    </p:spTree>
    <p:extLst>
      <p:ext uri="{BB962C8B-B14F-4D97-AF65-F5344CB8AC3E}">
        <p14:creationId xmlns:p14="http://schemas.microsoft.com/office/powerpoint/2010/main" val="37253480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23</a:t>
            </a:fld>
            <a:endParaRPr lang="en-GB"/>
          </a:p>
        </p:txBody>
      </p:sp>
      <p:sp>
        <p:nvSpPr>
          <p:cNvPr id="5" name="Rectangle 4"/>
          <p:cNvSpPr/>
          <p:nvPr/>
        </p:nvSpPr>
        <p:spPr>
          <a:xfrm>
            <a:off x="644811" y="2108261"/>
            <a:ext cx="5568384" cy="1323439"/>
          </a:xfrm>
          <a:prstGeom prst="rect">
            <a:avLst/>
          </a:prstGeom>
          <a:noFill/>
        </p:spPr>
        <p:txBody>
          <a:bodyPr wrap="none">
            <a:spAutoFit/>
          </a:bodyPr>
          <a:lstStyle/>
          <a:p>
            <a:pPr algn="ctr"/>
            <a:r>
              <a:rPr lang="en-GB" sz="4000" b="1" dirty="0" smtClean="0"/>
              <a:t>Section 5</a:t>
            </a:r>
          </a:p>
          <a:p>
            <a:pPr algn="ctr"/>
            <a:r>
              <a:rPr lang="en-GB" sz="4000" b="1" dirty="0" smtClean="0"/>
              <a:t>Pregnancy and Maternity</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317836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4353331" y="6013157"/>
            <a:ext cx="2423654" cy="3618509"/>
          </a:xfrm>
          <a:prstGeom prst="rect">
            <a:avLst/>
          </a:prstGeom>
        </p:spPr>
      </p:pic>
      <p:pic>
        <p:nvPicPr>
          <p:cNvPr id="4" name="Picture 3"/>
          <p:cNvPicPr>
            <a:picLocks noChangeAspect="1"/>
          </p:cNvPicPr>
          <p:nvPr/>
        </p:nvPicPr>
        <p:blipFill>
          <a:blip r:embed="rId3"/>
          <a:stretch>
            <a:fillRect/>
          </a:stretch>
        </p:blipFill>
        <p:spPr>
          <a:xfrm>
            <a:off x="4538662" y="0"/>
            <a:ext cx="2319338" cy="812887"/>
          </a:xfrm>
          <a:prstGeom prst="rect">
            <a:avLst/>
          </a:prstGeom>
        </p:spPr>
      </p:pic>
      <p:sp>
        <p:nvSpPr>
          <p:cNvPr id="3" name="4-Point Star 2">
            <a:extLst>
              <a:ext uri="{FF2B5EF4-FFF2-40B4-BE49-F238E27FC236}">
                <a16:creationId xmlns:a16="http://schemas.microsoft.com/office/drawing/2014/main" id="{9E4904C1-0F98-B444-92C8-51C3B1A021A5}"/>
              </a:ext>
            </a:extLst>
          </p:cNvPr>
          <p:cNvSpPr/>
          <p:nvPr/>
        </p:nvSpPr>
        <p:spPr>
          <a:xfrm>
            <a:off x="374339" y="1612393"/>
            <a:ext cx="1268188" cy="1268188"/>
          </a:xfrm>
          <a:prstGeom prst="star4">
            <a:avLst>
              <a:gd name="adj" fmla="val 225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Calibri" panose="020F0502020204030204"/>
            </a:endParaRPr>
          </a:p>
        </p:txBody>
      </p:sp>
      <p:sp>
        <p:nvSpPr>
          <p:cNvPr id="2" name="TextBox 1"/>
          <p:cNvSpPr txBox="1"/>
          <p:nvPr/>
        </p:nvSpPr>
        <p:spPr>
          <a:xfrm>
            <a:off x="2032686" y="1772586"/>
            <a:ext cx="3978875" cy="738664"/>
          </a:xfrm>
          <a:prstGeom prst="rect">
            <a:avLst/>
          </a:prstGeom>
          <a:noFill/>
        </p:spPr>
        <p:txBody>
          <a:bodyPr wrap="square" rtlCol="0">
            <a:spAutoFit/>
          </a:bodyPr>
          <a:lstStyle/>
          <a:p>
            <a:r>
              <a:rPr lang="en-GB" sz="1200" dirty="0" smtClean="0">
                <a:latin typeface="Arial" panose="020B0604020202020204" pitchFamily="34" charset="0"/>
                <a:cs typeface="Arial" panose="020B0604020202020204" pitchFamily="34" charset="0"/>
              </a:rPr>
              <a:t>Promotion of </a:t>
            </a:r>
            <a:r>
              <a:rPr lang="en-GB" sz="1200" dirty="0">
                <a:latin typeface="Arial" panose="020B0604020202020204" pitchFamily="34" charset="0"/>
                <a:cs typeface="Arial" panose="020B0604020202020204" pitchFamily="34" charset="0"/>
              </a:rPr>
              <a:t>flexible working options for those returning from maternity or adoption leave.</a:t>
            </a:r>
          </a:p>
          <a:p>
            <a:endParaRPr lang="en-GB" dirty="0">
              <a:latin typeface="Arial" panose="020B0604020202020204" pitchFamily="34" charset="0"/>
              <a:cs typeface="Arial" panose="020B0604020202020204" pitchFamily="34" charset="0"/>
            </a:endParaRPr>
          </a:p>
        </p:txBody>
      </p:sp>
      <p:sp>
        <p:nvSpPr>
          <p:cNvPr id="5" name="4-Point Star 4">
            <a:extLst>
              <a:ext uri="{FF2B5EF4-FFF2-40B4-BE49-F238E27FC236}">
                <a16:creationId xmlns:a16="http://schemas.microsoft.com/office/drawing/2014/main" id="{60AA27C8-ED39-E348-8077-2E3D92E73AD4}"/>
              </a:ext>
            </a:extLst>
          </p:cNvPr>
          <p:cNvSpPr/>
          <p:nvPr/>
        </p:nvSpPr>
        <p:spPr>
          <a:xfrm rot="2700000">
            <a:off x="374338" y="3573405"/>
            <a:ext cx="1268188" cy="1268188"/>
          </a:xfrm>
          <a:prstGeom prst="star4">
            <a:avLst>
              <a:gd name="adj" fmla="val 22500"/>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Calibri" panose="020F0502020204030204"/>
            </a:endParaRPr>
          </a:p>
        </p:txBody>
      </p:sp>
      <p:sp>
        <p:nvSpPr>
          <p:cNvPr id="6" name="TextBox 5"/>
          <p:cNvSpPr txBox="1"/>
          <p:nvPr/>
        </p:nvSpPr>
        <p:spPr>
          <a:xfrm>
            <a:off x="2032686" y="3599766"/>
            <a:ext cx="3768810" cy="1015663"/>
          </a:xfrm>
          <a:prstGeom prst="rect">
            <a:avLst/>
          </a:prstGeom>
          <a:noFill/>
        </p:spPr>
        <p:txBody>
          <a:bodyPr wrap="square" rtlCol="0">
            <a:spAutoFit/>
          </a:bodyPr>
          <a:lstStyle/>
          <a:p>
            <a:pPr lvl="0"/>
            <a:r>
              <a:rPr lang="en-GB" sz="1200" dirty="0" smtClean="0">
                <a:latin typeface="Arial" panose="020B0604020202020204" pitchFamily="34" charset="0"/>
                <a:cs typeface="Arial" panose="020B0604020202020204" pitchFamily="34" charset="0"/>
              </a:rPr>
              <a:t>Ensured </a:t>
            </a:r>
            <a:r>
              <a:rPr lang="en-GB" sz="1200" dirty="0">
                <a:latin typeface="Arial" panose="020B0604020202020204" pitchFamily="34" charset="0"/>
                <a:cs typeface="Arial" panose="020B0604020202020204" pitchFamily="34" charset="0"/>
              </a:rPr>
              <a:t>that all pregnant staff and those on or returning from maternity or adoption leave </a:t>
            </a:r>
            <a:r>
              <a:rPr lang="en-GB" sz="1200" dirty="0" smtClean="0">
                <a:latin typeface="Arial" panose="020B0604020202020204" pitchFamily="34" charset="0"/>
                <a:cs typeface="Arial" panose="020B0604020202020204" pitchFamily="34" charset="0"/>
              </a:rPr>
              <a:t>had </a:t>
            </a:r>
            <a:r>
              <a:rPr lang="en-GB" sz="1200" dirty="0">
                <a:latin typeface="Arial" panose="020B0604020202020204" pitchFamily="34" charset="0"/>
                <a:cs typeface="Arial" panose="020B0604020202020204" pitchFamily="34" charset="0"/>
              </a:rPr>
              <a:t>equal access to training opportunities and to opportunities for career progression, </a:t>
            </a:r>
            <a:r>
              <a:rPr lang="en-GB" sz="1200" dirty="0" smtClean="0">
                <a:latin typeface="Arial" panose="020B0604020202020204" pitchFamily="34" charset="0"/>
                <a:cs typeface="Arial" panose="020B0604020202020204" pitchFamily="34" charset="0"/>
              </a:rPr>
              <a:t>irrespective </a:t>
            </a:r>
            <a:r>
              <a:rPr lang="en-GB" sz="1200" dirty="0">
                <a:latin typeface="Arial" panose="020B0604020202020204" pitchFamily="34" charset="0"/>
                <a:cs typeface="Arial" panose="020B0604020202020204" pitchFamily="34" charset="0"/>
              </a:rPr>
              <a:t>of any additional protected characteristics. </a:t>
            </a:r>
          </a:p>
        </p:txBody>
      </p:sp>
      <p:sp>
        <p:nvSpPr>
          <p:cNvPr id="7" name="4-Point Star 6">
            <a:extLst>
              <a:ext uri="{FF2B5EF4-FFF2-40B4-BE49-F238E27FC236}">
                <a16:creationId xmlns:a16="http://schemas.microsoft.com/office/drawing/2014/main" id="{F5D8DFEC-3FE0-5248-8B6E-FF841150B7BB}"/>
              </a:ext>
            </a:extLst>
          </p:cNvPr>
          <p:cNvSpPr/>
          <p:nvPr/>
        </p:nvSpPr>
        <p:spPr>
          <a:xfrm>
            <a:off x="379707" y="5371378"/>
            <a:ext cx="1268188" cy="1268188"/>
          </a:xfrm>
          <a:prstGeom prst="star4">
            <a:avLst>
              <a:gd name="adj" fmla="val 225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732">
              <a:solidFill>
                <a:srgbClr val="FFFFFF"/>
              </a:solidFill>
              <a:latin typeface="Calibri" panose="020F0502020204030204"/>
            </a:endParaRPr>
          </a:p>
        </p:txBody>
      </p:sp>
      <p:sp>
        <p:nvSpPr>
          <p:cNvPr id="8" name="TextBox 7"/>
          <p:cNvSpPr txBox="1"/>
          <p:nvPr/>
        </p:nvSpPr>
        <p:spPr>
          <a:xfrm>
            <a:off x="2032686" y="5606666"/>
            <a:ext cx="3564923" cy="738664"/>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Improve how we retain employees following periods of maternity or adoption leave.</a:t>
            </a:r>
          </a:p>
          <a:p>
            <a:endParaRPr lang="en-GB" dirty="0">
              <a:latin typeface="Arial" panose="020B0604020202020204" pitchFamily="34" charset="0"/>
              <a:cs typeface="Arial" panose="020B0604020202020204" pitchFamily="34" charset="0"/>
            </a:endParaRPr>
          </a:p>
        </p:txBody>
      </p:sp>
      <p:sp>
        <p:nvSpPr>
          <p:cNvPr id="9" name="Slide Number Placeholder 8"/>
          <p:cNvSpPr>
            <a:spLocks noGrp="1"/>
          </p:cNvSpPr>
          <p:nvPr>
            <p:ph type="sldNum" sz="quarter" idx="12"/>
          </p:nvPr>
        </p:nvSpPr>
        <p:spPr/>
        <p:txBody>
          <a:bodyPr/>
          <a:lstStyle/>
          <a:p>
            <a:fld id="{74710304-EE0D-4BCA-B415-2E7F52169AEF}" type="slidenum">
              <a:rPr lang="en-GB" smtClean="0"/>
              <a:t>24</a:t>
            </a:fld>
            <a:endParaRPr lang="en-GB"/>
          </a:p>
        </p:txBody>
      </p:sp>
      <p:sp>
        <p:nvSpPr>
          <p:cNvPr id="15" name="TextBox 14"/>
          <p:cNvSpPr txBox="1"/>
          <p:nvPr/>
        </p:nvSpPr>
        <p:spPr>
          <a:xfrm>
            <a:off x="263308" y="886172"/>
            <a:ext cx="5538188" cy="369332"/>
          </a:xfrm>
          <a:prstGeom prst="rect">
            <a:avLst/>
          </a:prstGeom>
          <a:solidFill>
            <a:schemeClr val="accent1">
              <a:lumMod val="50000"/>
            </a:schemeClr>
          </a:solidFill>
        </p:spPr>
        <p:txBody>
          <a:bodyPr wrap="square" rtlCol="0">
            <a:spAutoFit/>
          </a:bodyPr>
          <a:lstStyle/>
          <a:p>
            <a:r>
              <a:rPr lang="en-GB" dirty="0" smtClean="0">
                <a:solidFill>
                  <a:schemeClr val="bg1"/>
                </a:solidFill>
              </a:rPr>
              <a:t>Pregnancy and Maternity Positive Actions &amp; Future Aims</a:t>
            </a:r>
            <a:endParaRPr lang="en-GB" dirty="0">
              <a:solidFill>
                <a:schemeClr val="bg1"/>
              </a:solidFill>
            </a:endParaRPr>
          </a:p>
        </p:txBody>
      </p:sp>
    </p:spTree>
    <p:extLst>
      <p:ext uri="{BB962C8B-B14F-4D97-AF65-F5344CB8AC3E}">
        <p14:creationId xmlns:p14="http://schemas.microsoft.com/office/powerpoint/2010/main" val="36324290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25</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Pregnancy and Maternity</a:t>
            </a:r>
            <a:endParaRPr lang="en-GB" dirty="0">
              <a:solidFill>
                <a:schemeClr val="bg1"/>
              </a:solidFill>
            </a:endParaRPr>
          </a:p>
        </p:txBody>
      </p:sp>
      <p:sp>
        <p:nvSpPr>
          <p:cNvPr id="3" name="TextBox 2"/>
          <p:cNvSpPr txBox="1"/>
          <p:nvPr/>
        </p:nvSpPr>
        <p:spPr>
          <a:xfrm>
            <a:off x="194945" y="1092530"/>
            <a:ext cx="6288982" cy="2862322"/>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provides a summary of conclusions drawn from analysis of statistics in relation to </a:t>
            </a:r>
            <a:r>
              <a:rPr lang="en-GB" sz="1200" b="1" dirty="0" smtClean="0">
                <a:latin typeface="Arial" panose="020B0604020202020204" pitchFamily="34" charset="0"/>
                <a:cs typeface="Arial" panose="020B0604020202020204" pitchFamily="34" charset="0"/>
              </a:rPr>
              <a:t>pregnancy and maternity, </a:t>
            </a:r>
            <a:r>
              <a:rPr lang="en-GB" sz="1200" b="1" dirty="0">
                <a:latin typeface="Arial" panose="020B0604020202020204" pitchFamily="34" charset="0"/>
                <a:cs typeface="Arial" panose="020B0604020202020204" pitchFamily="34" charset="0"/>
              </a:rPr>
              <a:t>together with an outline of intended aims and future positive action.</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Conclusions following the analysis of data</a:t>
            </a:r>
            <a:r>
              <a:rPr lang="en-GB" sz="1200" b="1" dirty="0" smtClean="0">
                <a:latin typeface="Arial" panose="020B0604020202020204" pitchFamily="34" charset="0"/>
                <a:cs typeface="Arial" panose="020B0604020202020204" pitchFamily="34" charset="0"/>
              </a:rPr>
              <a:t>:</a:t>
            </a:r>
          </a:p>
          <a:p>
            <a:endParaRPr lang="en-GB" sz="1200" b="1"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Compared to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2020 the percentage of employees on leave due to maternity and adoption showed a decrease at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2021 as 0.05</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Only two individuals out of 1,189 left following a period of maternity or adoption leave.</a:t>
            </a:r>
          </a:p>
          <a:p>
            <a:pPr lvl="0"/>
            <a:r>
              <a:rPr lang="en-GB" sz="1200" dirty="0">
                <a:latin typeface="Arial" panose="020B0604020202020204" pitchFamily="34" charset="0"/>
                <a:cs typeface="Arial" panose="020B0604020202020204" pitchFamily="34" charset="0"/>
              </a:rPr>
              <a:t>There were no employees on maternity or adoption leave involved in grievance or disciplinary procedures during the reporting period. </a:t>
            </a:r>
          </a:p>
          <a:p>
            <a:r>
              <a:rPr lang="en-GB" sz="1200" dirty="0">
                <a:latin typeface="Arial" panose="020B0604020202020204" pitchFamily="34" charset="0"/>
                <a:cs typeface="Arial" panose="020B0604020202020204" pitchFamily="34" charset="0"/>
              </a:rPr>
              <a:t> </a:t>
            </a:r>
          </a:p>
          <a:p>
            <a:endParaRPr lang="en-GB" sz="1200" dirty="0"/>
          </a:p>
          <a:p>
            <a:pPr lvl="0"/>
            <a:r>
              <a:rPr lang="en-GB" sz="1200" b="1" dirty="0"/>
              <a:t> </a:t>
            </a:r>
            <a:endParaRPr lang="en-GB" sz="1200" dirty="0"/>
          </a:p>
        </p:txBody>
      </p:sp>
      <p:sp>
        <p:nvSpPr>
          <p:cNvPr id="6" name="TextBox 5"/>
          <p:cNvSpPr txBox="1"/>
          <p:nvPr/>
        </p:nvSpPr>
        <p:spPr>
          <a:xfrm>
            <a:off x="194945" y="346240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116308851"/>
              </p:ext>
            </p:extLst>
          </p:nvPr>
        </p:nvGraphicFramePr>
        <p:xfrm>
          <a:off x="194945" y="4049829"/>
          <a:ext cx="5384800" cy="754298"/>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855642486"/>
                    </a:ext>
                  </a:extLst>
                </a:gridCol>
                <a:gridCol w="1170305">
                  <a:extLst>
                    <a:ext uri="{9D8B030D-6E8A-4147-A177-3AD203B41FA5}">
                      <a16:colId xmlns:a16="http://schemas.microsoft.com/office/drawing/2014/main" val="969059293"/>
                    </a:ext>
                  </a:extLst>
                </a:gridCol>
                <a:gridCol w="1243965">
                  <a:extLst>
                    <a:ext uri="{9D8B030D-6E8A-4147-A177-3AD203B41FA5}">
                      <a16:colId xmlns:a16="http://schemas.microsoft.com/office/drawing/2014/main" val="257038354"/>
                    </a:ext>
                  </a:extLst>
                </a:gridCol>
              </a:tblGrid>
              <a:tr h="238125">
                <a:tc gridSpan="3">
                  <a:txBody>
                    <a:bodyPr/>
                    <a:lstStyle/>
                    <a:p>
                      <a:pPr algn="ctr">
                        <a:spcAft>
                          <a:spcPts val="0"/>
                        </a:spcAft>
                      </a:pPr>
                      <a:r>
                        <a:rPr lang="en-GB" sz="1000" dirty="0">
                          <a:solidFill>
                            <a:schemeClr val="tx1"/>
                          </a:solidFill>
                          <a:effectLst/>
                        </a:rPr>
                        <a:t>HDUHB Headcount by Pregnancy &amp; Maternity/Adoption Leave</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82966783"/>
                  </a:ext>
                </a:extLst>
              </a:tr>
              <a:tr h="316148">
                <a:tc>
                  <a:txBody>
                    <a:bodyPr/>
                    <a:lstStyle/>
                    <a:p>
                      <a:pPr algn="ctr">
                        <a:spcAft>
                          <a:spcPts val="0"/>
                        </a:spcAft>
                      </a:pPr>
                      <a:r>
                        <a:rPr lang="en-GB" sz="1000" dirty="0">
                          <a:solidFill>
                            <a:schemeClr val="tx1"/>
                          </a:solidFill>
                          <a:effectLst/>
                        </a:rPr>
                        <a:t>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solidFill>
                            <a:schemeClr val="tx1"/>
                          </a:solidFill>
                          <a:effectLst/>
                        </a:rPr>
                        <a:t>Headcount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solidFill>
                            <a:schemeClr val="tx1"/>
                          </a:solidFill>
                          <a:effectLst/>
                        </a:rPr>
                        <a:t>%</a:t>
                      </a:r>
                      <a:endParaRPr lang="en-GB"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02074804"/>
                  </a:ext>
                </a:extLst>
              </a:tr>
              <a:tr h="200025">
                <a:tc>
                  <a:txBody>
                    <a:bodyPr/>
                    <a:lstStyle/>
                    <a:p>
                      <a:pPr>
                        <a:spcAft>
                          <a:spcPts val="0"/>
                        </a:spcAft>
                      </a:pPr>
                      <a:r>
                        <a:rPr lang="en-GB" sz="1000" dirty="0">
                          <a:solidFill>
                            <a:schemeClr val="tx1"/>
                          </a:solidFill>
                          <a:effectLst/>
                        </a:rPr>
                        <a:t>Maternity &amp; Adoption</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                 438 </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solidFill>
                            <a:schemeClr val="tx1"/>
                          </a:solidFill>
                          <a:effectLst/>
                        </a:rPr>
                        <a:t>3.50%</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30859693"/>
                  </a:ext>
                </a:extLst>
              </a:tr>
            </a:tbl>
          </a:graphicData>
        </a:graphic>
      </p:graphicFrame>
      <p:sp>
        <p:nvSpPr>
          <p:cNvPr id="8" name="TextBox 7"/>
          <p:cNvSpPr txBox="1"/>
          <p:nvPr/>
        </p:nvSpPr>
        <p:spPr>
          <a:xfrm>
            <a:off x="194945" y="5330986"/>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535503571"/>
              </p:ext>
            </p:extLst>
          </p:nvPr>
        </p:nvGraphicFramePr>
        <p:xfrm>
          <a:off x="194945" y="5912445"/>
          <a:ext cx="5212385" cy="690236"/>
        </p:xfrm>
        <a:graphic>
          <a:graphicData uri="http://schemas.openxmlformats.org/drawingml/2006/table">
            <a:tbl>
              <a:tblPr firstRow="1" firstCol="1" bandRow="1">
                <a:tableStyleId>{5C22544A-7EE6-4342-B048-85BDC9FD1C3A}</a:tableStyleId>
              </a:tblPr>
              <a:tblGrid>
                <a:gridCol w="93980">
                  <a:extLst>
                    <a:ext uri="{9D8B030D-6E8A-4147-A177-3AD203B41FA5}">
                      <a16:colId xmlns:a16="http://schemas.microsoft.com/office/drawing/2014/main" val="2527716327"/>
                    </a:ext>
                  </a:extLst>
                </a:gridCol>
                <a:gridCol w="2708520">
                  <a:extLst>
                    <a:ext uri="{9D8B030D-6E8A-4147-A177-3AD203B41FA5}">
                      <a16:colId xmlns:a16="http://schemas.microsoft.com/office/drawing/2014/main" val="2662848544"/>
                    </a:ext>
                  </a:extLst>
                </a:gridCol>
                <a:gridCol w="1455845">
                  <a:extLst>
                    <a:ext uri="{9D8B030D-6E8A-4147-A177-3AD203B41FA5}">
                      <a16:colId xmlns:a16="http://schemas.microsoft.com/office/drawing/2014/main" val="419116042"/>
                    </a:ext>
                  </a:extLst>
                </a:gridCol>
                <a:gridCol w="954040">
                  <a:extLst>
                    <a:ext uri="{9D8B030D-6E8A-4147-A177-3AD203B41FA5}">
                      <a16:colId xmlns:a16="http://schemas.microsoft.com/office/drawing/2014/main" val="964741777"/>
                    </a:ext>
                  </a:extLst>
                </a:gridCol>
              </a:tblGrid>
              <a:tr h="200025">
                <a:tc gridSpan="4">
                  <a:txBody>
                    <a:bodyPr/>
                    <a:lstStyle/>
                    <a:p>
                      <a:pPr algn="ctr">
                        <a:spcAft>
                          <a:spcPts val="0"/>
                        </a:spcAft>
                      </a:pPr>
                      <a:r>
                        <a:rPr lang="en-GB" sz="1000" b="0" dirty="0">
                          <a:solidFill>
                            <a:schemeClr val="tx1"/>
                          </a:solidFill>
                          <a:effectLst/>
                        </a:rPr>
                        <a:t>HDUHB Leavers by Pregnancy &amp; Maternity/Adoption Leave</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02328415"/>
                  </a:ext>
                </a:extLst>
              </a:tr>
              <a:tr h="240400">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spcAft>
                          <a:spcPts val="0"/>
                        </a:spcAft>
                      </a:pPr>
                      <a:r>
                        <a:rPr lang="en-GB"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93497741"/>
                  </a:ext>
                </a:extLst>
              </a:tr>
              <a:tr h="249811">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ts val="0"/>
                        </a:spcAft>
                      </a:pPr>
                      <a:r>
                        <a:rPr lang="en-GB" sz="1000">
                          <a:effectLst/>
                        </a:rPr>
                        <a:t>Staff on Maternity &amp; Adoption Leave</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                    2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0.17%</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93146848"/>
                  </a:ext>
                </a:extLst>
              </a:tr>
            </a:tbl>
          </a:graphicData>
        </a:graphic>
      </p:graphicFrame>
      <p:sp>
        <p:nvSpPr>
          <p:cNvPr id="10" name="TextBox 9"/>
          <p:cNvSpPr txBox="1"/>
          <p:nvPr/>
        </p:nvSpPr>
        <p:spPr>
          <a:xfrm>
            <a:off x="194945" y="7673916"/>
            <a:ext cx="5211610" cy="46166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There were no employees on </a:t>
            </a:r>
            <a:r>
              <a:rPr lang="en-GB" sz="1200" dirty="0" smtClean="0">
                <a:latin typeface="Arial" panose="020B0604020202020204" pitchFamily="34" charset="0"/>
                <a:cs typeface="Arial" panose="020B0604020202020204" pitchFamily="34" charset="0"/>
              </a:rPr>
              <a:t>pregnancy and maternity leave </a:t>
            </a:r>
            <a:r>
              <a:rPr lang="en-GB" sz="1200" dirty="0">
                <a:latin typeface="Arial" panose="020B0604020202020204" pitchFamily="34" charset="0"/>
                <a:cs typeface="Arial" panose="020B0604020202020204" pitchFamily="34" charset="0"/>
              </a:rPr>
              <a:t>involved in grievance or disciplinary procedures during the reporting period. </a:t>
            </a:r>
          </a:p>
        </p:txBody>
      </p:sp>
      <p:sp>
        <p:nvSpPr>
          <p:cNvPr id="11" name="TextBox 10"/>
          <p:cNvSpPr txBox="1"/>
          <p:nvPr/>
        </p:nvSpPr>
        <p:spPr>
          <a:xfrm>
            <a:off x="194945" y="7000995"/>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latin typeface="Arial" panose="020B0604020202020204" pitchFamily="34" charset="0"/>
                <a:cs typeface="Arial" panose="020B0604020202020204" pitchFamily="34" charset="0"/>
              </a:rPr>
              <a:t>Employee Relations Cases</a:t>
            </a:r>
            <a:endParaRPr lang="en-GB"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5022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26</a:t>
            </a:fld>
            <a:endParaRPr lang="en-GB"/>
          </a:p>
        </p:txBody>
      </p:sp>
      <p:sp>
        <p:nvSpPr>
          <p:cNvPr id="5" name="Rectangle 4"/>
          <p:cNvSpPr/>
          <p:nvPr/>
        </p:nvSpPr>
        <p:spPr>
          <a:xfrm>
            <a:off x="1476510" y="2179513"/>
            <a:ext cx="3904980" cy="1323439"/>
          </a:xfrm>
          <a:prstGeom prst="rect">
            <a:avLst/>
          </a:prstGeom>
          <a:noFill/>
        </p:spPr>
        <p:txBody>
          <a:bodyPr wrap="none">
            <a:spAutoFit/>
          </a:bodyPr>
          <a:lstStyle/>
          <a:p>
            <a:pPr algn="ctr"/>
            <a:r>
              <a:rPr lang="en-GB" sz="4000" b="1" dirty="0" smtClean="0"/>
              <a:t>Section 6</a:t>
            </a:r>
          </a:p>
          <a:p>
            <a:pPr algn="ctr"/>
            <a:r>
              <a:rPr lang="en-GB" sz="4000" b="1" dirty="0" smtClean="0"/>
              <a:t>Religion &amp; Beliefs</a:t>
            </a:r>
            <a:endParaRPr lang="en-GB" sz="4000" b="1"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0686897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3" name="TextBox 12"/>
          <p:cNvSpPr txBox="1"/>
          <p:nvPr/>
        </p:nvSpPr>
        <p:spPr>
          <a:xfrm>
            <a:off x="197708" y="2113005"/>
            <a:ext cx="2891483" cy="2335427"/>
          </a:xfrm>
          <a:prstGeom prst="rect">
            <a:avLst/>
          </a:prstGeom>
          <a:noFill/>
        </p:spPr>
        <p:txBody>
          <a:bodyPr wrap="square" rtlCol="0">
            <a:spAutoFit/>
          </a:bodyPr>
          <a:lstStyle/>
          <a:p>
            <a:endParaRPr lang="en-GB" dirty="0"/>
          </a:p>
        </p:txBody>
      </p:sp>
      <p:sp>
        <p:nvSpPr>
          <p:cNvPr id="14" name="TextBox 13"/>
          <p:cNvSpPr txBox="1"/>
          <p:nvPr/>
        </p:nvSpPr>
        <p:spPr>
          <a:xfrm>
            <a:off x="243166" y="6789969"/>
            <a:ext cx="6290531" cy="2631490"/>
          </a:xfrm>
          <a:prstGeom prst="rect">
            <a:avLst/>
          </a:prstGeom>
          <a:solidFill>
            <a:schemeClr val="accent1">
              <a:lumMod val="40000"/>
              <a:lumOff val="60000"/>
            </a:schemeClr>
          </a:solidFill>
          <a:ln w="38100">
            <a:solidFill>
              <a:schemeClr val="tx1"/>
            </a:solidFill>
          </a:ln>
        </p:spPr>
        <p:txBody>
          <a:bodyPr wrap="square" rtlCol="0">
            <a:spAutoFit/>
          </a:bodyPr>
          <a:lstStyle/>
          <a:p>
            <a:r>
              <a:rPr lang="en-GB" sz="1100" dirty="0">
                <a:latin typeface="Arial" panose="020B0604020202020204" pitchFamily="34" charset="0"/>
                <a:cs typeface="Arial" panose="020B0604020202020204" pitchFamily="34" charset="0"/>
              </a:rPr>
              <a:t>The Health Board published a Celebrating Diversity Calendar 2021 in December 2020 and a copy was issued to each of our 10,000+ members of Health Board staff, as well as new recruits, including volunteers and those on bank contracts.  The calendar was given to staff as a gift of thanks following a challenging year, where staff had responded to the pandemic with such courage and compassion, caring for our patients, our communities and each other, often at great personal sacrifice. The calendar has also been used proactively to celebrate key dates including religious festivals and non-religious awareness raising days.  Significant events are highlighted each month, along with inspirational quotes and additional information on selected topics. These events are also being shared with staff via Health Board wide emails and via our social media accounts including our closed Facebook pages, public pages and Twitter.  The calendar has helped staff to learn more about what is important to colleagues and patients and to raise awareness of the impact on others of, for example, the fasting month of Ramadan, sensory loss and promoting good mental health.  Staff have commented positively on receipt of the calendar and these are being proudly displayed in offices and departments across the Health Board and in areas which are visible to patients and their families who visit.</a:t>
            </a:r>
          </a:p>
        </p:txBody>
      </p:sp>
      <p:sp>
        <p:nvSpPr>
          <p:cNvPr id="15" name="TextBox 14"/>
          <p:cNvSpPr txBox="1"/>
          <p:nvPr/>
        </p:nvSpPr>
        <p:spPr>
          <a:xfrm>
            <a:off x="197708" y="3121989"/>
            <a:ext cx="3068006" cy="1277273"/>
          </a:xfrm>
          <a:prstGeom prst="rect">
            <a:avLst/>
          </a:prstGeom>
          <a:solidFill>
            <a:schemeClr val="bg1">
              <a:lumMod val="95000"/>
            </a:schemeClr>
          </a:solidFill>
          <a:ln>
            <a:noFill/>
            <a:prstDash val="dash"/>
          </a:ln>
        </p:spPr>
        <p:txBody>
          <a:bodyPr wrap="square" rtlCol="0">
            <a:spAutoFit/>
          </a:bodyPr>
          <a:lstStyle/>
          <a:p>
            <a:r>
              <a:rPr lang="en-GB" sz="1100" dirty="0">
                <a:latin typeface="Arial" panose="020B0604020202020204" pitchFamily="34" charset="0"/>
                <a:cs typeface="Arial" panose="020B0604020202020204" pitchFamily="34" charset="0"/>
              </a:rPr>
              <a:t>The Advisory Group’s commitment to raising awareness and listening to staff has also been evident.  In December members of the Advisory Group and Network participated in a national conference on Workplace Equality and are using this learning to stimulate local actions.  </a:t>
            </a:r>
          </a:p>
        </p:txBody>
      </p:sp>
      <p:sp>
        <p:nvSpPr>
          <p:cNvPr id="16" name="Flowchart: Connector 15"/>
          <p:cNvSpPr/>
          <p:nvPr/>
        </p:nvSpPr>
        <p:spPr>
          <a:xfrm>
            <a:off x="1122584" y="4651946"/>
            <a:ext cx="1689002" cy="1654791"/>
          </a:xfrm>
          <a:prstGeom prst="flowChartConnector">
            <a:avLst/>
          </a:prstGeom>
          <a:solidFill>
            <a:schemeClr val="bg1">
              <a:lumMod val="85000"/>
            </a:schemeClr>
          </a:solidFill>
          <a:ln>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a:solidFill>
                  <a:schemeClr val="tx1"/>
                </a:solidFill>
                <a:latin typeface="Arial" panose="020B0604020202020204" pitchFamily="34" charset="0"/>
                <a:cs typeface="Arial" panose="020B0604020202020204" pitchFamily="34" charset="0"/>
              </a:rPr>
              <a:t>Calendars were distributed to all 10,000+ </a:t>
            </a:r>
            <a:r>
              <a:rPr lang="en-GB" sz="1100" dirty="0" smtClean="0">
                <a:solidFill>
                  <a:schemeClr val="tx1"/>
                </a:solidFill>
                <a:latin typeface="Arial" panose="020B0604020202020204" pitchFamily="34" charset="0"/>
                <a:cs typeface="Arial" panose="020B0604020202020204" pitchFamily="34" charset="0"/>
              </a:rPr>
              <a:t>staff, volunteers and new recruits</a:t>
            </a:r>
            <a:endParaRPr lang="en-GB" sz="1100" dirty="0">
              <a:solidFill>
                <a:schemeClr val="tx1"/>
              </a:solidFill>
              <a:latin typeface="Arial" panose="020B0604020202020204" pitchFamily="34" charset="0"/>
              <a:cs typeface="Arial" panose="020B0604020202020204" pitchFamily="34" charset="0"/>
            </a:endParaRPr>
          </a:p>
        </p:txBody>
      </p:sp>
      <p:sp>
        <p:nvSpPr>
          <p:cNvPr id="17" name="Flowchart: Connector 16"/>
          <p:cNvSpPr/>
          <p:nvPr/>
        </p:nvSpPr>
        <p:spPr>
          <a:xfrm>
            <a:off x="3643386" y="4657471"/>
            <a:ext cx="1790551" cy="1654791"/>
          </a:xfrm>
          <a:prstGeom prst="flowChartConnector">
            <a:avLst/>
          </a:prstGeom>
          <a:solidFill>
            <a:schemeClr val="accent1">
              <a:lumMod val="40000"/>
              <a:lumOff val="60000"/>
            </a:schemeClr>
          </a:solid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a:solidFill>
                  <a:schemeClr val="tx1"/>
                </a:solidFill>
                <a:latin typeface="Arial" panose="020B0604020202020204" pitchFamily="34" charset="0"/>
                <a:cs typeface="Arial" panose="020B0604020202020204" pitchFamily="34" charset="0"/>
              </a:rPr>
              <a:t>Global emails Facebook posts regularly shared to celebrate and raise awareness of significant dates</a:t>
            </a:r>
          </a:p>
        </p:txBody>
      </p:sp>
      <p:sp>
        <p:nvSpPr>
          <p:cNvPr id="18" name="TextBox 17"/>
          <p:cNvSpPr txBox="1"/>
          <p:nvPr/>
        </p:nvSpPr>
        <p:spPr>
          <a:xfrm>
            <a:off x="3462246" y="3027417"/>
            <a:ext cx="3071451" cy="1446550"/>
          </a:xfrm>
          <a:prstGeom prst="rect">
            <a:avLst/>
          </a:prstGeom>
          <a:noFill/>
          <a:ln>
            <a:noFill/>
            <a:prstDash val="lgDashDot"/>
          </a:ln>
        </p:spPr>
        <p:txBody>
          <a:bodyPr wrap="square" rtlCol="0">
            <a:spAutoFit/>
          </a:bodyPr>
          <a:lstStyle/>
          <a:p>
            <a:r>
              <a:rPr lang="en-GB" sz="1100" dirty="0">
                <a:latin typeface="Arial" panose="020B0604020202020204" pitchFamily="34" charset="0"/>
                <a:cs typeface="Arial" panose="020B0604020202020204" pitchFamily="34" charset="0"/>
              </a:rPr>
              <a:t>The Organisational Development Team introduced a programme of reverse mentoring for Board and Executive Team members.  Each of these actions is driving forward our commitment to promoting </a:t>
            </a:r>
            <a:r>
              <a:rPr lang="en-GB" sz="1100" dirty="0" smtClean="0">
                <a:latin typeface="Arial" panose="020B0604020202020204" pitchFamily="34" charset="0"/>
                <a:cs typeface="Arial" panose="020B0604020202020204" pitchFamily="34" charset="0"/>
              </a:rPr>
              <a:t>equality </a:t>
            </a:r>
            <a:r>
              <a:rPr lang="en-GB" sz="1100" dirty="0">
                <a:latin typeface="Arial" panose="020B0604020202020204" pitchFamily="34" charset="0"/>
                <a:cs typeface="Arial" panose="020B0604020202020204" pitchFamily="34" charset="0"/>
              </a:rPr>
              <a:t>diversity and inclusion in the workplace and is evidence of our commitment to our Strategic Equality Plan objectives – Leadership By All.</a:t>
            </a:r>
          </a:p>
        </p:txBody>
      </p:sp>
      <p:sp>
        <p:nvSpPr>
          <p:cNvPr id="19" name="TextBox 18"/>
          <p:cNvSpPr txBox="1"/>
          <p:nvPr/>
        </p:nvSpPr>
        <p:spPr>
          <a:xfrm>
            <a:off x="182621" y="1092904"/>
            <a:ext cx="6351076" cy="1785104"/>
          </a:xfrm>
          <a:prstGeom prst="rect">
            <a:avLst/>
          </a:prstGeom>
          <a:solidFill>
            <a:schemeClr val="bg1">
              <a:lumMod val="85000"/>
            </a:schemeClr>
          </a:solidFill>
        </p:spPr>
        <p:txBody>
          <a:bodyPr wrap="square" rtlCol="0">
            <a:spAutoFit/>
          </a:bodyPr>
          <a:lstStyle/>
          <a:p>
            <a:r>
              <a:rPr lang="en-GB" sz="1100" dirty="0">
                <a:latin typeface="Arial" panose="020B0604020202020204" pitchFamily="34" charset="0"/>
                <a:cs typeface="Arial" panose="020B0604020202020204" pitchFamily="34" charset="0"/>
              </a:rPr>
              <a:t>The Strategic Partnership, Diversity and Inclusion team has </a:t>
            </a:r>
            <a:r>
              <a:rPr lang="en-GB" sz="1100" dirty="0" smtClean="0">
                <a:latin typeface="Arial" panose="020B0604020202020204" pitchFamily="34" charset="0"/>
                <a:cs typeface="Arial" panose="020B0604020202020204" pitchFamily="34" charset="0"/>
              </a:rPr>
              <a:t>developed </a:t>
            </a:r>
            <a:r>
              <a:rPr lang="en-GB" sz="1100" dirty="0">
                <a:latin typeface="Arial" panose="020B0604020202020204" pitchFamily="34" charset="0"/>
                <a:cs typeface="Arial" panose="020B0604020202020204" pitchFamily="34" charset="0"/>
              </a:rPr>
              <a:t>a partnership with the hospital libraries, to purchase books on diversity and inclusion issues and create displays for events such as Black History month and Neurodiversity week.  The joint awareness raising and book displays has prompted enquiries from staff who have requested further information and support on a variety of subjects such as being </a:t>
            </a:r>
            <a:r>
              <a:rPr lang="en-GB" sz="1100" dirty="0" err="1">
                <a:latin typeface="Arial" panose="020B0604020202020204" pitchFamily="34" charset="0"/>
                <a:cs typeface="Arial" panose="020B0604020202020204" pitchFamily="34" charset="0"/>
              </a:rPr>
              <a:t>neurodivergent</a:t>
            </a:r>
            <a:r>
              <a:rPr lang="en-GB" sz="1100" dirty="0">
                <a:latin typeface="Arial" panose="020B0604020202020204" pitchFamily="34" charset="0"/>
                <a:cs typeface="Arial" panose="020B0604020202020204" pitchFamily="34" charset="0"/>
              </a:rPr>
              <a:t> and supporting someone who is Transgender. Most recently the team worked with the Chaplaincy and Local Public Health teams to develop information for staff on celebrating Ramadan during the pandemic.  This included an information leaflet to explain how staff can support both their colleagues and patients. The Strategic Partnership, Diversity and Inclusion Team also worked with a member of the Advisory Group to raise awareness of Diwali.</a:t>
            </a:r>
          </a:p>
        </p:txBody>
      </p:sp>
      <p:sp>
        <p:nvSpPr>
          <p:cNvPr id="2" name="Slide Number Placeholder 1"/>
          <p:cNvSpPr>
            <a:spLocks noGrp="1"/>
          </p:cNvSpPr>
          <p:nvPr>
            <p:ph type="sldNum" sz="quarter" idx="12"/>
          </p:nvPr>
        </p:nvSpPr>
        <p:spPr/>
        <p:txBody>
          <a:bodyPr/>
          <a:lstStyle/>
          <a:p>
            <a:fld id="{74710304-EE0D-4BCA-B415-2E7F52169AEF}" type="slidenum">
              <a:rPr lang="en-GB" smtClean="0"/>
              <a:t>27</a:t>
            </a:fld>
            <a:endParaRPr lang="en-GB"/>
          </a:p>
        </p:txBody>
      </p:sp>
      <p:sp>
        <p:nvSpPr>
          <p:cNvPr id="22" name="TextBox 21"/>
          <p:cNvSpPr txBox="1"/>
          <p:nvPr/>
        </p:nvSpPr>
        <p:spPr>
          <a:xfrm>
            <a:off x="197708" y="417515"/>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Religious Beliefs Positive Actions</a:t>
            </a:r>
            <a:endParaRPr lang="en-GB" dirty="0">
              <a:solidFill>
                <a:schemeClr val="bg1"/>
              </a:solidFill>
            </a:endParaRPr>
          </a:p>
        </p:txBody>
      </p:sp>
    </p:spTree>
    <p:extLst>
      <p:ext uri="{BB962C8B-B14F-4D97-AF65-F5344CB8AC3E}">
        <p14:creationId xmlns:p14="http://schemas.microsoft.com/office/powerpoint/2010/main" val="12160102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3" name="TextBox 12"/>
          <p:cNvSpPr txBox="1"/>
          <p:nvPr/>
        </p:nvSpPr>
        <p:spPr>
          <a:xfrm>
            <a:off x="-8668" y="2396239"/>
            <a:ext cx="2891483" cy="2335427"/>
          </a:xfrm>
          <a:prstGeom prst="rect">
            <a:avLst/>
          </a:prstGeom>
          <a:noFill/>
        </p:spPr>
        <p:txBody>
          <a:bodyPr wrap="square" rtlCol="0">
            <a:spAutoFit/>
          </a:bodyPr>
          <a:lstStyle/>
          <a:p>
            <a:endParaRPr lang="en-GB" dirty="0"/>
          </a:p>
        </p:txBody>
      </p:sp>
      <p:sp>
        <p:nvSpPr>
          <p:cNvPr id="16" name="Flowchart: Connector 15"/>
          <p:cNvSpPr/>
          <p:nvPr/>
        </p:nvSpPr>
        <p:spPr>
          <a:xfrm>
            <a:off x="239466" y="1728632"/>
            <a:ext cx="3038124" cy="2629611"/>
          </a:xfrm>
          <a:prstGeom prst="flowChartConnector">
            <a:avLst/>
          </a:prstGeom>
          <a:solidFill>
            <a:schemeClr val="accent1">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latin typeface="Arial" panose="020B0604020202020204" pitchFamily="34" charset="0"/>
                <a:cs typeface="Arial" panose="020B0604020202020204" pitchFamily="34" charset="0"/>
              </a:rPr>
              <a:t>Improve how we attract, recruit and retain employees with a wide range of religious beliefs by researching best practise through lived experience</a:t>
            </a:r>
            <a:endParaRPr lang="en-GB" sz="1100" dirty="0">
              <a:solidFill>
                <a:schemeClr val="tx1"/>
              </a:solidFill>
              <a:latin typeface="Arial" panose="020B0604020202020204" pitchFamily="34" charset="0"/>
              <a:cs typeface="Arial" panose="020B0604020202020204" pitchFamily="34" charset="0"/>
            </a:endParaRPr>
          </a:p>
        </p:txBody>
      </p:sp>
      <p:sp>
        <p:nvSpPr>
          <p:cNvPr id="17" name="Flowchart: Connector 16"/>
          <p:cNvSpPr/>
          <p:nvPr/>
        </p:nvSpPr>
        <p:spPr>
          <a:xfrm>
            <a:off x="3906982" y="1638796"/>
            <a:ext cx="2422231" cy="2202812"/>
          </a:xfrm>
          <a:prstGeom prst="flowChartConnector">
            <a:avLst/>
          </a:prstGeom>
          <a:solidFill>
            <a:schemeClr val="bg2"/>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latin typeface="Arial" panose="020B0604020202020204" pitchFamily="34" charset="0"/>
                <a:cs typeface="Arial" panose="020B0604020202020204" pitchFamily="34" charset="0"/>
              </a:rPr>
              <a:t>Decrease the % of staff choosing not to disclose information on ESR</a:t>
            </a:r>
            <a:endParaRPr lang="en-GB" sz="1100" dirty="0">
              <a:solidFill>
                <a:schemeClr val="tx1"/>
              </a:solidFill>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74710304-EE0D-4BCA-B415-2E7F52169AEF}" type="slidenum">
              <a:rPr lang="en-GB" smtClean="0"/>
              <a:t>28</a:t>
            </a:fld>
            <a:endParaRPr lang="en-GB"/>
          </a:p>
        </p:txBody>
      </p:sp>
      <p:sp>
        <p:nvSpPr>
          <p:cNvPr id="21" name="Flowchart: Connector 20"/>
          <p:cNvSpPr/>
          <p:nvPr/>
        </p:nvSpPr>
        <p:spPr>
          <a:xfrm>
            <a:off x="3612894" y="4139033"/>
            <a:ext cx="2897605" cy="2575597"/>
          </a:xfrm>
          <a:prstGeom prst="flowChartConnector">
            <a:avLst/>
          </a:prstGeom>
          <a:solidFill>
            <a:schemeClr val="bg1">
              <a:lumMod val="95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latin typeface="Arial" panose="020B0604020202020204" pitchFamily="34" charset="0"/>
                <a:cs typeface="Arial" panose="020B0604020202020204" pitchFamily="34" charset="0"/>
              </a:rPr>
              <a:t>Improve how we provide support to staff of all faiths</a:t>
            </a:r>
            <a:endParaRPr lang="en-GB" sz="1100" dirty="0">
              <a:solidFill>
                <a:schemeClr val="tx1"/>
              </a:solidFill>
              <a:latin typeface="Arial" panose="020B0604020202020204" pitchFamily="34" charset="0"/>
              <a:cs typeface="Arial" panose="020B0604020202020204" pitchFamily="34" charset="0"/>
            </a:endParaRPr>
          </a:p>
        </p:txBody>
      </p:sp>
      <p:sp>
        <p:nvSpPr>
          <p:cNvPr id="20" name="Flowchart: Connector 19"/>
          <p:cNvSpPr/>
          <p:nvPr/>
        </p:nvSpPr>
        <p:spPr>
          <a:xfrm>
            <a:off x="197708" y="5113116"/>
            <a:ext cx="2506946" cy="2760224"/>
          </a:xfrm>
          <a:prstGeom prst="flowChartConnector">
            <a:avLst/>
          </a:prstGeom>
          <a:solidFill>
            <a:schemeClr val="accent3">
              <a:lumMod val="60000"/>
              <a:lumOff val="4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latin typeface="Arial" panose="020B0604020202020204" pitchFamily="34" charset="0"/>
                <a:cs typeface="Arial" panose="020B0604020202020204" pitchFamily="34" charset="0"/>
              </a:rPr>
              <a:t>Continue to raise awareness generally</a:t>
            </a:r>
            <a:endParaRPr lang="en-GB" sz="1100" dirty="0">
              <a:solidFill>
                <a:schemeClr val="tx1"/>
              </a:solidFill>
              <a:latin typeface="Arial" panose="020B0604020202020204" pitchFamily="34" charset="0"/>
              <a:cs typeface="Arial" panose="020B0604020202020204" pitchFamily="34" charset="0"/>
            </a:endParaRPr>
          </a:p>
        </p:txBody>
      </p:sp>
      <p:sp>
        <p:nvSpPr>
          <p:cNvPr id="24" name="TextBox 23"/>
          <p:cNvSpPr txBox="1"/>
          <p:nvPr/>
        </p:nvSpPr>
        <p:spPr>
          <a:xfrm>
            <a:off x="197708" y="417515"/>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Religious Beliefs Future Aims</a:t>
            </a:r>
            <a:endParaRPr lang="en-GB" dirty="0">
              <a:solidFill>
                <a:schemeClr val="bg1"/>
              </a:solidFill>
            </a:endParaRPr>
          </a:p>
        </p:txBody>
      </p:sp>
      <p:sp>
        <p:nvSpPr>
          <p:cNvPr id="14" name="Oval Callout 13"/>
          <p:cNvSpPr/>
          <p:nvPr/>
        </p:nvSpPr>
        <p:spPr>
          <a:xfrm>
            <a:off x="2606973" y="6811191"/>
            <a:ext cx="3336374" cy="2273644"/>
          </a:xfrm>
          <a:prstGeom prst="wedgeEllipseCallout">
            <a:avLst/>
          </a:prstGeom>
          <a:solidFill>
            <a:srgbClr val="FFCC66"/>
          </a:solidFill>
          <a:ln>
            <a:solidFill>
              <a:schemeClr val="tx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accent1">
                  <a:lumMod val="50000"/>
                </a:schemeClr>
              </a:solidFill>
            </a:endParaRPr>
          </a:p>
        </p:txBody>
      </p:sp>
      <p:sp>
        <p:nvSpPr>
          <p:cNvPr id="6" name="TextBox 5"/>
          <p:cNvSpPr txBox="1"/>
          <p:nvPr/>
        </p:nvSpPr>
        <p:spPr>
          <a:xfrm>
            <a:off x="3128135" y="7167754"/>
            <a:ext cx="1997660" cy="600164"/>
          </a:xfrm>
          <a:prstGeom prst="rect">
            <a:avLst/>
          </a:prstGeom>
          <a:noFill/>
        </p:spPr>
        <p:txBody>
          <a:bodyPr wrap="square" rtlCol="0">
            <a:spAutoFit/>
          </a:bodyPr>
          <a:lstStyle/>
          <a:p>
            <a:pPr algn="ctr"/>
            <a:r>
              <a:rPr lang="en-GB" sz="1100" dirty="0">
                <a:latin typeface="Arial" panose="020B0604020202020204" pitchFamily="34" charset="0"/>
                <a:cs typeface="Arial" panose="020B0604020202020204" pitchFamily="34" charset="0"/>
              </a:rPr>
              <a:t>“Diversity is the mix, Inclusion is making the mix work” </a:t>
            </a:r>
          </a:p>
        </p:txBody>
      </p:sp>
      <p:sp>
        <p:nvSpPr>
          <p:cNvPr id="7" name="TextBox 6"/>
          <p:cNvSpPr txBox="1"/>
          <p:nvPr/>
        </p:nvSpPr>
        <p:spPr>
          <a:xfrm>
            <a:off x="3052619" y="7710429"/>
            <a:ext cx="2645995" cy="1000274"/>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a:t>
            </a:r>
            <a:r>
              <a:rPr lang="en-GB" sz="1600" b="1" dirty="0">
                <a:latin typeface="Arial" panose="020B0604020202020204" pitchFamily="34" charset="0"/>
                <a:cs typeface="Arial" panose="020B0604020202020204" pitchFamily="34" charset="0"/>
              </a:rPr>
              <a:t>D</a:t>
            </a:r>
            <a:r>
              <a:rPr lang="en-GB" sz="1100" dirty="0">
                <a:latin typeface="Arial" panose="020B0604020202020204" pitchFamily="34" charset="0"/>
                <a:cs typeface="Arial" panose="020B0604020202020204" pitchFamily="34" charset="0"/>
              </a:rPr>
              <a:t>ifferent, </a:t>
            </a:r>
            <a:r>
              <a:rPr lang="en-GB" sz="1600" b="1" dirty="0">
                <a:latin typeface="Arial" panose="020B0604020202020204" pitchFamily="34" charset="0"/>
                <a:cs typeface="Arial" panose="020B0604020202020204" pitchFamily="34" charset="0"/>
              </a:rPr>
              <a:t>I</a:t>
            </a:r>
            <a:r>
              <a:rPr lang="en-GB" sz="1100" dirty="0">
                <a:latin typeface="Arial" panose="020B0604020202020204" pitchFamily="34" charset="0"/>
                <a:cs typeface="Arial" panose="020B0604020202020204" pitchFamily="34" charset="0"/>
              </a:rPr>
              <a:t>ndividuals, </a:t>
            </a:r>
            <a:r>
              <a:rPr lang="en-GB" sz="1600" b="1" dirty="0">
                <a:latin typeface="Arial" panose="020B0604020202020204" pitchFamily="34" charset="0"/>
                <a:cs typeface="Arial" panose="020B0604020202020204" pitchFamily="34" charset="0"/>
              </a:rPr>
              <a:t>V</a:t>
            </a:r>
            <a:r>
              <a:rPr lang="en-GB" sz="1100" dirty="0">
                <a:latin typeface="Arial" panose="020B0604020202020204" pitchFamily="34" charset="0"/>
                <a:cs typeface="Arial" panose="020B0604020202020204" pitchFamily="34" charset="0"/>
              </a:rPr>
              <a:t>aluing &amp; </a:t>
            </a:r>
            <a:r>
              <a:rPr lang="en-GB" sz="1100" dirty="0" smtClean="0">
                <a:latin typeface="Arial" panose="020B0604020202020204" pitchFamily="34" charset="0"/>
                <a:cs typeface="Arial" panose="020B0604020202020204" pitchFamily="34" charset="0"/>
              </a:rPr>
              <a:t>Accepting </a:t>
            </a:r>
            <a:r>
              <a:rPr lang="en-GB" sz="1600" b="1" dirty="0">
                <a:latin typeface="Arial" panose="020B0604020202020204" pitchFamily="34" charset="0"/>
                <a:cs typeface="Arial" panose="020B0604020202020204" pitchFamily="34" charset="0"/>
              </a:rPr>
              <a:t>E</a:t>
            </a:r>
            <a:r>
              <a:rPr lang="en-GB" sz="1100" dirty="0">
                <a:latin typeface="Arial" panose="020B0604020202020204" pitchFamily="34" charset="0"/>
                <a:cs typeface="Arial" panose="020B0604020202020204" pitchFamily="34" charset="0"/>
              </a:rPr>
              <a:t>ach other, </a:t>
            </a:r>
            <a:r>
              <a:rPr lang="en-GB" sz="1600" b="1" dirty="0" smtClean="0">
                <a:latin typeface="Arial" panose="020B0604020202020204" pitchFamily="34" charset="0"/>
                <a:cs typeface="Arial" panose="020B0604020202020204" pitchFamily="34" charset="0"/>
              </a:rPr>
              <a:t>R</a:t>
            </a:r>
            <a:r>
              <a:rPr lang="en-GB" sz="1100" dirty="0" smtClean="0">
                <a:latin typeface="Arial" panose="020B0604020202020204" pitchFamily="34" charset="0"/>
                <a:cs typeface="Arial" panose="020B0604020202020204" pitchFamily="34" charset="0"/>
              </a:rPr>
              <a:t>egardless of </a:t>
            </a:r>
            <a:r>
              <a:rPr lang="en-GB" sz="1600" b="1" dirty="0" smtClean="0">
                <a:latin typeface="Arial" panose="020B0604020202020204" pitchFamily="34" charset="0"/>
                <a:cs typeface="Arial" panose="020B0604020202020204" pitchFamily="34" charset="0"/>
              </a:rPr>
              <a:t>S</a:t>
            </a:r>
            <a:r>
              <a:rPr lang="en-GB" sz="1100" dirty="0" smtClean="0">
                <a:latin typeface="Arial" panose="020B0604020202020204" pitchFamily="34" charset="0"/>
                <a:cs typeface="Arial" panose="020B0604020202020204" pitchFamily="34" charset="0"/>
              </a:rPr>
              <a:t>kin</a:t>
            </a:r>
            <a:r>
              <a:rPr lang="en-GB" sz="1100"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I</a:t>
            </a:r>
            <a:r>
              <a:rPr lang="en-GB" sz="1100" dirty="0">
                <a:latin typeface="Arial" panose="020B0604020202020204" pitchFamily="34" charset="0"/>
                <a:cs typeface="Arial" panose="020B0604020202020204" pitchFamily="34" charset="0"/>
              </a:rPr>
              <a:t>ntellect, </a:t>
            </a:r>
            <a:r>
              <a:rPr lang="en-GB" sz="1600" b="1" dirty="0">
                <a:latin typeface="Arial" panose="020B0604020202020204" pitchFamily="34" charset="0"/>
                <a:cs typeface="Arial" panose="020B0604020202020204" pitchFamily="34" charset="0"/>
              </a:rPr>
              <a:t>T</a:t>
            </a:r>
            <a:r>
              <a:rPr lang="en-GB" sz="1100" dirty="0">
                <a:latin typeface="Arial" panose="020B0604020202020204" pitchFamily="34" charset="0"/>
                <a:cs typeface="Arial" panose="020B0604020202020204" pitchFamily="34" charset="0"/>
              </a:rPr>
              <a:t>alent or </a:t>
            </a:r>
            <a:r>
              <a:rPr lang="en-GB" sz="1600" b="1" dirty="0">
                <a:latin typeface="Arial" panose="020B0604020202020204" pitchFamily="34" charset="0"/>
                <a:cs typeface="Arial" panose="020B0604020202020204" pitchFamily="34" charset="0"/>
              </a:rPr>
              <a:t>Y</a:t>
            </a:r>
            <a:r>
              <a:rPr lang="en-GB" sz="1100" dirty="0">
                <a:latin typeface="Arial" panose="020B0604020202020204" pitchFamily="34" charset="0"/>
                <a:cs typeface="Arial" panose="020B0604020202020204" pitchFamily="34" charset="0"/>
              </a:rPr>
              <a:t>ears</a:t>
            </a:r>
            <a:r>
              <a:rPr lang="en-GB" sz="1100" dirty="0" smtClean="0">
                <a:latin typeface="Arial" panose="020B0604020202020204" pitchFamily="34" charset="0"/>
                <a:cs typeface="Arial" panose="020B0604020202020204" pitchFamily="34" charset="0"/>
              </a:rPr>
              <a:t>”</a:t>
            </a:r>
          </a:p>
          <a:p>
            <a:r>
              <a:rPr lang="en-GB" sz="1100" dirty="0" smtClean="0">
                <a:latin typeface="Arial" panose="020B0604020202020204" pitchFamily="34" charset="0"/>
                <a:cs typeface="Arial" panose="020B0604020202020204" pitchFamily="34" charset="0"/>
              </a:rPr>
              <a:t>- Christine</a:t>
            </a:r>
            <a:endParaRPr lang="en-GB"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03313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29</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Religious Beliefs </a:t>
            </a:r>
            <a:endParaRPr lang="en-GB" dirty="0">
              <a:solidFill>
                <a:schemeClr val="bg1"/>
              </a:solidFill>
            </a:endParaRPr>
          </a:p>
        </p:txBody>
      </p:sp>
      <p:sp>
        <p:nvSpPr>
          <p:cNvPr id="3" name="TextBox 2"/>
          <p:cNvSpPr txBox="1"/>
          <p:nvPr/>
        </p:nvSpPr>
        <p:spPr>
          <a:xfrm>
            <a:off x="194945" y="1092530"/>
            <a:ext cx="6288982" cy="8771632"/>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provides a summary of conclusions drawn from analysis of statistics in relation to </a:t>
            </a:r>
            <a:r>
              <a:rPr lang="en-GB" sz="1200" b="1" dirty="0" smtClean="0">
                <a:latin typeface="Arial" panose="020B0604020202020204" pitchFamily="34" charset="0"/>
                <a:cs typeface="Arial" panose="020B0604020202020204" pitchFamily="34" charset="0"/>
              </a:rPr>
              <a:t>religious beliefs, </a:t>
            </a:r>
            <a:r>
              <a:rPr lang="en-GB" sz="1200" b="1" dirty="0">
                <a:latin typeface="Arial" panose="020B0604020202020204" pitchFamily="34" charset="0"/>
                <a:cs typeface="Arial" panose="020B0604020202020204" pitchFamily="34" charset="0"/>
              </a:rPr>
              <a:t>together with an outline of intended aims and future positive action.</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Conclusions following the analysis of data</a:t>
            </a:r>
            <a:r>
              <a:rPr lang="en-GB" sz="1200" b="1" dirty="0" smtClean="0">
                <a:latin typeface="Arial" panose="020B0604020202020204" pitchFamily="34" charset="0"/>
                <a:cs typeface="Arial" panose="020B0604020202020204" pitchFamily="34" charset="0"/>
              </a:rPr>
              <a:t>:</a:t>
            </a:r>
          </a:p>
          <a:p>
            <a:endParaRPr lang="en-GB" sz="1200" b="1" dirty="0" smtClean="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Compared to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2020 the percentage of staff identifying as having a specific religion or belief has risen by 3.55% as at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2021</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identifying as having other religious belief has also risen by 0.80% for the reporting period</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 The percentage of staff choosing not to disclose this information has fallen by 0.35%.</a:t>
            </a:r>
          </a:p>
          <a:p>
            <a:pPr lvl="0"/>
            <a:r>
              <a:rPr lang="en-GB" sz="1200" dirty="0">
                <a:latin typeface="Arial" panose="020B0604020202020204" pitchFamily="34" charset="0"/>
                <a:cs typeface="Arial" panose="020B0604020202020204" pitchFamily="34" charset="0"/>
              </a:rPr>
              <a:t>Those staff whose records are not recorded on ESR has fallen by 4%.  1,994 employees do not have their religious belief recorded on ESR which makes data analysis more challenging and less accurate in drawing conclusions</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Around 60% of the Hywel Dda population are Christian, 2% would be of other religion, around 30% would have no religion and 9% would prefer not to state their religion.  Compared to the workforce profile of Hywel Dda, around 41% are Christian, 24% would be of other religion, around 19% preferred not to say. 16% of the workforce are not recorded on ESR which makes drawing a conclusion on the data more difficult</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42% of candidates offered employment recorded their religious belief as Christianity.  This compares to 60% of the Hywel Dda population.  It is important to note that we do appoint several new employees from outside the Hywel Dda population and overseas.</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For the fourth consecutive year there has been no grievances submitted by those who identify as Buddhist, Hindu, Muslim, Jewish or Sikh. This is unsurprising given that these religions make up a small proportion of the workforce – 0.93% when combined.  </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The percentage of those submitting grievances who identify as Christian has slightly decreased from 39.81% last year to 36.51% this year, but remains in line with the profile of the Health Board (41.04%). Due to the overall decrease of staff involved in grievances for this period, this equates to a decrease of 42 individuals in 2019/20 to 13 individuals this year. Similarly, the percentage of Atheists submitting grievances has decreased from 8.33% last year to 6.90% this year, and in terms of headcount, this is a decrease from 9 people to 2 people. </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Christians continue to remain by far, the largest group of those with an identified religion who are subject to disciplinary proceedings at 36.5%. This is in line with the profile of the Health Board which is 41.04% Christian.  Buddhists and Hindus make up 3.17% of all disciplinary cases for this year. This is four times the percentage of Buddhists and Hindus within the Health Board (0.88% combined). There were no disciplinary cases for those whose religion is Islam, Judaism or Sikhism.  </a:t>
            </a:r>
          </a:p>
          <a:p>
            <a:endParaRPr lang="en-GB" sz="1200" dirty="0">
              <a:latin typeface="Arial" panose="020B0604020202020204" pitchFamily="34" charset="0"/>
              <a:cs typeface="Arial" panose="020B0604020202020204" pitchFamily="34" charset="0"/>
            </a:endParaRPr>
          </a:p>
          <a:p>
            <a:pPr lvl="0"/>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98263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3</a:t>
            </a:fld>
            <a:endParaRPr lang="en-GB"/>
          </a:p>
        </p:txBody>
      </p:sp>
      <p:sp>
        <p:nvSpPr>
          <p:cNvPr id="5" name="Rectangle 4"/>
          <p:cNvSpPr/>
          <p:nvPr/>
        </p:nvSpPr>
        <p:spPr>
          <a:xfrm>
            <a:off x="1101436" y="1722500"/>
            <a:ext cx="4655128" cy="1938992"/>
          </a:xfrm>
          <a:prstGeom prst="rect">
            <a:avLst/>
          </a:prstGeom>
          <a:noFill/>
        </p:spPr>
        <p:txBody>
          <a:bodyPr wrap="square">
            <a:spAutoFit/>
          </a:bodyPr>
          <a:lstStyle/>
          <a:p>
            <a:pPr algn="ctr"/>
            <a:r>
              <a:rPr lang="en-GB" sz="4000" b="1" dirty="0" smtClean="0"/>
              <a:t>Section 1</a:t>
            </a:r>
          </a:p>
          <a:p>
            <a:pPr algn="ctr"/>
            <a:r>
              <a:rPr lang="en-GB" sz="4000" b="1" dirty="0" smtClean="0"/>
              <a:t>Introduction</a:t>
            </a:r>
            <a:endParaRPr lang="en-GB" sz="4000" b="1" dirty="0"/>
          </a:p>
          <a:p>
            <a:pPr algn="ctr"/>
            <a:endParaRPr lang="en-GB" sz="4000" b="1" dirty="0" smtClean="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0437186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30</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a:solidFill>
                  <a:schemeClr val="bg1"/>
                </a:solidFill>
              </a:rPr>
              <a:t>Religious Beliefs </a:t>
            </a:r>
          </a:p>
        </p:txBody>
      </p:sp>
      <p:sp>
        <p:nvSpPr>
          <p:cNvPr id="3" name="TextBox 2"/>
          <p:cNvSpPr txBox="1"/>
          <p:nvPr/>
        </p:nvSpPr>
        <p:spPr>
          <a:xfrm>
            <a:off x="194945" y="839423"/>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sp>
        <p:nvSpPr>
          <p:cNvPr id="7" name="TextBox 6"/>
          <p:cNvSpPr txBox="1"/>
          <p:nvPr/>
        </p:nvSpPr>
        <p:spPr>
          <a:xfrm>
            <a:off x="194945" y="3188115"/>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Pay by Staff Group</a:t>
            </a:r>
            <a:endParaRPr lang="en-GB" sz="1400" dirty="0">
              <a:solidFill>
                <a:schemeClr val="bg1"/>
              </a:solidFill>
            </a:endParaRPr>
          </a:p>
        </p:txBody>
      </p:sp>
      <p:sp>
        <p:nvSpPr>
          <p:cNvPr id="9" name="Rectangle 1"/>
          <p:cNvSpPr>
            <a:spLocks noChangeArrowheads="1"/>
          </p:cNvSpPr>
          <p:nvPr/>
        </p:nvSpPr>
        <p:spPr bwMode="auto">
          <a:xfrm>
            <a:off x="56672" y="9416198"/>
            <a:ext cx="61915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above table shows analysis of pay using mean annual salary as the basis and the figures shown are those for March 2021.</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005117916"/>
              </p:ext>
            </p:extLst>
          </p:nvPr>
        </p:nvGraphicFramePr>
        <p:xfrm>
          <a:off x="194944" y="1186316"/>
          <a:ext cx="5478780" cy="1933575"/>
        </p:xfrm>
        <a:graphic>
          <a:graphicData uri="http://schemas.openxmlformats.org/drawingml/2006/table">
            <a:tbl>
              <a:tblPr firstRow="1" firstCol="1" bandRow="1">
                <a:tableStyleId>{5C22544A-7EE6-4342-B048-85BDC9FD1C3A}</a:tableStyleId>
              </a:tblPr>
              <a:tblGrid>
                <a:gridCol w="3022600">
                  <a:extLst>
                    <a:ext uri="{9D8B030D-6E8A-4147-A177-3AD203B41FA5}">
                      <a16:colId xmlns:a16="http://schemas.microsoft.com/office/drawing/2014/main" val="4226363704"/>
                    </a:ext>
                  </a:extLst>
                </a:gridCol>
                <a:gridCol w="1190625">
                  <a:extLst>
                    <a:ext uri="{9D8B030D-6E8A-4147-A177-3AD203B41FA5}">
                      <a16:colId xmlns:a16="http://schemas.microsoft.com/office/drawing/2014/main" val="1689779066"/>
                    </a:ext>
                  </a:extLst>
                </a:gridCol>
                <a:gridCol w="1265555">
                  <a:extLst>
                    <a:ext uri="{9D8B030D-6E8A-4147-A177-3AD203B41FA5}">
                      <a16:colId xmlns:a16="http://schemas.microsoft.com/office/drawing/2014/main" val="2562794063"/>
                    </a:ext>
                  </a:extLst>
                </a:gridCol>
              </a:tblGrid>
              <a:tr h="0">
                <a:tc>
                  <a:txBody>
                    <a:bodyPr/>
                    <a:lstStyle/>
                    <a:p>
                      <a:pPr algn="ctr">
                        <a:spcAft>
                          <a:spcPts val="0"/>
                        </a:spcAft>
                      </a:pPr>
                      <a:r>
                        <a:rPr lang="en-GB"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solidFill>
                            <a:schemeClr val="tx1"/>
                          </a:solidFill>
                          <a:effectLst/>
                        </a:rPr>
                        <a:t>Headcount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dirty="0">
                          <a:solidFill>
                            <a:schemeClr val="tx1"/>
                          </a:solidFill>
                          <a:effectLst/>
                        </a:rPr>
                        <a:t>%</a:t>
                      </a:r>
                      <a:endParaRPr lang="en-GB"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23284261"/>
                  </a:ext>
                </a:extLst>
              </a:tr>
              <a:tr h="161925">
                <a:tc>
                  <a:txBody>
                    <a:bodyPr/>
                    <a:lstStyle/>
                    <a:p>
                      <a:pPr algn="l">
                        <a:spcAft>
                          <a:spcPts val="0"/>
                        </a:spcAft>
                      </a:pPr>
                      <a:r>
                        <a:rPr lang="en-GB" sz="1000" b="0" dirty="0">
                          <a:solidFill>
                            <a:schemeClr val="tx1"/>
                          </a:solidFill>
                          <a:effectLst/>
                        </a:rPr>
                        <a:t>Atheism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1,673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13.36%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708866819"/>
                  </a:ext>
                </a:extLst>
              </a:tr>
              <a:tr h="161925">
                <a:tc>
                  <a:txBody>
                    <a:bodyPr/>
                    <a:lstStyle/>
                    <a:p>
                      <a:pPr algn="l">
                        <a:spcAft>
                          <a:spcPts val="0"/>
                        </a:spcAft>
                      </a:pPr>
                      <a:r>
                        <a:rPr lang="en-GB" sz="1000" b="0" dirty="0">
                          <a:solidFill>
                            <a:schemeClr val="tx1"/>
                          </a:solidFill>
                          <a:effectLst/>
                        </a:rPr>
                        <a:t>Buddhism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49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0.39%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44530551"/>
                  </a:ext>
                </a:extLst>
              </a:tr>
              <a:tr h="161925">
                <a:tc>
                  <a:txBody>
                    <a:bodyPr/>
                    <a:lstStyle/>
                    <a:p>
                      <a:pPr algn="l">
                        <a:spcAft>
                          <a:spcPts val="0"/>
                        </a:spcAft>
                      </a:pPr>
                      <a:r>
                        <a:rPr lang="en-GB" sz="1000" b="0" dirty="0">
                          <a:solidFill>
                            <a:schemeClr val="tx1"/>
                          </a:solidFill>
                          <a:effectLst/>
                        </a:rPr>
                        <a:t>Christianity</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5,141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41.04%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79235005"/>
                  </a:ext>
                </a:extLst>
              </a:tr>
              <a:tr h="161925">
                <a:tc>
                  <a:txBody>
                    <a:bodyPr/>
                    <a:lstStyle/>
                    <a:p>
                      <a:pPr algn="l">
                        <a:spcAft>
                          <a:spcPts val="0"/>
                        </a:spcAft>
                      </a:pPr>
                      <a:r>
                        <a:rPr lang="en-GB" sz="1000" b="0" dirty="0">
                          <a:solidFill>
                            <a:schemeClr val="tx1"/>
                          </a:solidFill>
                          <a:effectLst/>
                        </a:rPr>
                        <a:t>Hinduism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0.49%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06530578"/>
                  </a:ext>
                </a:extLst>
              </a:tr>
              <a:tr h="161925">
                <a:tc>
                  <a:txBody>
                    <a:bodyPr/>
                    <a:lstStyle/>
                    <a:p>
                      <a:pPr algn="l">
                        <a:spcAft>
                          <a:spcPts val="0"/>
                        </a:spcAft>
                      </a:pPr>
                      <a:r>
                        <a:rPr lang="en-GB" sz="1000" b="0" dirty="0">
                          <a:solidFill>
                            <a:schemeClr val="tx1"/>
                          </a:solidFill>
                          <a:effectLst/>
                        </a:rPr>
                        <a:t>Islam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114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0.91%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7712004"/>
                  </a:ext>
                </a:extLst>
              </a:tr>
              <a:tr h="161925">
                <a:tc>
                  <a:txBody>
                    <a:bodyPr/>
                    <a:lstStyle/>
                    <a:p>
                      <a:pPr algn="l">
                        <a:spcAft>
                          <a:spcPts val="0"/>
                        </a:spcAft>
                      </a:pPr>
                      <a:r>
                        <a:rPr lang="en-GB" sz="1000" b="0" dirty="0">
                          <a:solidFill>
                            <a:schemeClr val="tx1"/>
                          </a:solidFill>
                          <a:effectLst/>
                        </a:rPr>
                        <a:t>Judaism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0.03%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75052018"/>
                  </a:ext>
                </a:extLst>
              </a:tr>
              <a:tr h="161925">
                <a:tc>
                  <a:txBody>
                    <a:bodyPr/>
                    <a:lstStyle/>
                    <a:p>
                      <a:pPr algn="l">
                        <a:spcAft>
                          <a:spcPts val="0"/>
                        </a:spcAft>
                      </a:pPr>
                      <a:r>
                        <a:rPr lang="en-GB" sz="1000" b="0" dirty="0">
                          <a:solidFill>
                            <a:schemeClr val="tx1"/>
                          </a:solidFill>
                          <a:effectLst/>
                        </a:rPr>
                        <a:t>Sikhism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0.02%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86181324"/>
                  </a:ext>
                </a:extLst>
              </a:tr>
              <a:tr h="161925">
                <a:tc>
                  <a:txBody>
                    <a:bodyPr/>
                    <a:lstStyle/>
                    <a:p>
                      <a:pPr algn="l">
                        <a:spcAft>
                          <a:spcPts val="0"/>
                        </a:spcAft>
                      </a:pPr>
                      <a:r>
                        <a:rPr lang="en-GB" sz="1000" b="0" dirty="0">
                          <a:solidFill>
                            <a:schemeClr val="tx1"/>
                          </a:solidFill>
                          <a:effectLst/>
                        </a:rPr>
                        <a:t>Other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1,150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9.18%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88909535"/>
                  </a:ext>
                </a:extLst>
              </a:tr>
              <a:tr h="161925">
                <a:tc>
                  <a:txBody>
                    <a:bodyPr/>
                    <a:lstStyle/>
                    <a:p>
                      <a:pPr algn="l">
                        <a:spcAft>
                          <a:spcPts val="0"/>
                        </a:spcAft>
                      </a:pPr>
                      <a:r>
                        <a:rPr lang="en-GB" sz="1000" b="0" dirty="0">
                          <a:solidFill>
                            <a:schemeClr val="tx1"/>
                          </a:solidFill>
                          <a:effectLst/>
                        </a:rPr>
                        <a:t>I Do Not wish To Disclose My Religion/Belief</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2,337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18.66%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53754445"/>
                  </a:ext>
                </a:extLst>
              </a:tr>
              <a:tr h="161925">
                <a:tc>
                  <a:txBody>
                    <a:bodyPr/>
                    <a:lstStyle/>
                    <a:p>
                      <a:pPr algn="l">
                        <a:spcAft>
                          <a:spcPts val="0"/>
                        </a:spcAft>
                      </a:pPr>
                      <a:r>
                        <a:rPr lang="en-GB" sz="1000" b="0" dirty="0">
                          <a:solidFill>
                            <a:schemeClr val="tx1"/>
                          </a:solidFill>
                          <a:effectLst/>
                        </a:rPr>
                        <a:t>Not Recorded on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1,994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15.92%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13670829"/>
                  </a:ext>
                </a:extLst>
              </a:tr>
              <a:tr h="161925">
                <a:tc>
                  <a:txBody>
                    <a:bodyPr/>
                    <a:lstStyle/>
                    <a:p>
                      <a:pPr algn="l">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           12,526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87051313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196967372"/>
              </p:ext>
            </p:extLst>
          </p:nvPr>
        </p:nvGraphicFramePr>
        <p:xfrm>
          <a:off x="194944" y="3512090"/>
          <a:ext cx="6431488" cy="2733372"/>
        </p:xfrm>
        <a:graphic>
          <a:graphicData uri="http://schemas.openxmlformats.org/drawingml/2006/table">
            <a:tbl>
              <a:tblPr firstRow="1" firstCol="1" bandRow="1">
                <a:tableStyleId>{5C22544A-7EE6-4342-B048-85BDC9FD1C3A}</a:tableStyleId>
              </a:tblPr>
              <a:tblGrid>
                <a:gridCol w="1686129">
                  <a:extLst>
                    <a:ext uri="{9D8B030D-6E8A-4147-A177-3AD203B41FA5}">
                      <a16:colId xmlns:a16="http://schemas.microsoft.com/office/drawing/2014/main" val="3280317203"/>
                    </a:ext>
                  </a:extLst>
                </a:gridCol>
                <a:gridCol w="612745">
                  <a:extLst>
                    <a:ext uri="{9D8B030D-6E8A-4147-A177-3AD203B41FA5}">
                      <a16:colId xmlns:a16="http://schemas.microsoft.com/office/drawing/2014/main" val="3263320712"/>
                    </a:ext>
                  </a:extLst>
                </a:gridCol>
                <a:gridCol w="665018">
                  <a:extLst>
                    <a:ext uri="{9D8B030D-6E8A-4147-A177-3AD203B41FA5}">
                      <a16:colId xmlns:a16="http://schemas.microsoft.com/office/drawing/2014/main" val="2143063936"/>
                    </a:ext>
                  </a:extLst>
                </a:gridCol>
                <a:gridCol w="748146">
                  <a:extLst>
                    <a:ext uri="{9D8B030D-6E8A-4147-A177-3AD203B41FA5}">
                      <a16:colId xmlns:a16="http://schemas.microsoft.com/office/drawing/2014/main" val="3681825546"/>
                    </a:ext>
                  </a:extLst>
                </a:gridCol>
                <a:gridCol w="662500">
                  <a:extLst>
                    <a:ext uri="{9D8B030D-6E8A-4147-A177-3AD203B41FA5}">
                      <a16:colId xmlns:a16="http://schemas.microsoft.com/office/drawing/2014/main" val="1335266145"/>
                    </a:ext>
                  </a:extLst>
                </a:gridCol>
                <a:gridCol w="1069518">
                  <a:extLst>
                    <a:ext uri="{9D8B030D-6E8A-4147-A177-3AD203B41FA5}">
                      <a16:colId xmlns:a16="http://schemas.microsoft.com/office/drawing/2014/main" val="1262384462"/>
                    </a:ext>
                  </a:extLst>
                </a:gridCol>
                <a:gridCol w="987432">
                  <a:extLst>
                    <a:ext uri="{9D8B030D-6E8A-4147-A177-3AD203B41FA5}">
                      <a16:colId xmlns:a16="http://schemas.microsoft.com/office/drawing/2014/main" val="3356382441"/>
                    </a:ext>
                  </a:extLst>
                </a:gridCol>
              </a:tblGrid>
              <a:tr h="489894">
                <a:tc>
                  <a:txBody>
                    <a:bodyPr/>
                    <a:lstStyle/>
                    <a:p>
                      <a:pPr>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ts val="0"/>
                        </a:spcAft>
                      </a:pPr>
                      <a:r>
                        <a:rPr lang="en-GB" sz="1000" b="0" dirty="0">
                          <a:solidFill>
                            <a:schemeClr val="tx1"/>
                          </a:solidFill>
                          <a:effectLst/>
                        </a:rPr>
                        <a:t>Atheism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ts val="0"/>
                        </a:spcAft>
                      </a:pPr>
                      <a:r>
                        <a:rPr lang="en-GB" sz="1000" b="0" dirty="0">
                          <a:solidFill>
                            <a:schemeClr val="tx1"/>
                          </a:solidFill>
                          <a:effectLst/>
                        </a:rPr>
                        <a:t>Buddhism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ts val="0"/>
                        </a:spcAft>
                      </a:pPr>
                      <a:r>
                        <a:rPr lang="en-GB" sz="1000" b="0" dirty="0">
                          <a:solidFill>
                            <a:schemeClr val="tx1"/>
                          </a:solidFill>
                          <a:effectLst/>
                        </a:rPr>
                        <a:t>Christianity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ts val="0"/>
                        </a:spcAft>
                      </a:pPr>
                      <a:r>
                        <a:rPr lang="en-GB" sz="1000" b="0" dirty="0">
                          <a:solidFill>
                            <a:schemeClr val="tx1"/>
                          </a:solidFill>
                          <a:effectLst/>
                        </a:rPr>
                        <a:t>Hinduism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ts val="0"/>
                        </a:spcAft>
                      </a:pPr>
                      <a:r>
                        <a:rPr lang="en-GB" sz="1000" b="0" dirty="0">
                          <a:solidFill>
                            <a:schemeClr val="tx1"/>
                          </a:solidFill>
                          <a:effectLst/>
                        </a:rPr>
                        <a:t>I do not wish to disclose my religion/belief</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tc>
                  <a:txBody>
                    <a:bodyPr/>
                    <a:lstStyle/>
                    <a:p>
                      <a:pPr algn="ctr">
                        <a:spcAft>
                          <a:spcPts val="0"/>
                        </a:spcAft>
                      </a:pPr>
                      <a:r>
                        <a:rPr lang="en-GB" sz="1000" b="0" dirty="0">
                          <a:solidFill>
                            <a:schemeClr val="tx1"/>
                          </a:solidFill>
                          <a:effectLst/>
                        </a:rPr>
                        <a:t>Islam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tc>
                <a:extLst>
                  <a:ext uri="{0D108BD9-81ED-4DB2-BD59-A6C34878D82A}">
                    <a16:rowId xmlns:a16="http://schemas.microsoft.com/office/drawing/2014/main" val="268972702"/>
                  </a:ext>
                </a:extLst>
              </a:tr>
              <a:tr h="264506">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£38,204</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£38,890</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£42,181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 £0</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£39,095</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£38,669</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614857171"/>
                  </a:ext>
                </a:extLst>
              </a:tr>
              <a:tr h="264506">
                <a:tc>
                  <a:txBody>
                    <a:bodyPr/>
                    <a:lstStyle/>
                    <a:p>
                      <a:pPr>
                        <a:spcAft>
                          <a:spcPts val="0"/>
                        </a:spcAft>
                      </a:pPr>
                      <a:r>
                        <a:rPr lang="en-GB" sz="1000" b="0" dirty="0">
                          <a:solidFill>
                            <a:schemeClr val="tx1"/>
                          </a:solidFill>
                          <a:effectLst/>
                        </a:rPr>
                        <a:t>Additional Clinical Services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£19,943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£20,540</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£20,203</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 £18,185</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£20,298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£19,680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152096573"/>
                  </a:ext>
                </a:extLst>
              </a:tr>
              <a:tr h="264506">
                <a:tc>
                  <a:txBody>
                    <a:bodyPr/>
                    <a:lstStyle/>
                    <a:p>
                      <a:pPr>
                        <a:spcAft>
                          <a:spcPts val="0"/>
                        </a:spcAft>
                      </a:pPr>
                      <a:r>
                        <a:rPr lang="en-GB" sz="1000" b="0" dirty="0">
                          <a:solidFill>
                            <a:schemeClr val="tx1"/>
                          </a:solidFill>
                          <a:effectLst/>
                        </a:rPr>
                        <a:t>Administrative and Clerical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£27,832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£22,092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£28,578</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£21,512</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£27,625</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£20,950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3912849281"/>
                  </a:ext>
                </a:extLst>
              </a:tr>
              <a:tr h="264506">
                <a:tc>
                  <a:txBody>
                    <a:bodyPr/>
                    <a:lstStyle/>
                    <a:p>
                      <a:pPr>
                        <a:spcAft>
                          <a:spcPts val="0"/>
                        </a:spcAft>
                      </a:pPr>
                      <a:r>
                        <a:rPr lang="en-GB" sz="1000" b="0" dirty="0">
                          <a:solidFill>
                            <a:schemeClr val="tx1"/>
                          </a:solidFill>
                          <a:effectLst/>
                        </a:rPr>
                        <a:t>Allied Health Professionals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£33,931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£37,712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£32,271</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£38,417</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£27,747</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3558745549"/>
                  </a:ext>
                </a:extLst>
              </a:tr>
              <a:tr h="168072">
                <a:tc>
                  <a:txBody>
                    <a:bodyPr/>
                    <a:lstStyle/>
                    <a:p>
                      <a:pPr>
                        <a:spcAft>
                          <a:spcPts val="0"/>
                        </a:spcAft>
                      </a:pPr>
                      <a:r>
                        <a:rPr lang="en-GB" sz="1000" b="0" dirty="0">
                          <a:solidFill>
                            <a:schemeClr val="tx1"/>
                          </a:solidFill>
                          <a:effectLst/>
                        </a:rPr>
                        <a:t>Estates and Ancillary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£19,439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£18,552</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£20,041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£18,185</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£19,505</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£18,944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1190114452"/>
                  </a:ext>
                </a:extLst>
              </a:tr>
              <a:tr h="168072">
                <a:tc>
                  <a:txBody>
                    <a:bodyPr/>
                    <a:lstStyle/>
                    <a:p>
                      <a:pPr>
                        <a:spcAft>
                          <a:spcPts val="0"/>
                        </a:spcAft>
                      </a:pPr>
                      <a:r>
                        <a:rPr lang="en-GB" sz="1000" b="0" dirty="0">
                          <a:solidFill>
                            <a:schemeClr val="tx1"/>
                          </a:solidFill>
                          <a:effectLst/>
                        </a:rPr>
                        <a:t>Healthcare Scientists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£35,044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£39,930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£32,127</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£38,404</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£29,168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1899465826"/>
                  </a:ext>
                </a:extLst>
              </a:tr>
              <a:tr h="168072">
                <a:tc>
                  <a:txBody>
                    <a:bodyPr/>
                    <a:lstStyle/>
                    <a:p>
                      <a:pPr>
                        <a:spcAft>
                          <a:spcPts val="0"/>
                        </a:spcAft>
                      </a:pPr>
                      <a:r>
                        <a:rPr lang="en-GB" sz="1000" b="0" dirty="0">
                          <a:solidFill>
                            <a:schemeClr val="tx1"/>
                          </a:solidFill>
                          <a:effectLst/>
                        </a:rPr>
                        <a:t>Medical and Dental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£74,253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£71,139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£75,674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£80,664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£64,012</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£59,861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866799041"/>
                  </a:ext>
                </a:extLst>
              </a:tr>
              <a:tr h="264506">
                <a:tc>
                  <a:txBody>
                    <a:bodyPr/>
                    <a:lstStyle/>
                    <a:p>
                      <a:pPr>
                        <a:spcAft>
                          <a:spcPts val="0"/>
                        </a:spcAft>
                      </a:pPr>
                      <a:r>
                        <a:rPr lang="en-GB" sz="1000" b="0" dirty="0">
                          <a:solidFill>
                            <a:schemeClr val="tx1"/>
                          </a:solidFill>
                          <a:effectLst/>
                        </a:rPr>
                        <a:t>Nursing and Midwifery Registered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£32,146</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£33,643</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£34,720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£32,188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£35,324</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£34,831</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3955382462"/>
                  </a:ext>
                </a:extLst>
              </a:tr>
              <a:tr h="168072">
                <a:tc>
                  <a:txBody>
                    <a:bodyPr/>
                    <a:lstStyle/>
                    <a:p>
                      <a:pPr>
                        <a:spcAft>
                          <a:spcPts val="0"/>
                        </a:spcAft>
                      </a:pPr>
                      <a:r>
                        <a:rPr lang="en-GB" sz="1000" b="0" dirty="0">
                          <a:solidFill>
                            <a:schemeClr val="tx1"/>
                          </a:solidFill>
                          <a:effectLst/>
                        </a:rPr>
                        <a:t>Students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 £0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 £0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£33,779</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£0</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 £0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2924737027"/>
                  </a:ext>
                </a:extLst>
              </a:tr>
              <a:tr h="168072">
                <a:tc>
                  <a:txBody>
                    <a:bodyPr/>
                    <a:lstStyle/>
                    <a:p>
                      <a:pPr>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£28,236</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£44,208</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£30,490</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£66,364</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a:effectLst/>
                        </a:rPr>
                        <a:t>£35,396</a:t>
                      </a:r>
                      <a:endParaRPr lang="en-GB" sz="1000" b="0">
                        <a:effectLst/>
                        <a:latin typeface="Times New Roman" panose="02020603050405020304" pitchFamily="18" charset="0"/>
                        <a:ea typeface="Times New Roman" panose="02020603050405020304" pitchFamily="18" charset="0"/>
                      </a:endParaRPr>
                    </a:p>
                  </a:txBody>
                  <a:tcPr marL="59514" marR="59514" marT="0" marB="0" anchor="b"/>
                </a:tc>
                <a:tc>
                  <a:txBody>
                    <a:bodyPr/>
                    <a:lstStyle/>
                    <a:p>
                      <a:pPr algn="r">
                        <a:spcAft>
                          <a:spcPts val="0"/>
                        </a:spcAft>
                      </a:pPr>
                      <a:r>
                        <a:rPr lang="en-GB" sz="900" b="0" dirty="0">
                          <a:effectLst/>
                        </a:rPr>
                        <a:t>£52,314</a:t>
                      </a:r>
                      <a:endParaRPr lang="en-GB" sz="1000" b="0" dirty="0">
                        <a:effectLst/>
                        <a:latin typeface="Times New Roman" panose="02020603050405020304" pitchFamily="18" charset="0"/>
                        <a:ea typeface="Times New Roman" panose="02020603050405020304" pitchFamily="18" charset="0"/>
                      </a:endParaRPr>
                    </a:p>
                  </a:txBody>
                  <a:tcPr marL="59514" marR="59514" marT="0" marB="0" anchor="b"/>
                </a:tc>
                <a:extLst>
                  <a:ext uri="{0D108BD9-81ED-4DB2-BD59-A6C34878D82A}">
                    <a16:rowId xmlns:a16="http://schemas.microsoft.com/office/drawing/2014/main" val="278472952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82132850"/>
              </p:ext>
            </p:extLst>
          </p:nvPr>
        </p:nvGraphicFramePr>
        <p:xfrm>
          <a:off x="194945" y="6502601"/>
          <a:ext cx="6431487" cy="2698205"/>
        </p:xfrm>
        <a:graphic>
          <a:graphicData uri="http://schemas.openxmlformats.org/drawingml/2006/table">
            <a:tbl>
              <a:tblPr firstRow="1" firstCol="1" bandRow="1">
                <a:tableStyleId>{5C22544A-7EE6-4342-B048-85BDC9FD1C3A}</a:tableStyleId>
              </a:tblPr>
              <a:tblGrid>
                <a:gridCol w="1432146">
                  <a:extLst>
                    <a:ext uri="{9D8B030D-6E8A-4147-A177-3AD203B41FA5}">
                      <a16:colId xmlns:a16="http://schemas.microsoft.com/office/drawing/2014/main" val="297629080"/>
                    </a:ext>
                  </a:extLst>
                </a:gridCol>
                <a:gridCol w="623898">
                  <a:extLst>
                    <a:ext uri="{9D8B030D-6E8A-4147-A177-3AD203B41FA5}">
                      <a16:colId xmlns:a16="http://schemas.microsoft.com/office/drawing/2014/main" val="1378085932"/>
                    </a:ext>
                  </a:extLst>
                </a:gridCol>
                <a:gridCol w="767489">
                  <a:extLst>
                    <a:ext uri="{9D8B030D-6E8A-4147-A177-3AD203B41FA5}">
                      <a16:colId xmlns:a16="http://schemas.microsoft.com/office/drawing/2014/main" val="1762125869"/>
                    </a:ext>
                  </a:extLst>
                </a:gridCol>
                <a:gridCol w="915469">
                  <a:extLst>
                    <a:ext uri="{9D8B030D-6E8A-4147-A177-3AD203B41FA5}">
                      <a16:colId xmlns:a16="http://schemas.microsoft.com/office/drawing/2014/main" val="2691957878"/>
                    </a:ext>
                  </a:extLst>
                </a:gridCol>
                <a:gridCol w="798842">
                  <a:extLst>
                    <a:ext uri="{9D8B030D-6E8A-4147-A177-3AD203B41FA5}">
                      <a16:colId xmlns:a16="http://schemas.microsoft.com/office/drawing/2014/main" val="174784045"/>
                    </a:ext>
                  </a:extLst>
                </a:gridCol>
                <a:gridCol w="915469">
                  <a:extLst>
                    <a:ext uri="{9D8B030D-6E8A-4147-A177-3AD203B41FA5}">
                      <a16:colId xmlns:a16="http://schemas.microsoft.com/office/drawing/2014/main" val="291021721"/>
                    </a:ext>
                  </a:extLst>
                </a:gridCol>
                <a:gridCol w="978174">
                  <a:extLst>
                    <a:ext uri="{9D8B030D-6E8A-4147-A177-3AD203B41FA5}">
                      <a16:colId xmlns:a16="http://schemas.microsoft.com/office/drawing/2014/main" val="562873411"/>
                    </a:ext>
                  </a:extLst>
                </a:gridCol>
              </a:tblGrid>
              <a:tr h="309180">
                <a:tc>
                  <a:txBody>
                    <a:bodyPr/>
                    <a:lstStyle/>
                    <a:p>
                      <a:pPr>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ts val="0"/>
                        </a:spcAft>
                      </a:pPr>
                      <a:r>
                        <a:rPr lang="en-GB" sz="1000" b="0" dirty="0">
                          <a:solidFill>
                            <a:schemeClr val="tx1"/>
                          </a:solidFill>
                          <a:effectLst/>
                        </a:rPr>
                        <a:t>Jainism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ts val="0"/>
                        </a:spcAft>
                      </a:pPr>
                      <a:r>
                        <a:rPr lang="en-GB" sz="1000" b="0" dirty="0">
                          <a:solidFill>
                            <a:schemeClr val="tx1"/>
                          </a:solidFill>
                          <a:effectLst/>
                        </a:rPr>
                        <a:t>Judaism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ts val="0"/>
                        </a:spcAft>
                      </a:pPr>
                      <a:r>
                        <a:rPr lang="en-GB" sz="1000" b="0" dirty="0">
                          <a:solidFill>
                            <a:schemeClr val="tx1"/>
                          </a:solidFill>
                          <a:effectLst/>
                        </a:rPr>
                        <a:t>Other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ts val="0"/>
                        </a:spcAft>
                      </a:pPr>
                      <a:r>
                        <a:rPr lang="en-GB" sz="1000" b="0" dirty="0">
                          <a:solidFill>
                            <a:schemeClr val="tx1"/>
                          </a:solidFill>
                          <a:effectLst/>
                        </a:rPr>
                        <a:t>Sikhism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ts val="0"/>
                        </a:spcAft>
                      </a:pPr>
                      <a:r>
                        <a:rPr lang="en-GB" sz="1000" b="0" dirty="0">
                          <a:solidFill>
                            <a:schemeClr val="tx1"/>
                          </a:solidFill>
                          <a:effectLst/>
                        </a:rPr>
                        <a:t>Not Recorded on ESR</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tc>
                  <a:txBody>
                    <a:bodyPr/>
                    <a:lstStyle/>
                    <a:p>
                      <a:pPr algn="ctr">
                        <a:spcAft>
                          <a:spcPts val="0"/>
                        </a:spcAft>
                      </a:pPr>
                      <a:r>
                        <a:rPr lang="en-GB" sz="1000" b="0" dirty="0">
                          <a:solidFill>
                            <a:schemeClr val="tx1"/>
                          </a:solidFill>
                          <a:effectLst/>
                        </a:rPr>
                        <a:t>Grand 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tc>
                <a:extLst>
                  <a:ext uri="{0D108BD9-81ED-4DB2-BD59-A6C34878D82A}">
                    <a16:rowId xmlns:a16="http://schemas.microsoft.com/office/drawing/2014/main" val="652202722"/>
                  </a:ext>
                </a:extLst>
              </a:tr>
              <a:tr h="276807">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£37,084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£40,434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£40,367</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502588876"/>
                  </a:ext>
                </a:extLst>
              </a:tr>
              <a:tr h="276807">
                <a:tc>
                  <a:txBody>
                    <a:bodyPr/>
                    <a:lstStyle/>
                    <a:p>
                      <a:pPr>
                        <a:spcAft>
                          <a:spcPts val="0"/>
                        </a:spcAft>
                      </a:pPr>
                      <a:r>
                        <a:rPr lang="en-GB" sz="1000" b="0" dirty="0">
                          <a:solidFill>
                            <a:schemeClr val="tx1"/>
                          </a:solidFill>
                          <a:effectLst/>
                        </a:rPr>
                        <a:t>Additional Clinical Services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£20,200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£21,466</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£20,386</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1486297304"/>
                  </a:ext>
                </a:extLst>
              </a:tr>
              <a:tr h="276807">
                <a:tc>
                  <a:txBody>
                    <a:bodyPr/>
                    <a:lstStyle/>
                    <a:p>
                      <a:pPr>
                        <a:spcAft>
                          <a:spcPts val="0"/>
                        </a:spcAft>
                      </a:pPr>
                      <a:r>
                        <a:rPr lang="en-GB" sz="1000" b="0" dirty="0">
                          <a:solidFill>
                            <a:schemeClr val="tx1"/>
                          </a:solidFill>
                          <a:effectLst/>
                        </a:rPr>
                        <a:t>Administrative and Clerical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£62,001</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£24,510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£38,890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£30,262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£28,278</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140260660"/>
                  </a:ext>
                </a:extLst>
              </a:tr>
              <a:tr h="276807">
                <a:tc>
                  <a:txBody>
                    <a:bodyPr/>
                    <a:lstStyle/>
                    <a:p>
                      <a:pPr>
                        <a:spcAft>
                          <a:spcPts val="0"/>
                        </a:spcAft>
                      </a:pPr>
                      <a:r>
                        <a:rPr lang="en-GB" sz="1000" b="0" dirty="0">
                          <a:solidFill>
                            <a:schemeClr val="tx1"/>
                          </a:solidFill>
                          <a:effectLst/>
                        </a:rPr>
                        <a:t>Allied Health Professionals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dirty="0">
                          <a:effectLst/>
                        </a:rPr>
                        <a:t> £0</a:t>
                      </a:r>
                      <a:endParaRPr lang="en-GB" sz="1100" dirty="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£45,753</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£34,981</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£43,357</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£37,922</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298179389"/>
                  </a:ext>
                </a:extLst>
              </a:tr>
              <a:tr h="173005">
                <a:tc>
                  <a:txBody>
                    <a:bodyPr/>
                    <a:lstStyle/>
                    <a:p>
                      <a:pPr>
                        <a:spcAft>
                          <a:spcPts val="0"/>
                        </a:spcAft>
                      </a:pPr>
                      <a:r>
                        <a:rPr lang="en-GB" sz="1000" b="0" dirty="0">
                          <a:solidFill>
                            <a:schemeClr val="tx1"/>
                          </a:solidFill>
                          <a:effectLst/>
                        </a:rPr>
                        <a:t>Estates and Ancillary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dirty="0">
                          <a:effectLst/>
                        </a:rPr>
                        <a:t> £0</a:t>
                      </a:r>
                      <a:endParaRPr lang="en-GB" sz="1100" dirty="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£19,770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£20,372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£19,960</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045762213"/>
                  </a:ext>
                </a:extLst>
              </a:tr>
              <a:tr h="173005">
                <a:tc>
                  <a:txBody>
                    <a:bodyPr/>
                    <a:lstStyle/>
                    <a:p>
                      <a:pPr>
                        <a:spcAft>
                          <a:spcPts val="0"/>
                        </a:spcAft>
                      </a:pPr>
                      <a:r>
                        <a:rPr lang="en-GB" sz="1000" b="0" dirty="0">
                          <a:solidFill>
                            <a:schemeClr val="tx1"/>
                          </a:solidFill>
                          <a:effectLst/>
                        </a:rPr>
                        <a:t>Healthcare Scientists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dirty="0">
                          <a:effectLst/>
                        </a:rPr>
                        <a:t> £0</a:t>
                      </a:r>
                      <a:endParaRPr lang="en-GB" sz="1100" dirty="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£36,804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£41,434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£38,960</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539424896"/>
                  </a:ext>
                </a:extLst>
              </a:tr>
              <a:tr h="173005">
                <a:tc>
                  <a:txBody>
                    <a:bodyPr/>
                    <a:lstStyle/>
                    <a:p>
                      <a:pPr>
                        <a:spcAft>
                          <a:spcPts val="0"/>
                        </a:spcAft>
                      </a:pPr>
                      <a:r>
                        <a:rPr lang="en-GB" sz="1000" b="0" dirty="0">
                          <a:solidFill>
                            <a:schemeClr val="tx1"/>
                          </a:solidFill>
                          <a:effectLst/>
                        </a:rPr>
                        <a:t>Medical and Dental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£77,270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£89,890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£69,894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£95,924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£73,055</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482814373"/>
                  </a:ext>
                </a:extLst>
              </a:tr>
              <a:tr h="276807">
                <a:tc>
                  <a:txBody>
                    <a:bodyPr/>
                    <a:lstStyle/>
                    <a:p>
                      <a:pPr>
                        <a:spcAft>
                          <a:spcPts val="0"/>
                        </a:spcAft>
                      </a:pPr>
                      <a:r>
                        <a:rPr lang="en-GB" sz="1000" b="0" dirty="0">
                          <a:solidFill>
                            <a:schemeClr val="tx1"/>
                          </a:solidFill>
                          <a:effectLst/>
                        </a:rPr>
                        <a:t>Nursing and Midwifery Registered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£30,615</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£27,416</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£33,420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£37,038</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£34,637</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3797578633"/>
                  </a:ext>
                </a:extLst>
              </a:tr>
              <a:tr h="173005">
                <a:tc>
                  <a:txBody>
                    <a:bodyPr/>
                    <a:lstStyle/>
                    <a:p>
                      <a:pPr>
                        <a:spcAft>
                          <a:spcPts val="0"/>
                        </a:spcAft>
                      </a:pPr>
                      <a:r>
                        <a:rPr lang="en-GB" sz="1000" b="0" dirty="0">
                          <a:solidFill>
                            <a:schemeClr val="tx1"/>
                          </a:solidFill>
                          <a:effectLst/>
                        </a:rPr>
                        <a:t>Students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 £0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£33,779</a:t>
                      </a:r>
                      <a:endParaRPr lang="en-GB" sz="110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223718075"/>
                  </a:ext>
                </a:extLst>
              </a:tr>
              <a:tr h="173005">
                <a:tc>
                  <a:txBody>
                    <a:bodyPr/>
                    <a:lstStyle/>
                    <a:p>
                      <a:pPr>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£62,570</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£41,592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£27,304</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£54,392</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a:effectLst/>
                        </a:rPr>
                        <a:t>£34,509</a:t>
                      </a:r>
                      <a:endParaRPr lang="en-GB" sz="1100">
                        <a:effectLst/>
                        <a:latin typeface="Times New Roman" panose="02020603050405020304" pitchFamily="18" charset="0"/>
                        <a:ea typeface="Times New Roman" panose="02020603050405020304" pitchFamily="18" charset="0"/>
                      </a:endParaRPr>
                    </a:p>
                  </a:txBody>
                  <a:tcPr marL="62282" marR="62282" marT="0" marB="0" anchor="b"/>
                </a:tc>
                <a:tc>
                  <a:txBody>
                    <a:bodyPr/>
                    <a:lstStyle/>
                    <a:p>
                      <a:pPr algn="r">
                        <a:spcAft>
                          <a:spcPts val="0"/>
                        </a:spcAft>
                      </a:pPr>
                      <a:r>
                        <a:rPr lang="en-GB" sz="900" dirty="0">
                          <a:effectLst/>
                        </a:rPr>
                        <a:t>£31,902</a:t>
                      </a:r>
                      <a:endParaRPr lang="en-GB" sz="1100" dirty="0">
                        <a:effectLst/>
                        <a:latin typeface="Times New Roman" panose="02020603050405020304" pitchFamily="18" charset="0"/>
                        <a:ea typeface="Times New Roman" panose="02020603050405020304" pitchFamily="18" charset="0"/>
                      </a:endParaRPr>
                    </a:p>
                  </a:txBody>
                  <a:tcPr marL="62282" marR="62282" marT="0" marB="0" anchor="b"/>
                </a:tc>
                <a:extLst>
                  <a:ext uri="{0D108BD9-81ED-4DB2-BD59-A6C34878D82A}">
                    <a16:rowId xmlns:a16="http://schemas.microsoft.com/office/drawing/2014/main" val="885619498"/>
                  </a:ext>
                </a:extLst>
              </a:tr>
            </a:tbl>
          </a:graphicData>
        </a:graphic>
      </p:graphicFrame>
      <p:sp>
        <p:nvSpPr>
          <p:cNvPr id="11" name="Rectangle 1"/>
          <p:cNvSpPr>
            <a:spLocks noChangeArrowheads="1"/>
          </p:cNvSpPr>
          <p:nvPr/>
        </p:nvSpPr>
        <p:spPr bwMode="auto">
          <a:xfrm>
            <a:off x="471488" y="4308475"/>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7010838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31</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a:solidFill>
                  <a:schemeClr val="bg1"/>
                </a:solidFill>
              </a:rPr>
              <a:t>Religious Beliefs </a:t>
            </a:r>
          </a:p>
        </p:txBody>
      </p:sp>
      <p:sp>
        <p:nvSpPr>
          <p:cNvPr id="6" name="TextBox 5"/>
          <p:cNvSpPr txBox="1"/>
          <p:nvPr/>
        </p:nvSpPr>
        <p:spPr>
          <a:xfrm>
            <a:off x="194945" y="103411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Recruitment</a:t>
            </a:r>
            <a:endParaRPr lang="en-GB" sz="1400" dirty="0">
              <a:solidFill>
                <a:schemeClr val="bg1"/>
              </a:solidFill>
            </a:endParaRPr>
          </a:p>
        </p:txBody>
      </p:sp>
      <p:sp>
        <p:nvSpPr>
          <p:cNvPr id="7" name="TextBox 6"/>
          <p:cNvSpPr txBox="1"/>
          <p:nvPr/>
        </p:nvSpPr>
        <p:spPr>
          <a:xfrm>
            <a:off x="285006" y="5439077"/>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566780580"/>
              </p:ext>
            </p:extLst>
          </p:nvPr>
        </p:nvGraphicFramePr>
        <p:xfrm>
          <a:off x="285006" y="1808611"/>
          <a:ext cx="6101508" cy="2905407"/>
        </p:xfrm>
        <a:graphic>
          <a:graphicData uri="http://schemas.openxmlformats.org/drawingml/2006/table">
            <a:tbl>
              <a:tblPr>
                <a:tableStyleId>{5C22544A-7EE6-4342-B048-85BDC9FD1C3A}</a:tableStyleId>
              </a:tblPr>
              <a:tblGrid>
                <a:gridCol w="1175572">
                  <a:extLst>
                    <a:ext uri="{9D8B030D-6E8A-4147-A177-3AD203B41FA5}">
                      <a16:colId xmlns:a16="http://schemas.microsoft.com/office/drawing/2014/main" val="3219798085"/>
                    </a:ext>
                  </a:extLst>
                </a:gridCol>
                <a:gridCol w="1175572">
                  <a:extLst>
                    <a:ext uri="{9D8B030D-6E8A-4147-A177-3AD203B41FA5}">
                      <a16:colId xmlns:a16="http://schemas.microsoft.com/office/drawing/2014/main" val="2709351341"/>
                    </a:ext>
                  </a:extLst>
                </a:gridCol>
                <a:gridCol w="520716">
                  <a:extLst>
                    <a:ext uri="{9D8B030D-6E8A-4147-A177-3AD203B41FA5}">
                      <a16:colId xmlns:a16="http://schemas.microsoft.com/office/drawing/2014/main" val="945654210"/>
                    </a:ext>
                  </a:extLst>
                </a:gridCol>
                <a:gridCol w="530964">
                  <a:extLst>
                    <a:ext uri="{9D8B030D-6E8A-4147-A177-3AD203B41FA5}">
                      <a16:colId xmlns:a16="http://schemas.microsoft.com/office/drawing/2014/main" val="1680892081"/>
                    </a:ext>
                  </a:extLst>
                </a:gridCol>
                <a:gridCol w="530964">
                  <a:extLst>
                    <a:ext uri="{9D8B030D-6E8A-4147-A177-3AD203B41FA5}">
                      <a16:colId xmlns:a16="http://schemas.microsoft.com/office/drawing/2014/main" val="1980578523"/>
                    </a:ext>
                  </a:extLst>
                </a:gridCol>
                <a:gridCol w="530964">
                  <a:extLst>
                    <a:ext uri="{9D8B030D-6E8A-4147-A177-3AD203B41FA5}">
                      <a16:colId xmlns:a16="http://schemas.microsoft.com/office/drawing/2014/main" val="4147859796"/>
                    </a:ext>
                  </a:extLst>
                </a:gridCol>
                <a:gridCol w="530964">
                  <a:extLst>
                    <a:ext uri="{9D8B030D-6E8A-4147-A177-3AD203B41FA5}">
                      <a16:colId xmlns:a16="http://schemas.microsoft.com/office/drawing/2014/main" val="2804114414"/>
                    </a:ext>
                  </a:extLst>
                </a:gridCol>
                <a:gridCol w="514661">
                  <a:extLst>
                    <a:ext uri="{9D8B030D-6E8A-4147-A177-3AD203B41FA5}">
                      <a16:colId xmlns:a16="http://schemas.microsoft.com/office/drawing/2014/main" val="2954893269"/>
                    </a:ext>
                  </a:extLst>
                </a:gridCol>
                <a:gridCol w="76470">
                  <a:extLst>
                    <a:ext uri="{9D8B030D-6E8A-4147-A177-3AD203B41FA5}">
                      <a16:colId xmlns:a16="http://schemas.microsoft.com/office/drawing/2014/main" val="3007473330"/>
                    </a:ext>
                  </a:extLst>
                </a:gridCol>
                <a:gridCol w="514661">
                  <a:extLst>
                    <a:ext uri="{9D8B030D-6E8A-4147-A177-3AD203B41FA5}">
                      <a16:colId xmlns:a16="http://schemas.microsoft.com/office/drawing/2014/main" val="2021848901"/>
                    </a:ext>
                  </a:extLst>
                </a:gridCol>
              </a:tblGrid>
              <a:tr h="186585">
                <a:tc>
                  <a:txBody>
                    <a:bodyPr/>
                    <a:lstStyle/>
                    <a:p>
                      <a:pPr>
                        <a:spcAft>
                          <a:spcPts val="0"/>
                        </a:spcAft>
                      </a:pPr>
                      <a:r>
                        <a:rPr lang="en-GB" sz="700">
                          <a:effectLst/>
                        </a:rPr>
                        <a:t> </a:t>
                      </a:r>
                      <a:endParaRPr lang="en-GB" sz="9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spcAft>
                          <a:spcPts val="0"/>
                        </a:spcAft>
                      </a:pPr>
                      <a:r>
                        <a:rPr lang="en-GB" sz="700">
                          <a:effectLst/>
                        </a:rPr>
                        <a:t> </a:t>
                      </a:r>
                      <a:endParaRPr lang="en-GB" sz="900">
                        <a:effectLst/>
                        <a:latin typeface="Times New Roman" panose="02020603050405020304" pitchFamily="18" charset="0"/>
                        <a:ea typeface="Times New Roman" panose="02020603050405020304" pitchFamily="18" charset="0"/>
                      </a:endParaRPr>
                    </a:p>
                  </a:txBody>
                  <a:tcPr marL="48825" marR="48825" marT="0" marB="0"/>
                </a:tc>
                <a:tc gridSpan="3">
                  <a:txBody>
                    <a:bodyPr/>
                    <a:lstStyle/>
                    <a:p>
                      <a:pPr algn="ctr">
                        <a:spcAft>
                          <a:spcPts val="0"/>
                        </a:spcAft>
                      </a:pPr>
                      <a:r>
                        <a:rPr lang="en-GB" sz="1000" dirty="0">
                          <a:effectLst/>
                        </a:rPr>
                        <a:t>Applications</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hMerge="1">
                  <a:txBody>
                    <a:bodyPr/>
                    <a:lstStyle/>
                    <a:p>
                      <a:endParaRPr lang="en-GB"/>
                    </a:p>
                  </a:txBody>
                  <a:tcPr/>
                </a:tc>
                <a:tc gridSpan="2">
                  <a:txBody>
                    <a:bodyPr/>
                    <a:lstStyle/>
                    <a:p>
                      <a:pPr algn="ctr">
                        <a:spcAft>
                          <a:spcPts val="0"/>
                        </a:spcAft>
                      </a:pPr>
                      <a:r>
                        <a:rPr lang="en-GB" sz="1000">
                          <a:effectLst/>
                        </a:rPr>
                        <a:t>Shortlisted</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gridSpan="3">
                  <a:txBody>
                    <a:bodyPr/>
                    <a:lstStyle/>
                    <a:p>
                      <a:pPr algn="ctr">
                        <a:spcAft>
                          <a:spcPts val="0"/>
                        </a:spcAft>
                      </a:pPr>
                      <a:r>
                        <a:rPr lang="en-GB" sz="1000" dirty="0">
                          <a:effectLst/>
                        </a:rPr>
                        <a:t>Offered</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57458650"/>
                  </a:ext>
                </a:extLst>
              </a:tr>
              <a:tr h="382056">
                <a:tc>
                  <a:txBody>
                    <a:bodyPr/>
                    <a:lstStyle/>
                    <a:p>
                      <a:pPr algn="ctr">
                        <a:spcAft>
                          <a:spcPts val="0"/>
                        </a:spcAft>
                      </a:pPr>
                      <a:r>
                        <a:rPr lang="en-GB" sz="1000" dirty="0">
                          <a:effectLst/>
                        </a:rPr>
                        <a:t> </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ts val="0"/>
                        </a:spcAft>
                      </a:pPr>
                      <a:r>
                        <a:rPr lang="en-GB" sz="1000" dirty="0">
                          <a:effectLst/>
                        </a:rPr>
                        <a:t>Report Category</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gridSpan="2">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ctr">
                        <a:spcAft>
                          <a:spcPts val="0"/>
                        </a:spcAft>
                      </a:pPr>
                      <a:r>
                        <a:rPr lang="en-GB" sz="1000" dirty="0">
                          <a:effectLst/>
                        </a:rPr>
                        <a:t>HDUHB %</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ts val="0"/>
                        </a:spcAft>
                      </a:pPr>
                      <a:r>
                        <a:rPr lang="en-GB" sz="1000" dirty="0">
                          <a:effectLst/>
                        </a:rPr>
                        <a:t>HDUHB Totals</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ts val="0"/>
                        </a:spcAft>
                      </a:pPr>
                      <a:r>
                        <a:rPr lang="en-GB" sz="1000" dirty="0">
                          <a:effectLst/>
                        </a:rPr>
                        <a:t>HDUHB %</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extLst>
                  <a:ext uri="{0D108BD9-81ED-4DB2-BD59-A6C34878D82A}">
                    <a16:rowId xmlns:a16="http://schemas.microsoft.com/office/drawing/2014/main" val="3897996129"/>
                  </a:ext>
                </a:extLst>
              </a:tr>
              <a:tr h="382056">
                <a:tc>
                  <a:txBody>
                    <a:bodyPr/>
                    <a:lstStyle/>
                    <a:p>
                      <a:pPr algn="ctr">
                        <a:spcAft>
                          <a:spcPts val="0"/>
                        </a:spcAft>
                      </a:pPr>
                      <a:r>
                        <a:rPr lang="en-GB" sz="1000">
                          <a:effectLst/>
                        </a:rPr>
                        <a:t> </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spcAft>
                          <a:spcPts val="0"/>
                        </a:spcAft>
                      </a:pPr>
                      <a:r>
                        <a:rPr lang="en-GB" sz="1000" dirty="0">
                          <a:effectLst/>
                        </a:rPr>
                        <a:t>Total applications reported on</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gridSpan="2">
                  <a:txBody>
                    <a:bodyPr/>
                    <a:lstStyle/>
                    <a:p>
                      <a:pPr algn="l">
                        <a:spcAft>
                          <a:spcPts val="0"/>
                        </a:spcAft>
                      </a:pPr>
                      <a:r>
                        <a:rPr lang="en-GB" sz="1000" dirty="0">
                          <a:effectLst/>
                        </a:rPr>
                        <a:t>33,870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100.0%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11,958</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dirty="0">
                          <a:effectLst/>
                        </a:rPr>
                        <a:t>100.0%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dirty="0">
                          <a:effectLst/>
                        </a:rPr>
                        <a:t>4,498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100%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extLst>
                  <a:ext uri="{0D108BD9-81ED-4DB2-BD59-A6C34878D82A}">
                    <a16:rowId xmlns:a16="http://schemas.microsoft.com/office/drawing/2014/main" val="706921687"/>
                  </a:ext>
                </a:extLst>
              </a:tr>
              <a:tr h="195471">
                <a:tc rowSpan="10">
                  <a:txBody>
                    <a:bodyPr/>
                    <a:lstStyle/>
                    <a:p>
                      <a:pPr algn="ctr">
                        <a:spcAft>
                          <a:spcPts val="0"/>
                        </a:spcAft>
                      </a:pPr>
                      <a:r>
                        <a:rPr lang="en-GB" sz="1000" dirty="0">
                          <a:effectLst/>
                        </a:rPr>
                        <a:t>Religion or Belief </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spcAft>
                          <a:spcPts val="0"/>
                        </a:spcAft>
                      </a:pPr>
                      <a:r>
                        <a:rPr lang="en-GB" sz="1000" dirty="0">
                          <a:effectLst/>
                        </a:rPr>
                        <a:t>Atheism</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dirty="0">
                          <a:effectLst/>
                        </a:rPr>
                        <a:t>6,588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19.5%</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2,476</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20.7%</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a:effectLst/>
                        </a:rPr>
                        <a:t>947</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21.1%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1151312263"/>
                  </a:ext>
                </a:extLst>
              </a:tr>
              <a:tr h="195471">
                <a:tc vMerge="1">
                  <a:txBody>
                    <a:bodyPr/>
                    <a:lstStyle/>
                    <a:p>
                      <a:endParaRPr lang="en-GB"/>
                    </a:p>
                  </a:txBody>
                  <a:tcPr/>
                </a:tc>
                <a:tc>
                  <a:txBody>
                    <a:bodyPr/>
                    <a:lstStyle/>
                    <a:p>
                      <a:pPr>
                        <a:spcAft>
                          <a:spcPts val="0"/>
                        </a:spcAft>
                      </a:pPr>
                      <a:r>
                        <a:rPr lang="en-GB" sz="1000">
                          <a:effectLst/>
                        </a:rPr>
                        <a:t>Buddhism</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dirty="0">
                          <a:effectLst/>
                        </a:rPr>
                        <a:t>316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0.9%</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86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0.7%</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a:effectLst/>
                        </a:rPr>
                        <a:t>30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0.7%</a:t>
                      </a:r>
                      <a:endParaRPr lang="en-GB" sz="100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3906142248"/>
                  </a:ext>
                </a:extLst>
              </a:tr>
              <a:tr h="195471">
                <a:tc vMerge="1">
                  <a:txBody>
                    <a:bodyPr/>
                    <a:lstStyle/>
                    <a:p>
                      <a:endParaRPr lang="en-GB"/>
                    </a:p>
                  </a:txBody>
                  <a:tcPr/>
                </a:tc>
                <a:tc>
                  <a:txBody>
                    <a:bodyPr/>
                    <a:lstStyle/>
                    <a:p>
                      <a:pPr>
                        <a:spcAft>
                          <a:spcPts val="0"/>
                        </a:spcAft>
                      </a:pPr>
                      <a:r>
                        <a:rPr lang="en-GB" sz="1000">
                          <a:effectLst/>
                        </a:rPr>
                        <a:t>Christianity</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dirty="0">
                          <a:effectLst/>
                        </a:rPr>
                        <a:t>14,810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43.7%</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5,360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44.8%</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a:effectLst/>
                        </a:rPr>
                        <a:t>1,901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42.3%</a:t>
                      </a:r>
                      <a:endParaRPr lang="en-GB" sz="100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3062856485"/>
                  </a:ext>
                </a:extLst>
              </a:tr>
              <a:tr h="195471">
                <a:tc vMerge="1">
                  <a:txBody>
                    <a:bodyPr/>
                    <a:lstStyle/>
                    <a:p>
                      <a:endParaRPr lang="en-GB"/>
                    </a:p>
                  </a:txBody>
                  <a:tcPr/>
                </a:tc>
                <a:tc>
                  <a:txBody>
                    <a:bodyPr/>
                    <a:lstStyle/>
                    <a:p>
                      <a:pPr>
                        <a:spcAft>
                          <a:spcPts val="0"/>
                        </a:spcAft>
                      </a:pPr>
                      <a:r>
                        <a:rPr lang="en-GB" sz="1000">
                          <a:effectLst/>
                        </a:rPr>
                        <a:t>Hinduism</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dirty="0">
                          <a:effectLst/>
                        </a:rPr>
                        <a:t>1,030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3.0%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159</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dirty="0">
                          <a:effectLst/>
                        </a:rPr>
                        <a:t>1.3%</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35</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0.8%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1393875563"/>
                  </a:ext>
                </a:extLst>
              </a:tr>
              <a:tr h="195471">
                <a:tc vMerge="1">
                  <a:txBody>
                    <a:bodyPr/>
                    <a:lstStyle/>
                    <a:p>
                      <a:endParaRPr lang="en-GB"/>
                    </a:p>
                  </a:txBody>
                  <a:tcPr/>
                </a:tc>
                <a:tc>
                  <a:txBody>
                    <a:bodyPr/>
                    <a:lstStyle/>
                    <a:p>
                      <a:pPr>
                        <a:spcAft>
                          <a:spcPts val="0"/>
                        </a:spcAft>
                      </a:pPr>
                      <a:r>
                        <a:rPr lang="en-GB" sz="1000">
                          <a:effectLst/>
                        </a:rPr>
                        <a:t>Islam</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a:effectLst/>
                        </a:rPr>
                        <a:t>2,928</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8.6%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491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dirty="0">
                          <a:effectLst/>
                        </a:rPr>
                        <a:t>4.1%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116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2.6%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4140985454"/>
                  </a:ext>
                </a:extLst>
              </a:tr>
              <a:tr h="195471">
                <a:tc vMerge="1">
                  <a:txBody>
                    <a:bodyPr/>
                    <a:lstStyle/>
                    <a:p>
                      <a:endParaRPr lang="en-GB"/>
                    </a:p>
                  </a:txBody>
                  <a:tcPr/>
                </a:tc>
                <a:tc>
                  <a:txBody>
                    <a:bodyPr/>
                    <a:lstStyle/>
                    <a:p>
                      <a:pPr>
                        <a:spcAft>
                          <a:spcPts val="0"/>
                        </a:spcAft>
                      </a:pPr>
                      <a:r>
                        <a:rPr lang="en-GB" sz="1000">
                          <a:effectLst/>
                        </a:rPr>
                        <a:t>Jainism</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a:effectLst/>
                        </a:rPr>
                        <a:t>20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850588184"/>
                  </a:ext>
                </a:extLst>
              </a:tr>
              <a:tr h="195471">
                <a:tc vMerge="1">
                  <a:txBody>
                    <a:bodyPr/>
                    <a:lstStyle/>
                    <a:p>
                      <a:endParaRPr lang="en-GB"/>
                    </a:p>
                  </a:txBody>
                  <a:tcPr/>
                </a:tc>
                <a:tc>
                  <a:txBody>
                    <a:bodyPr/>
                    <a:lstStyle/>
                    <a:p>
                      <a:pPr>
                        <a:spcAft>
                          <a:spcPts val="0"/>
                        </a:spcAft>
                      </a:pPr>
                      <a:r>
                        <a:rPr lang="en-GB" sz="1000">
                          <a:effectLst/>
                        </a:rPr>
                        <a:t>Judaism</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a:effectLst/>
                        </a:rPr>
                        <a:t>15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0%</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2023182911"/>
                  </a:ext>
                </a:extLst>
              </a:tr>
              <a:tr h="195471">
                <a:tc vMerge="1">
                  <a:txBody>
                    <a:bodyPr/>
                    <a:lstStyle/>
                    <a:p>
                      <a:endParaRPr lang="en-GB"/>
                    </a:p>
                  </a:txBody>
                  <a:tcPr/>
                </a:tc>
                <a:tc>
                  <a:txBody>
                    <a:bodyPr/>
                    <a:lstStyle/>
                    <a:p>
                      <a:pPr>
                        <a:spcAft>
                          <a:spcPts val="0"/>
                        </a:spcAft>
                      </a:pPr>
                      <a:r>
                        <a:rPr lang="en-GB" sz="1000" dirty="0">
                          <a:effectLst/>
                        </a:rPr>
                        <a:t>Sikhism</a:t>
                      </a:r>
                      <a:endParaRPr lang="en-GB" sz="1000" dirty="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a:effectLst/>
                        </a:rPr>
                        <a:t>55</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0.2%</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21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0.2%</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2139474269"/>
                  </a:ext>
                </a:extLst>
              </a:tr>
              <a:tr h="195471">
                <a:tc vMerge="1">
                  <a:txBody>
                    <a:bodyPr/>
                    <a:lstStyle/>
                    <a:p>
                      <a:endParaRPr lang="en-GB"/>
                    </a:p>
                  </a:txBody>
                  <a:tcPr/>
                </a:tc>
                <a:tc>
                  <a:txBody>
                    <a:bodyPr/>
                    <a:lstStyle/>
                    <a:p>
                      <a:pPr>
                        <a:spcAft>
                          <a:spcPts val="0"/>
                        </a:spcAft>
                      </a:pPr>
                      <a:r>
                        <a:rPr lang="en-GB" sz="1000">
                          <a:effectLst/>
                        </a:rPr>
                        <a:t>Other</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a:effectLst/>
                        </a:rPr>
                        <a:t>4,097</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12.1%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a:effectLst/>
                        </a:rPr>
                        <a:t>1,544</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a:effectLst/>
                        </a:rPr>
                        <a:t>12.9%</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a:effectLst/>
                        </a:rPr>
                        <a:t>538</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12.0%</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1874480375"/>
                  </a:ext>
                </a:extLst>
              </a:tr>
              <a:tr h="195471">
                <a:tc vMerge="1">
                  <a:txBody>
                    <a:bodyPr/>
                    <a:lstStyle/>
                    <a:p>
                      <a:endParaRPr lang="en-GB"/>
                    </a:p>
                  </a:txBody>
                  <a:tcPr/>
                </a:tc>
                <a:tc>
                  <a:txBody>
                    <a:bodyPr/>
                    <a:lstStyle/>
                    <a:p>
                      <a:pPr>
                        <a:spcAft>
                          <a:spcPts val="0"/>
                        </a:spcAft>
                      </a:pPr>
                      <a:r>
                        <a:rPr lang="en-GB" sz="1000">
                          <a:effectLst/>
                        </a:rPr>
                        <a:t>Undisclosed</a:t>
                      </a:r>
                      <a:endParaRPr lang="en-GB" sz="1000">
                        <a:effectLst/>
                        <a:latin typeface="Times New Roman" panose="02020603050405020304" pitchFamily="18" charset="0"/>
                        <a:ea typeface="Times New Roman" panose="02020603050405020304" pitchFamily="18" charset="0"/>
                      </a:endParaRPr>
                    </a:p>
                  </a:txBody>
                  <a:tcPr marL="48825" marR="48825" marT="0" marB="0"/>
                </a:tc>
                <a:tc>
                  <a:txBody>
                    <a:bodyPr/>
                    <a:lstStyle/>
                    <a:p>
                      <a:pPr algn="l">
                        <a:spcAft>
                          <a:spcPts val="0"/>
                        </a:spcAft>
                      </a:pPr>
                      <a:r>
                        <a:rPr lang="en-GB" sz="1000">
                          <a:effectLst/>
                        </a:rPr>
                        <a:t>4,011</a:t>
                      </a:r>
                      <a:endParaRPr lang="en-GB" sz="100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11.8%</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1,811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a:txBody>
                    <a:bodyPr/>
                    <a:lstStyle/>
                    <a:p>
                      <a:pPr algn="l">
                        <a:spcAft>
                          <a:spcPts val="0"/>
                        </a:spcAft>
                      </a:pPr>
                      <a:r>
                        <a:rPr lang="en-GB" sz="1000" dirty="0">
                          <a:effectLst/>
                        </a:rPr>
                        <a:t>15.1%</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gridSpan="2">
                  <a:txBody>
                    <a:bodyPr/>
                    <a:lstStyle/>
                    <a:p>
                      <a:pPr algn="l">
                        <a:spcAft>
                          <a:spcPts val="0"/>
                        </a:spcAft>
                      </a:pPr>
                      <a:r>
                        <a:rPr lang="en-GB" sz="1000" dirty="0">
                          <a:effectLst/>
                        </a:rPr>
                        <a:t>926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tc hMerge="1">
                  <a:txBody>
                    <a:bodyPr/>
                    <a:lstStyle/>
                    <a:p>
                      <a:endParaRPr lang="en-GB"/>
                    </a:p>
                  </a:txBody>
                  <a:tcPr/>
                </a:tc>
                <a:tc>
                  <a:txBody>
                    <a:bodyPr/>
                    <a:lstStyle/>
                    <a:p>
                      <a:pPr algn="l">
                        <a:spcAft>
                          <a:spcPts val="0"/>
                        </a:spcAft>
                      </a:pPr>
                      <a:r>
                        <a:rPr lang="en-GB" sz="1000" dirty="0">
                          <a:effectLst/>
                        </a:rPr>
                        <a:t>20.6%</a:t>
                      </a:r>
                      <a:endParaRPr lang="en-GB" sz="1000" dirty="0">
                        <a:effectLst/>
                        <a:latin typeface="Times New Roman" panose="02020603050405020304" pitchFamily="18" charset="0"/>
                        <a:ea typeface="Times New Roman" panose="02020603050405020304" pitchFamily="18" charset="0"/>
                      </a:endParaRPr>
                    </a:p>
                  </a:txBody>
                  <a:tcPr marL="48825" marR="48825" marT="0" marB="0" anchor="b"/>
                </a:tc>
                <a:extLst>
                  <a:ext uri="{0D108BD9-81ED-4DB2-BD59-A6C34878D82A}">
                    <a16:rowId xmlns:a16="http://schemas.microsoft.com/office/drawing/2014/main" val="268051542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926385334"/>
              </p:ext>
            </p:extLst>
          </p:nvPr>
        </p:nvGraphicFramePr>
        <p:xfrm>
          <a:off x="194945" y="6235277"/>
          <a:ext cx="5201285" cy="2352675"/>
        </p:xfrm>
        <a:graphic>
          <a:graphicData uri="http://schemas.openxmlformats.org/drawingml/2006/table">
            <a:tbl>
              <a:tblPr firstRow="1" firstCol="1" bandRow="1">
                <a:tableStyleId>{5C22544A-7EE6-4342-B048-85BDC9FD1C3A}</a:tableStyleId>
              </a:tblPr>
              <a:tblGrid>
                <a:gridCol w="2700655">
                  <a:extLst>
                    <a:ext uri="{9D8B030D-6E8A-4147-A177-3AD203B41FA5}">
                      <a16:colId xmlns:a16="http://schemas.microsoft.com/office/drawing/2014/main" val="1870035136"/>
                    </a:ext>
                  </a:extLst>
                </a:gridCol>
                <a:gridCol w="1510665">
                  <a:extLst>
                    <a:ext uri="{9D8B030D-6E8A-4147-A177-3AD203B41FA5}">
                      <a16:colId xmlns:a16="http://schemas.microsoft.com/office/drawing/2014/main" val="4099025722"/>
                    </a:ext>
                  </a:extLst>
                </a:gridCol>
                <a:gridCol w="989965">
                  <a:extLst>
                    <a:ext uri="{9D8B030D-6E8A-4147-A177-3AD203B41FA5}">
                      <a16:colId xmlns:a16="http://schemas.microsoft.com/office/drawing/2014/main" val="258709148"/>
                    </a:ext>
                  </a:extLst>
                </a:gridCol>
              </a:tblGrid>
              <a:tr h="0">
                <a:tc gridSpan="3">
                  <a:txBody>
                    <a:bodyPr/>
                    <a:lstStyle/>
                    <a:p>
                      <a:pPr algn="ctr">
                        <a:spcAft>
                          <a:spcPts val="0"/>
                        </a:spcAft>
                      </a:pPr>
                      <a:r>
                        <a:rPr lang="en-GB" sz="1000" b="0">
                          <a:solidFill>
                            <a:schemeClr val="tx1"/>
                          </a:solidFill>
                          <a:effectLst/>
                        </a:rPr>
                        <a:t>HDUHB Leavers by Religion or Belief</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91348586"/>
                  </a:ext>
                </a:extLst>
              </a:tr>
              <a:tr h="20002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3228115"/>
                  </a:ext>
                </a:extLst>
              </a:tr>
              <a:tr h="200025">
                <a:tc>
                  <a:txBody>
                    <a:bodyPr/>
                    <a:lstStyle/>
                    <a:p>
                      <a:pPr>
                        <a:spcAft>
                          <a:spcPts val="0"/>
                        </a:spcAft>
                      </a:pPr>
                      <a:r>
                        <a:rPr lang="en-GB" sz="1000" b="0" dirty="0">
                          <a:solidFill>
                            <a:schemeClr val="tx1"/>
                          </a:solidFill>
                          <a:effectLst/>
                        </a:rPr>
                        <a:t>Atheism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175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14.72%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72440756"/>
                  </a:ext>
                </a:extLst>
              </a:tr>
              <a:tr h="200025">
                <a:tc>
                  <a:txBody>
                    <a:bodyPr/>
                    <a:lstStyle/>
                    <a:p>
                      <a:pPr>
                        <a:spcAft>
                          <a:spcPts val="0"/>
                        </a:spcAft>
                      </a:pPr>
                      <a:r>
                        <a:rPr lang="en-GB" sz="1000" b="0">
                          <a:solidFill>
                            <a:schemeClr val="tx1"/>
                          </a:solidFill>
                          <a:effectLst/>
                        </a:rPr>
                        <a:t>Buddhism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0.76%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63249642"/>
                  </a:ext>
                </a:extLst>
              </a:tr>
              <a:tr h="200025">
                <a:tc>
                  <a:txBody>
                    <a:bodyPr/>
                    <a:lstStyle/>
                    <a:p>
                      <a:pPr>
                        <a:spcAft>
                          <a:spcPts val="0"/>
                        </a:spcAft>
                      </a:pPr>
                      <a:r>
                        <a:rPr lang="en-GB" sz="1000" b="0" dirty="0">
                          <a:solidFill>
                            <a:schemeClr val="tx1"/>
                          </a:solidFill>
                          <a:effectLst/>
                        </a:rPr>
                        <a:t>Christianity</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336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28.26%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2527339"/>
                  </a:ext>
                </a:extLst>
              </a:tr>
              <a:tr h="200025">
                <a:tc>
                  <a:txBody>
                    <a:bodyPr/>
                    <a:lstStyle/>
                    <a:p>
                      <a:pPr>
                        <a:spcAft>
                          <a:spcPts val="0"/>
                        </a:spcAft>
                      </a:pPr>
                      <a:r>
                        <a:rPr lang="en-GB" sz="1000" b="0">
                          <a:solidFill>
                            <a:schemeClr val="tx1"/>
                          </a:solidFill>
                          <a:effectLst/>
                        </a:rPr>
                        <a:t>Hinduism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5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0.42%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45792549"/>
                  </a:ext>
                </a:extLst>
              </a:tr>
              <a:tr h="200025">
                <a:tc>
                  <a:txBody>
                    <a:bodyPr/>
                    <a:lstStyle/>
                    <a:p>
                      <a:pPr>
                        <a:spcAft>
                          <a:spcPts val="0"/>
                        </a:spcAft>
                      </a:pPr>
                      <a:r>
                        <a:rPr lang="en-GB" sz="1000" b="0" dirty="0">
                          <a:solidFill>
                            <a:schemeClr val="tx1"/>
                          </a:solidFill>
                          <a:effectLst/>
                        </a:rPr>
                        <a:t>Islam</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1.43%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831632411"/>
                  </a:ext>
                </a:extLst>
              </a:tr>
              <a:tr h="200025">
                <a:tc>
                  <a:txBody>
                    <a:bodyPr/>
                    <a:lstStyle/>
                    <a:p>
                      <a:pPr>
                        <a:spcAft>
                          <a:spcPts val="0"/>
                        </a:spcAft>
                      </a:pPr>
                      <a:r>
                        <a:rPr lang="en-GB" sz="1000" b="0" dirty="0">
                          <a:solidFill>
                            <a:schemeClr val="tx1"/>
                          </a:solidFill>
                          <a:effectLst/>
                        </a:rPr>
                        <a:t>Other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7.23%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85181838"/>
                  </a:ext>
                </a:extLst>
              </a:tr>
              <a:tr h="200025">
                <a:tc>
                  <a:txBody>
                    <a:bodyPr/>
                    <a:lstStyle/>
                    <a:p>
                      <a:pPr>
                        <a:spcAft>
                          <a:spcPts val="0"/>
                        </a:spcAft>
                      </a:pPr>
                      <a:r>
                        <a:rPr lang="en-GB" sz="1000" b="0">
                          <a:solidFill>
                            <a:schemeClr val="tx1"/>
                          </a:solidFill>
                          <a:effectLst/>
                        </a:rPr>
                        <a:t>Judaism</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0.08%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25377515"/>
                  </a:ext>
                </a:extLst>
              </a:tr>
              <a:tr h="200025">
                <a:tc>
                  <a:txBody>
                    <a:bodyPr/>
                    <a:lstStyle/>
                    <a:p>
                      <a:pPr>
                        <a:spcAft>
                          <a:spcPts val="0"/>
                        </a:spcAft>
                      </a:pPr>
                      <a:r>
                        <a:rPr lang="en-GB" sz="1000" b="0">
                          <a:solidFill>
                            <a:schemeClr val="tx1"/>
                          </a:solidFill>
                          <a:effectLst/>
                        </a:rPr>
                        <a:t>I Do Not Wish To Disclose My Religion/Belief</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366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30.78%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08939083"/>
                  </a:ext>
                </a:extLst>
              </a:tr>
              <a:tr h="200025">
                <a:tc>
                  <a:txBody>
                    <a:bodyPr/>
                    <a:lstStyle/>
                    <a:p>
                      <a:pPr>
                        <a:spcAft>
                          <a:spcPts val="0"/>
                        </a:spcAft>
                      </a:pPr>
                      <a:r>
                        <a:rPr lang="en-GB" sz="1000" b="0">
                          <a:solidFill>
                            <a:schemeClr val="tx1"/>
                          </a:solidFill>
                          <a:effectLst/>
                        </a:rPr>
                        <a:t>Not Recorded on ESR</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194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16.32%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87639754"/>
                  </a:ext>
                </a:extLst>
              </a:tr>
              <a:tr h="200025">
                <a:tc>
                  <a:txBody>
                    <a:bodyPr/>
                    <a:lstStyle/>
                    <a:p>
                      <a:pPr>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1,189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81243908"/>
                  </a:ext>
                </a:extLst>
              </a:tr>
            </a:tbl>
          </a:graphicData>
        </a:graphic>
      </p:graphicFrame>
    </p:spTree>
    <p:extLst>
      <p:ext uri="{BB962C8B-B14F-4D97-AF65-F5344CB8AC3E}">
        <p14:creationId xmlns:p14="http://schemas.microsoft.com/office/powerpoint/2010/main" val="1446514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32</a:t>
            </a:fld>
            <a:endParaRPr lang="en-GB"/>
          </a:p>
        </p:txBody>
      </p:sp>
      <p:sp>
        <p:nvSpPr>
          <p:cNvPr id="7" name="TextBox 6"/>
          <p:cNvSpPr txBox="1"/>
          <p:nvPr/>
        </p:nvSpPr>
        <p:spPr>
          <a:xfrm>
            <a:off x="184990" y="109367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Training Attendance</a:t>
            </a:r>
            <a:endParaRPr lang="en-GB" sz="1400" dirty="0">
              <a:solidFill>
                <a:schemeClr val="bg1"/>
              </a:solidFill>
            </a:endParaRPr>
          </a:p>
        </p:txBody>
      </p:sp>
      <p:sp>
        <p:nvSpPr>
          <p:cNvPr id="10" name="TextBox 9"/>
          <p:cNvSpPr txBox="1"/>
          <p:nvPr/>
        </p:nvSpPr>
        <p:spPr>
          <a:xfrm>
            <a:off x="115286" y="3432603"/>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Grievance</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15286" y="679822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Disciplinary Procedures</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a:solidFill>
                  <a:schemeClr val="bg1"/>
                </a:solidFill>
              </a:rPr>
              <a:t>Religious Beliefs </a:t>
            </a:r>
            <a:endParaRPr lang="en-GB"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224461611"/>
              </p:ext>
            </p:extLst>
          </p:nvPr>
        </p:nvGraphicFramePr>
        <p:xfrm>
          <a:off x="194945" y="1512635"/>
          <a:ext cx="6372111" cy="1707557"/>
        </p:xfrm>
        <a:graphic>
          <a:graphicData uri="http://schemas.openxmlformats.org/drawingml/2006/table">
            <a:tbl>
              <a:tblPr firstRow="1" firstCol="1" bandRow="1">
                <a:tableStyleId>{5C22544A-7EE6-4342-B048-85BDC9FD1C3A}</a:tableStyleId>
              </a:tblPr>
              <a:tblGrid>
                <a:gridCol w="802582">
                  <a:extLst>
                    <a:ext uri="{9D8B030D-6E8A-4147-A177-3AD203B41FA5}">
                      <a16:colId xmlns:a16="http://schemas.microsoft.com/office/drawing/2014/main" val="1388491380"/>
                    </a:ext>
                  </a:extLst>
                </a:gridCol>
                <a:gridCol w="498764">
                  <a:extLst>
                    <a:ext uri="{9D8B030D-6E8A-4147-A177-3AD203B41FA5}">
                      <a16:colId xmlns:a16="http://schemas.microsoft.com/office/drawing/2014/main" val="3967209976"/>
                    </a:ext>
                  </a:extLst>
                </a:gridCol>
                <a:gridCol w="344384">
                  <a:extLst>
                    <a:ext uri="{9D8B030D-6E8A-4147-A177-3AD203B41FA5}">
                      <a16:colId xmlns:a16="http://schemas.microsoft.com/office/drawing/2014/main" val="1012075797"/>
                    </a:ext>
                  </a:extLst>
                </a:gridCol>
                <a:gridCol w="486889">
                  <a:extLst>
                    <a:ext uri="{9D8B030D-6E8A-4147-A177-3AD203B41FA5}">
                      <a16:colId xmlns:a16="http://schemas.microsoft.com/office/drawing/2014/main" val="2199217706"/>
                    </a:ext>
                  </a:extLst>
                </a:gridCol>
                <a:gridCol w="320633">
                  <a:extLst>
                    <a:ext uri="{9D8B030D-6E8A-4147-A177-3AD203B41FA5}">
                      <a16:colId xmlns:a16="http://schemas.microsoft.com/office/drawing/2014/main" val="191039974"/>
                    </a:ext>
                  </a:extLst>
                </a:gridCol>
                <a:gridCol w="344385">
                  <a:extLst>
                    <a:ext uri="{9D8B030D-6E8A-4147-A177-3AD203B41FA5}">
                      <a16:colId xmlns:a16="http://schemas.microsoft.com/office/drawing/2014/main" val="4088918855"/>
                    </a:ext>
                  </a:extLst>
                </a:gridCol>
                <a:gridCol w="308758">
                  <a:extLst>
                    <a:ext uri="{9D8B030D-6E8A-4147-A177-3AD203B41FA5}">
                      <a16:colId xmlns:a16="http://schemas.microsoft.com/office/drawing/2014/main" val="3167011710"/>
                    </a:ext>
                  </a:extLst>
                </a:gridCol>
                <a:gridCol w="356260">
                  <a:extLst>
                    <a:ext uri="{9D8B030D-6E8A-4147-A177-3AD203B41FA5}">
                      <a16:colId xmlns:a16="http://schemas.microsoft.com/office/drawing/2014/main" val="863820235"/>
                    </a:ext>
                  </a:extLst>
                </a:gridCol>
                <a:gridCol w="403761">
                  <a:extLst>
                    <a:ext uri="{9D8B030D-6E8A-4147-A177-3AD203B41FA5}">
                      <a16:colId xmlns:a16="http://schemas.microsoft.com/office/drawing/2014/main" val="562011373"/>
                    </a:ext>
                  </a:extLst>
                </a:gridCol>
                <a:gridCol w="593766">
                  <a:extLst>
                    <a:ext uri="{9D8B030D-6E8A-4147-A177-3AD203B41FA5}">
                      <a16:colId xmlns:a16="http://schemas.microsoft.com/office/drawing/2014/main" val="2022104208"/>
                    </a:ext>
                  </a:extLst>
                </a:gridCol>
                <a:gridCol w="558141">
                  <a:extLst>
                    <a:ext uri="{9D8B030D-6E8A-4147-A177-3AD203B41FA5}">
                      <a16:colId xmlns:a16="http://schemas.microsoft.com/office/drawing/2014/main" val="1048596095"/>
                    </a:ext>
                  </a:extLst>
                </a:gridCol>
                <a:gridCol w="522514">
                  <a:extLst>
                    <a:ext uri="{9D8B030D-6E8A-4147-A177-3AD203B41FA5}">
                      <a16:colId xmlns:a16="http://schemas.microsoft.com/office/drawing/2014/main" val="2792090680"/>
                    </a:ext>
                  </a:extLst>
                </a:gridCol>
                <a:gridCol w="831274">
                  <a:extLst>
                    <a:ext uri="{9D8B030D-6E8A-4147-A177-3AD203B41FA5}">
                      <a16:colId xmlns:a16="http://schemas.microsoft.com/office/drawing/2014/main" val="1701807622"/>
                    </a:ext>
                  </a:extLst>
                </a:gridCol>
              </a:tblGrid>
              <a:tr h="945557">
                <a:tc>
                  <a:txBody>
                    <a:bodyPr/>
                    <a:lstStyle/>
                    <a:p>
                      <a:pPr algn="l"/>
                      <a:endParaRPr lang="en-GB" sz="1000" b="0" dirty="0">
                        <a:solidFill>
                          <a:schemeClr val="tx1"/>
                        </a:solidFill>
                        <a:effectLst/>
                        <a:latin typeface="Times New Roman" panose="02020603050405020304" pitchFamily="18" charset="0"/>
                      </a:endParaRPr>
                    </a:p>
                  </a:txBody>
                  <a:tcPr marL="62385" marR="62385" marT="0" marB="0" anchor="b"/>
                </a:tc>
                <a:tc>
                  <a:txBody>
                    <a:bodyPr/>
                    <a:lstStyle/>
                    <a:p>
                      <a:pPr marL="71755" marR="71755" algn="l">
                        <a:spcAft>
                          <a:spcPts val="0"/>
                        </a:spcAft>
                      </a:pPr>
                      <a:r>
                        <a:rPr lang="en-GB" sz="1000" b="0">
                          <a:solidFill>
                            <a:schemeClr val="tx1"/>
                          </a:solidFill>
                          <a:effectLst/>
                        </a:rPr>
                        <a:t>Atheism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Buddhism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dirty="0">
                          <a:solidFill>
                            <a:schemeClr val="tx1"/>
                          </a:solidFill>
                          <a:effectLst/>
                        </a:rPr>
                        <a:t>Christianity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dirty="0">
                          <a:solidFill>
                            <a:schemeClr val="tx1"/>
                          </a:solidFill>
                          <a:effectLst/>
                        </a:rPr>
                        <a:t>Hinduism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dirty="0">
                          <a:solidFill>
                            <a:schemeClr val="tx1"/>
                          </a:solidFill>
                          <a:effectLst/>
                        </a:rPr>
                        <a:t>Islam</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Judaism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Jainism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Sikhism</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I Do Not Wish To Disclose My Religion/Belief</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Other</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Not Recorded on ESR</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tc>
                  <a:txBody>
                    <a:bodyPr/>
                    <a:lstStyle/>
                    <a:p>
                      <a:pPr marL="71755" marR="71755" algn="l">
                        <a:spcAft>
                          <a:spcPts val="0"/>
                        </a:spcAft>
                      </a:pPr>
                      <a:r>
                        <a:rPr lang="en-GB" sz="1000" b="0">
                          <a:solidFill>
                            <a:schemeClr val="tx1"/>
                          </a:solidFill>
                          <a:effectLst/>
                        </a:rPr>
                        <a:t>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vert="vert" anchor="b"/>
                </a:tc>
                <a:extLst>
                  <a:ext uri="{0D108BD9-81ED-4DB2-BD59-A6C34878D82A}">
                    <a16:rowId xmlns:a16="http://schemas.microsoft.com/office/drawing/2014/main" val="2112463243"/>
                  </a:ext>
                </a:extLst>
              </a:tr>
              <a:tr h="673507">
                <a:tc>
                  <a:txBody>
                    <a:bodyPr/>
                    <a:lstStyle/>
                    <a:p>
                      <a:pPr algn="l">
                        <a:spcAft>
                          <a:spcPts val="0"/>
                        </a:spcAft>
                      </a:pPr>
                      <a:r>
                        <a:rPr lang="en-GB" sz="1000" b="0">
                          <a:solidFill>
                            <a:schemeClr val="tx1"/>
                          </a:solidFill>
                          <a:effectLst/>
                        </a:rPr>
                        <a:t>Attendance/</a:t>
                      </a:r>
                    </a:p>
                    <a:p>
                      <a:pPr algn="l">
                        <a:spcAft>
                          <a:spcPts val="0"/>
                        </a:spcAft>
                      </a:pPr>
                      <a:r>
                        <a:rPr lang="en-GB" sz="1000" b="0">
                          <a:solidFill>
                            <a:schemeClr val="tx1"/>
                          </a:solidFill>
                          <a:effectLst/>
                        </a:rPr>
                        <a:t>Courses Completed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11,842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263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31,324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467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787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30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24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12,574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tc>
                  <a:txBody>
                    <a:bodyPr/>
                    <a:lstStyle/>
                    <a:p>
                      <a:pPr algn="l">
                        <a:spcAft>
                          <a:spcPts val="0"/>
                        </a:spcAft>
                      </a:pPr>
                      <a:r>
                        <a:rPr lang="en-GB" sz="1000" b="0" dirty="0">
                          <a:solidFill>
                            <a:schemeClr val="tx1"/>
                          </a:solidFill>
                          <a:effectLst/>
                        </a:rPr>
                        <a:t> </a:t>
                      </a:r>
                    </a:p>
                    <a:p>
                      <a:pPr algn="l">
                        <a:spcAft>
                          <a:spcPts val="0"/>
                        </a:spcAft>
                      </a:pPr>
                      <a:r>
                        <a:rPr lang="en-GB" sz="1000" b="0" dirty="0">
                          <a:solidFill>
                            <a:schemeClr val="tx1"/>
                          </a:solidFill>
                          <a:effectLst/>
                        </a:rPr>
                        <a:t> </a:t>
                      </a:r>
                    </a:p>
                    <a:p>
                      <a:pPr algn="l">
                        <a:spcAft>
                          <a:spcPts val="0"/>
                        </a:spcAft>
                      </a:pPr>
                      <a:r>
                        <a:rPr lang="en-GB" sz="1000" b="0" dirty="0">
                          <a:solidFill>
                            <a:schemeClr val="tx1"/>
                          </a:solidFill>
                          <a:effectLst/>
                        </a:rPr>
                        <a:t> </a:t>
                      </a:r>
                    </a:p>
                    <a:p>
                      <a:pPr algn="l">
                        <a:spcAft>
                          <a:spcPts val="0"/>
                        </a:spcAft>
                      </a:pPr>
                      <a:endParaRPr lang="en-GB" sz="1000" b="0" dirty="0" smtClean="0">
                        <a:solidFill>
                          <a:schemeClr val="tx1"/>
                        </a:solidFill>
                        <a:effectLst/>
                      </a:endParaRPr>
                    </a:p>
                    <a:p>
                      <a:pPr algn="l">
                        <a:spcAft>
                          <a:spcPts val="0"/>
                        </a:spcAft>
                      </a:pPr>
                      <a:r>
                        <a:rPr lang="en-GB" sz="1000" b="0" dirty="0" smtClean="0">
                          <a:solidFill>
                            <a:schemeClr val="tx1"/>
                          </a:solidFill>
                          <a:effectLst/>
                        </a:rPr>
                        <a:t>7,190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tc>
                <a:tc>
                  <a:txBody>
                    <a:bodyPr/>
                    <a:lstStyle/>
                    <a:p>
                      <a:pPr algn="l">
                        <a:spcAft>
                          <a:spcPts val="0"/>
                        </a:spcAft>
                      </a:pPr>
                      <a:r>
                        <a:rPr lang="en-GB" sz="1000" b="0" dirty="0">
                          <a:solidFill>
                            <a:schemeClr val="tx1"/>
                          </a:solidFill>
                          <a:effectLst/>
                        </a:rPr>
                        <a:t> </a:t>
                      </a:r>
                    </a:p>
                    <a:p>
                      <a:pPr algn="l">
                        <a:spcAft>
                          <a:spcPts val="0"/>
                        </a:spcAft>
                      </a:pPr>
                      <a:r>
                        <a:rPr lang="en-GB" sz="1000" b="0" dirty="0">
                          <a:solidFill>
                            <a:schemeClr val="tx1"/>
                          </a:solidFill>
                          <a:effectLst/>
                        </a:rPr>
                        <a:t> </a:t>
                      </a:r>
                    </a:p>
                    <a:p>
                      <a:pPr algn="l">
                        <a:spcAft>
                          <a:spcPts val="0"/>
                        </a:spcAft>
                      </a:pPr>
                      <a:r>
                        <a:rPr lang="en-GB" sz="1000" b="0" dirty="0">
                          <a:solidFill>
                            <a:schemeClr val="tx1"/>
                          </a:solidFill>
                          <a:effectLst/>
                        </a:rPr>
                        <a:t> </a:t>
                      </a:r>
                    </a:p>
                    <a:p>
                      <a:pPr algn="l">
                        <a:spcAft>
                          <a:spcPts val="0"/>
                        </a:spcAft>
                      </a:pPr>
                      <a:endParaRPr lang="en-GB" sz="1000" b="0" dirty="0" smtClean="0">
                        <a:solidFill>
                          <a:schemeClr val="tx1"/>
                        </a:solidFill>
                        <a:effectLst/>
                      </a:endParaRPr>
                    </a:p>
                    <a:p>
                      <a:pPr algn="l">
                        <a:spcAft>
                          <a:spcPts val="0"/>
                        </a:spcAft>
                      </a:pPr>
                      <a:r>
                        <a:rPr lang="en-GB" sz="1000" b="0" dirty="0" smtClean="0">
                          <a:solidFill>
                            <a:schemeClr val="tx1"/>
                          </a:solidFill>
                          <a:effectLst/>
                        </a:rPr>
                        <a:t>7,456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tc>
                <a:tc>
                  <a:txBody>
                    <a:bodyPr/>
                    <a:lstStyle/>
                    <a:p>
                      <a:pPr algn="l">
                        <a:spcAft>
                          <a:spcPts val="0"/>
                        </a:spcAft>
                      </a:pPr>
                      <a:r>
                        <a:rPr lang="en-GB" sz="1000" b="0" dirty="0">
                          <a:solidFill>
                            <a:schemeClr val="tx1"/>
                          </a:solidFill>
                          <a:effectLst/>
                        </a:rPr>
                        <a:t>71,961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2385" marR="62385" marT="0" marB="0" anchor="b"/>
                </a:tc>
                <a:extLst>
                  <a:ext uri="{0D108BD9-81ED-4DB2-BD59-A6C34878D82A}">
                    <a16:rowId xmlns:a16="http://schemas.microsoft.com/office/drawing/2014/main" val="213093808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29717822"/>
              </p:ext>
            </p:extLst>
          </p:nvPr>
        </p:nvGraphicFramePr>
        <p:xfrm>
          <a:off x="115286" y="3863109"/>
          <a:ext cx="4583430" cy="2381885"/>
        </p:xfrm>
        <a:graphic>
          <a:graphicData uri="http://schemas.openxmlformats.org/drawingml/2006/table">
            <a:tbl>
              <a:tblPr>
                <a:tableStyleId>{5C22544A-7EE6-4342-B048-85BDC9FD1C3A}</a:tableStyleId>
              </a:tblPr>
              <a:tblGrid>
                <a:gridCol w="2563850">
                  <a:extLst>
                    <a:ext uri="{9D8B030D-6E8A-4147-A177-3AD203B41FA5}">
                      <a16:colId xmlns:a16="http://schemas.microsoft.com/office/drawing/2014/main" val="2194079232"/>
                    </a:ext>
                  </a:extLst>
                </a:gridCol>
                <a:gridCol w="1202222">
                  <a:extLst>
                    <a:ext uri="{9D8B030D-6E8A-4147-A177-3AD203B41FA5}">
                      <a16:colId xmlns:a16="http://schemas.microsoft.com/office/drawing/2014/main" val="2201813080"/>
                    </a:ext>
                  </a:extLst>
                </a:gridCol>
                <a:gridCol w="817358">
                  <a:extLst>
                    <a:ext uri="{9D8B030D-6E8A-4147-A177-3AD203B41FA5}">
                      <a16:colId xmlns:a16="http://schemas.microsoft.com/office/drawing/2014/main" val="2226736730"/>
                    </a:ext>
                  </a:extLst>
                </a:gridCol>
              </a:tblGrid>
              <a:tr h="344170">
                <a:tc gridSpan="3">
                  <a:txBody>
                    <a:bodyPr/>
                    <a:lstStyle/>
                    <a:p>
                      <a:pPr algn="ctr">
                        <a:spcAft>
                          <a:spcPts val="0"/>
                        </a:spcAft>
                      </a:pPr>
                      <a:r>
                        <a:rPr lang="en-GB" sz="1000">
                          <a:effectLst/>
                        </a:rPr>
                        <a:t>HDUHB  Headcount by Religion</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61128566"/>
                  </a:ext>
                </a:extLst>
              </a:tr>
              <a:tr h="344170">
                <a:tc>
                  <a:txBody>
                    <a:bodyPr/>
                    <a:lstStyle/>
                    <a:p>
                      <a:pPr>
                        <a:spcAft>
                          <a:spcPts val="0"/>
                        </a:spcAft>
                      </a:pPr>
                      <a:r>
                        <a:rPr lang="en-GB"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59124825"/>
                  </a:ext>
                </a:extLst>
              </a:tr>
              <a:tr h="261620">
                <a:tc>
                  <a:txBody>
                    <a:bodyPr/>
                    <a:lstStyle/>
                    <a:p>
                      <a:pPr>
                        <a:spcAft>
                          <a:spcPts val="0"/>
                        </a:spcAft>
                      </a:pPr>
                      <a:r>
                        <a:rPr lang="en-GB" sz="1000">
                          <a:effectLst/>
                        </a:rPr>
                        <a:t>Atheism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effectLst/>
                        </a:rPr>
                        <a:t>2</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97917514"/>
                  </a:ext>
                </a:extLst>
              </a:tr>
              <a:tr h="259715">
                <a:tc>
                  <a:txBody>
                    <a:bodyPr/>
                    <a:lstStyle/>
                    <a:p>
                      <a:pPr>
                        <a:spcAft>
                          <a:spcPts val="0"/>
                        </a:spcAft>
                      </a:pPr>
                      <a:r>
                        <a:rPr lang="en-GB" sz="1000">
                          <a:effectLst/>
                        </a:rPr>
                        <a:t>Christianity</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effectLst/>
                        </a:rPr>
                        <a:t>13</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44.83%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5206357"/>
                  </a:ext>
                </a:extLst>
              </a:tr>
              <a:tr h="198120">
                <a:tc>
                  <a:txBody>
                    <a:bodyPr/>
                    <a:lstStyle/>
                    <a:p>
                      <a:pPr>
                        <a:spcAft>
                          <a:spcPts val="0"/>
                        </a:spcAft>
                      </a:pPr>
                      <a:r>
                        <a:rPr lang="en-GB" sz="1000" dirty="0">
                          <a:effectLst/>
                        </a:rPr>
                        <a:t>Islam</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effectLst/>
                        </a:rPr>
                        <a:t>1</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3.45%</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13541189"/>
                  </a:ext>
                </a:extLst>
              </a:tr>
              <a:tr h="198120">
                <a:tc>
                  <a:txBody>
                    <a:bodyPr/>
                    <a:lstStyle/>
                    <a:p>
                      <a:pPr>
                        <a:spcAft>
                          <a:spcPts val="0"/>
                        </a:spcAft>
                      </a:pPr>
                      <a:r>
                        <a:rPr lang="en-GB" sz="1000">
                          <a:effectLst/>
                        </a:rPr>
                        <a:t>Other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6.90%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69435958"/>
                  </a:ext>
                </a:extLst>
              </a:tr>
              <a:tr h="360680">
                <a:tc>
                  <a:txBody>
                    <a:bodyPr/>
                    <a:lstStyle/>
                    <a:p>
                      <a:pPr>
                        <a:spcAft>
                          <a:spcPts val="0"/>
                        </a:spcAft>
                      </a:pPr>
                      <a:r>
                        <a:rPr lang="en-GB" sz="1000">
                          <a:effectLst/>
                        </a:rPr>
                        <a:t>I Do Not Wish To Disclose My Religion/Belief</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17.24%</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13022255"/>
                  </a:ext>
                </a:extLst>
              </a:tr>
              <a:tr h="201295">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20.69%</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28055145"/>
                  </a:ext>
                </a:extLst>
              </a:tr>
              <a:tr h="213995">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61693542"/>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01277343"/>
              </p:ext>
            </p:extLst>
          </p:nvPr>
        </p:nvGraphicFramePr>
        <p:xfrm>
          <a:off x="115286" y="7247707"/>
          <a:ext cx="5262245" cy="2219325"/>
        </p:xfrm>
        <a:graphic>
          <a:graphicData uri="http://schemas.openxmlformats.org/drawingml/2006/table">
            <a:tbl>
              <a:tblPr>
                <a:tableStyleId>{5C22544A-7EE6-4342-B048-85BDC9FD1C3A}</a:tableStyleId>
              </a:tblPr>
              <a:tblGrid>
                <a:gridCol w="2910556">
                  <a:extLst>
                    <a:ext uri="{9D8B030D-6E8A-4147-A177-3AD203B41FA5}">
                      <a16:colId xmlns:a16="http://schemas.microsoft.com/office/drawing/2014/main" val="4036955337"/>
                    </a:ext>
                  </a:extLst>
                </a:gridCol>
                <a:gridCol w="1253006">
                  <a:extLst>
                    <a:ext uri="{9D8B030D-6E8A-4147-A177-3AD203B41FA5}">
                      <a16:colId xmlns:a16="http://schemas.microsoft.com/office/drawing/2014/main" val="2048856029"/>
                    </a:ext>
                  </a:extLst>
                </a:gridCol>
                <a:gridCol w="1098683">
                  <a:extLst>
                    <a:ext uri="{9D8B030D-6E8A-4147-A177-3AD203B41FA5}">
                      <a16:colId xmlns:a16="http://schemas.microsoft.com/office/drawing/2014/main" val="468687171"/>
                    </a:ext>
                  </a:extLst>
                </a:gridCol>
              </a:tblGrid>
              <a:tr h="256540">
                <a:tc gridSpan="3">
                  <a:txBody>
                    <a:bodyPr/>
                    <a:lstStyle/>
                    <a:p>
                      <a:pPr algn="ctr">
                        <a:spcAft>
                          <a:spcPts val="0"/>
                        </a:spcAft>
                      </a:pPr>
                      <a:r>
                        <a:rPr lang="en-GB" sz="1000">
                          <a:effectLst/>
                        </a:rPr>
                        <a:t>HDUHB  Headcount by Religion</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11660899"/>
                  </a:ext>
                </a:extLst>
              </a:tr>
              <a:tr h="256540">
                <a:tc>
                  <a:txBody>
                    <a:bodyPr/>
                    <a:lstStyle/>
                    <a:p>
                      <a:pPr>
                        <a:spcAft>
                          <a:spcPts val="0"/>
                        </a:spcAft>
                      </a:pPr>
                      <a:r>
                        <a:rPr lang="en-GB"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14349382"/>
                  </a:ext>
                </a:extLst>
              </a:tr>
              <a:tr h="235585">
                <a:tc>
                  <a:txBody>
                    <a:bodyPr/>
                    <a:lstStyle/>
                    <a:p>
                      <a:pPr>
                        <a:spcAft>
                          <a:spcPts val="0"/>
                        </a:spcAft>
                      </a:pPr>
                      <a:r>
                        <a:rPr lang="en-GB" sz="1000">
                          <a:effectLst/>
                        </a:rPr>
                        <a:t>Atheism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effectLst/>
                        </a:rPr>
                        <a:t>21</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16.67%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03361748"/>
                  </a:ext>
                </a:extLst>
              </a:tr>
              <a:tr h="193040">
                <a:tc>
                  <a:txBody>
                    <a:bodyPr/>
                    <a:lstStyle/>
                    <a:p>
                      <a:pPr>
                        <a:spcAft>
                          <a:spcPts val="0"/>
                        </a:spcAft>
                      </a:pPr>
                      <a:r>
                        <a:rPr lang="en-GB" sz="1000">
                          <a:effectLst/>
                        </a:rPr>
                        <a:t>Christianity</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effectLst/>
                        </a:rPr>
                        <a:t>46</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36.51%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89403852"/>
                  </a:ext>
                </a:extLst>
              </a:tr>
              <a:tr h="193040">
                <a:tc>
                  <a:txBody>
                    <a:bodyPr/>
                    <a:lstStyle/>
                    <a:p>
                      <a:pPr>
                        <a:spcAft>
                          <a:spcPts val="0"/>
                        </a:spcAft>
                      </a:pPr>
                      <a:r>
                        <a:rPr lang="en-GB" sz="1000">
                          <a:effectLst/>
                        </a:rPr>
                        <a:t>Buddhism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2.38%</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15917304"/>
                  </a:ext>
                </a:extLst>
              </a:tr>
              <a:tr h="193040">
                <a:tc>
                  <a:txBody>
                    <a:bodyPr/>
                    <a:lstStyle/>
                    <a:p>
                      <a:pPr>
                        <a:spcAft>
                          <a:spcPts val="0"/>
                        </a:spcAft>
                      </a:pPr>
                      <a:r>
                        <a:rPr lang="en-GB" sz="1000">
                          <a:effectLst/>
                        </a:rPr>
                        <a:t>Hinduism</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0.79%</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25469655"/>
                  </a:ext>
                </a:extLst>
              </a:tr>
              <a:tr h="208915">
                <a:tc>
                  <a:txBody>
                    <a:bodyPr/>
                    <a:lstStyle/>
                    <a:p>
                      <a:pPr>
                        <a:spcAft>
                          <a:spcPts val="0"/>
                        </a:spcAft>
                      </a:pPr>
                      <a:r>
                        <a:rPr lang="en-GB" sz="1000">
                          <a:effectLst/>
                        </a:rPr>
                        <a:t>Other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8.73%</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50201385"/>
                  </a:ext>
                </a:extLst>
              </a:tr>
              <a:tr h="268605">
                <a:tc>
                  <a:txBody>
                    <a:bodyPr/>
                    <a:lstStyle/>
                    <a:p>
                      <a:pPr>
                        <a:spcAft>
                          <a:spcPts val="0"/>
                        </a:spcAft>
                      </a:pPr>
                      <a:r>
                        <a:rPr lang="en-GB" sz="1000">
                          <a:effectLst/>
                        </a:rPr>
                        <a:t>I Do Not Wish To Disclose My Religion/Belief</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24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19.05%</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80420324"/>
                  </a:ext>
                </a:extLst>
              </a:tr>
              <a:tr h="227965">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dirty="0">
                          <a:effectLst/>
                        </a:rPr>
                        <a:t>20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15.87%</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38131280"/>
                  </a:ext>
                </a:extLst>
              </a:tr>
              <a:tr h="186055">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l">
                        <a:spcAft>
                          <a:spcPts val="0"/>
                        </a:spcAft>
                      </a:pPr>
                      <a:r>
                        <a:rPr lang="en-GB"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42176030"/>
                  </a:ext>
                </a:extLst>
              </a:tr>
            </a:tbl>
          </a:graphicData>
        </a:graphic>
      </p:graphicFrame>
    </p:spTree>
    <p:extLst>
      <p:ext uri="{BB962C8B-B14F-4D97-AF65-F5344CB8AC3E}">
        <p14:creationId xmlns:p14="http://schemas.microsoft.com/office/powerpoint/2010/main" val="30098428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33</a:t>
            </a:fld>
            <a:endParaRPr lang="en-GB"/>
          </a:p>
        </p:txBody>
      </p:sp>
      <p:sp>
        <p:nvSpPr>
          <p:cNvPr id="7" name="TextBox 6"/>
          <p:cNvSpPr txBox="1"/>
          <p:nvPr/>
        </p:nvSpPr>
        <p:spPr>
          <a:xfrm>
            <a:off x="184990" y="109367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Employee Relations Cases</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a:solidFill>
                  <a:schemeClr val="bg1"/>
                </a:solidFill>
              </a:rPr>
              <a:t>Religious Beliefs </a:t>
            </a:r>
            <a:endParaRPr lang="en-GB" dirty="0">
              <a:solidFill>
                <a:schemeClr val="bg1"/>
              </a:solidFill>
            </a:endParaRPr>
          </a:p>
        </p:txBody>
      </p:sp>
      <p:sp>
        <p:nvSpPr>
          <p:cNvPr id="6" name="TextBox 5"/>
          <p:cNvSpPr txBox="1"/>
          <p:nvPr/>
        </p:nvSpPr>
        <p:spPr>
          <a:xfrm>
            <a:off x="184990" y="1682323"/>
            <a:ext cx="5992099" cy="452431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Christians continue to remain the largest group of those with an identified religion who are involved in raising a grievance (44.83%) and subject to disciplinary proceedings (36.51%). This is not surprising given that the majority of Health Board employees identify as a Christian (41.04%).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Due to the overall reduction of staff submitting grievances when compared to the previous year, the figures equate to a reduction of 30 individuals this year.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The percentage of Atheists submitting grievances has decreased for the second </a:t>
            </a:r>
            <a:r>
              <a:rPr lang="en-GB" sz="1200" dirty="0" smtClean="0">
                <a:latin typeface="Arial" panose="020B0604020202020204" pitchFamily="34" charset="0"/>
                <a:cs typeface="Arial" panose="020B0604020202020204" pitchFamily="34" charset="0"/>
              </a:rPr>
              <a:t>year </a:t>
            </a:r>
            <a:r>
              <a:rPr lang="en-GB" sz="1200" dirty="0">
                <a:latin typeface="Arial" panose="020B0604020202020204" pitchFamily="34" charset="0"/>
                <a:cs typeface="Arial" panose="020B0604020202020204" pitchFamily="34" charset="0"/>
              </a:rPr>
              <a:t>in a row to 6.90% from 8.33% the previous year and 15.94% in 2018/19.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The number of employees who identify as Atheist involved in disciplinary proceedings has increased from 15 cases last year, to 21 cases this year.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Buddhists and Hindus make up 3.17% of all disciplinary cases for this year. While this equates to an increase from 3 cases to 4 cases, the percentages continue to be higher than the Health Board profile, which is 0.88% combined. </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For the fourth consecutive year there has been no grievances submitted by those who identify as Buddhist, Hindu, Muslim, Jewish or Sikh. This is not surprising given that these religions only make up a small percentage of the Health Board’s workforce (0.93% combined).</a:t>
            </a:r>
          </a:p>
          <a:p>
            <a:r>
              <a:rPr lang="en-GB" sz="1200" dirty="0">
                <a:latin typeface="Arial" panose="020B0604020202020204" pitchFamily="34" charset="0"/>
                <a:cs typeface="Arial" panose="020B0604020202020204" pitchFamily="34" charset="0"/>
              </a:rPr>
              <a:t>Similarly, there were no disciplinary cases for those whose religion is Islam, Judaism or Sikhism for the fourth year in a row. </a:t>
            </a:r>
          </a:p>
        </p:txBody>
      </p:sp>
    </p:spTree>
    <p:extLst>
      <p:ext uri="{BB962C8B-B14F-4D97-AF65-F5344CB8AC3E}">
        <p14:creationId xmlns:p14="http://schemas.microsoft.com/office/powerpoint/2010/main" val="29130623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34</a:t>
            </a:fld>
            <a:endParaRPr lang="en-GB"/>
          </a:p>
        </p:txBody>
      </p:sp>
      <p:sp>
        <p:nvSpPr>
          <p:cNvPr id="5" name="Rectangle 4"/>
          <p:cNvSpPr/>
          <p:nvPr/>
        </p:nvSpPr>
        <p:spPr>
          <a:xfrm>
            <a:off x="2363644" y="2048885"/>
            <a:ext cx="2130711" cy="1323439"/>
          </a:xfrm>
          <a:prstGeom prst="rect">
            <a:avLst/>
          </a:prstGeom>
          <a:noFill/>
        </p:spPr>
        <p:txBody>
          <a:bodyPr wrap="none">
            <a:spAutoFit/>
          </a:bodyPr>
          <a:lstStyle/>
          <a:p>
            <a:pPr algn="ctr"/>
            <a:r>
              <a:rPr lang="en-GB" sz="4000" b="1" dirty="0" smtClean="0"/>
              <a:t>Section 7</a:t>
            </a:r>
          </a:p>
          <a:p>
            <a:pPr algn="ctr"/>
            <a:r>
              <a:rPr lang="en-GB" sz="4000" b="1" dirty="0" smtClean="0"/>
              <a:t>Ethnicity</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2837022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35</a:t>
            </a:fld>
            <a:endParaRPr lang="en-GB"/>
          </a:p>
        </p:txBody>
      </p:sp>
      <p:sp>
        <p:nvSpPr>
          <p:cNvPr id="10" name="TextBox 9"/>
          <p:cNvSpPr txBox="1"/>
          <p:nvPr/>
        </p:nvSpPr>
        <p:spPr>
          <a:xfrm>
            <a:off x="109612" y="881839"/>
            <a:ext cx="6253820" cy="1277273"/>
          </a:xfrm>
          <a:prstGeom prst="rect">
            <a:avLst/>
          </a:prstGeom>
          <a:solidFill>
            <a:schemeClr val="bg2"/>
          </a:solidFill>
        </p:spPr>
        <p:txBody>
          <a:bodyPr wrap="square" rtlCol="0">
            <a:spAutoFit/>
          </a:bodyPr>
          <a:lstStyle/>
          <a:p>
            <a:r>
              <a:rPr lang="en-GB" sz="1100" dirty="0">
                <a:latin typeface="Arial" panose="020B0604020202020204" pitchFamily="34" charset="0"/>
                <a:cs typeface="Arial" panose="020B0604020202020204" pitchFamily="34" charset="0"/>
              </a:rPr>
              <a:t>In Spring 2020 evidence emerged about how Covid-19 was impacting on individuals from Black, Asian and Minority Ethnic communities. The Health Board Chair, Maria Battle, wanted to proactively demonstrate commitment to our workforce and the diverse range of faiths and cultures by establishing a Black, Asian and Minority Ethnic Advisory Group, reporting directly to the Board.  In order to encourage engagement from the workforce two Vice-Chairs were appointed – Mr Baba </a:t>
            </a:r>
            <a:r>
              <a:rPr lang="en-GB" sz="1100" dirty="0" err="1">
                <a:latin typeface="Arial" panose="020B0604020202020204" pitchFamily="34" charset="0"/>
                <a:cs typeface="Arial" panose="020B0604020202020204" pitchFamily="34" charset="0"/>
              </a:rPr>
              <a:t>Gana</a:t>
            </a:r>
            <a:r>
              <a:rPr lang="en-GB" sz="1100" dirty="0">
                <a:latin typeface="Arial" panose="020B0604020202020204" pitchFamily="34" charset="0"/>
                <a:cs typeface="Arial" panose="020B0604020202020204" pitchFamily="34" charset="0"/>
              </a:rPr>
              <a:t> and Mr </a:t>
            </a:r>
            <a:r>
              <a:rPr lang="en-GB" sz="1100" dirty="0" err="1">
                <a:latin typeface="Arial" panose="020B0604020202020204" pitchFamily="34" charset="0"/>
                <a:cs typeface="Arial" panose="020B0604020202020204" pitchFamily="34" charset="0"/>
              </a:rPr>
              <a:t>Hashim</a:t>
            </a:r>
            <a:r>
              <a:rPr lang="en-GB" sz="1100" dirty="0">
                <a:latin typeface="Arial" panose="020B0604020202020204" pitchFamily="34" charset="0"/>
                <a:cs typeface="Arial" panose="020B0604020202020204" pitchFamily="34" charset="0"/>
              </a:rPr>
              <a:t> Samir - both of whom hold Consultant posts within the Health Board and are representative of the Black, Asian and Minority Ethnic workforce.  </a:t>
            </a:r>
          </a:p>
        </p:txBody>
      </p:sp>
      <p:sp>
        <p:nvSpPr>
          <p:cNvPr id="7" name="TextBox 6"/>
          <p:cNvSpPr txBox="1"/>
          <p:nvPr/>
        </p:nvSpPr>
        <p:spPr>
          <a:xfrm>
            <a:off x="105053" y="2454925"/>
            <a:ext cx="2823592" cy="1954381"/>
          </a:xfrm>
          <a:prstGeom prst="rect">
            <a:avLst/>
          </a:prstGeom>
          <a:solidFill>
            <a:schemeClr val="accent1">
              <a:lumMod val="40000"/>
              <a:lumOff val="60000"/>
            </a:schemeClr>
          </a:solidFill>
        </p:spPr>
        <p:txBody>
          <a:bodyPr wrap="square" rtlCol="0">
            <a:spAutoFit/>
          </a:bodyPr>
          <a:lstStyle/>
          <a:p>
            <a:r>
              <a:rPr lang="en-GB" sz="1100" dirty="0">
                <a:latin typeface="Arial" panose="020B0604020202020204" pitchFamily="34" charset="0"/>
                <a:cs typeface="Arial" panose="020B0604020202020204" pitchFamily="34" charset="0"/>
              </a:rPr>
              <a:t>The Chair’s commitment to action ensured that a forum was established to listen to the voices and feedback from staff and to be able to work together to respond to their needs.  Update reports on the activity of the Advisory Group are on the agenda at each Board meeting, which ensures that the work of the group is visible and understood by the wider Board of Independent Members and the Executive Team.</a:t>
            </a:r>
          </a:p>
        </p:txBody>
      </p:sp>
      <p:sp>
        <p:nvSpPr>
          <p:cNvPr id="11" name="TextBox 10"/>
          <p:cNvSpPr txBox="1"/>
          <p:nvPr/>
        </p:nvSpPr>
        <p:spPr>
          <a:xfrm>
            <a:off x="3189425" y="2454925"/>
            <a:ext cx="3174007" cy="2123658"/>
          </a:xfrm>
          <a:prstGeom prst="rect">
            <a:avLst/>
          </a:prstGeom>
          <a:solidFill>
            <a:schemeClr val="bg1">
              <a:lumMod val="95000"/>
            </a:schemeClr>
          </a:solidFill>
        </p:spPr>
        <p:txBody>
          <a:bodyPr wrap="square" rtlCol="0">
            <a:spAutoFit/>
          </a:bodyPr>
          <a:lstStyle/>
          <a:p>
            <a:r>
              <a:rPr lang="en-GB" sz="1100" dirty="0">
                <a:latin typeface="Arial" panose="020B0604020202020204" pitchFamily="34" charset="0"/>
                <a:cs typeface="Arial" panose="020B0604020202020204" pitchFamily="34" charset="0"/>
              </a:rPr>
              <a:t>The Chair wrote a personal message to each staff member who had identified their ethnicity as belonging to a minority ethnic group and invited them to participate in a Staff Network.  Over 75 members of staff have signed up and the Network will be formally launched on </a:t>
            </a:r>
            <a:r>
              <a:rPr lang="en-GB" sz="1100" smtClean="0">
                <a:latin typeface="Arial" panose="020B0604020202020204" pitchFamily="34" charset="0"/>
                <a:cs typeface="Arial" panose="020B0604020202020204" pitchFamily="34" charset="0"/>
              </a:rPr>
              <a:t>9</a:t>
            </a:r>
            <a:r>
              <a:rPr lang="en-GB" sz="1100" baseline="30000" smtClean="0">
                <a:latin typeface="Arial" panose="020B0604020202020204" pitchFamily="34" charset="0"/>
                <a:cs typeface="Arial" panose="020B0604020202020204" pitchFamily="34" charset="0"/>
              </a:rPr>
              <a:t>th</a:t>
            </a:r>
            <a:r>
              <a:rPr lang="en-GB" sz="1100" smtClean="0">
                <a:latin typeface="Arial" panose="020B0604020202020204" pitchFamily="34" charset="0"/>
                <a:cs typeface="Arial" panose="020B0604020202020204" pitchFamily="34" charset="0"/>
              </a:rPr>
              <a:t> September </a:t>
            </a:r>
            <a:r>
              <a:rPr lang="en-GB" sz="1100" dirty="0">
                <a:latin typeface="Arial" panose="020B0604020202020204" pitchFamily="34" charset="0"/>
                <a:cs typeface="Arial" panose="020B0604020202020204" pitchFamily="34" charset="0"/>
              </a:rPr>
              <a:t>2021.  Over the past nine months Network members have had the opportunity to participate in creating a video to promote the Health Board values and speak out against unconscious bias and have been invited to contribute to task and finish groups.</a:t>
            </a:r>
          </a:p>
        </p:txBody>
      </p:sp>
      <p:sp>
        <p:nvSpPr>
          <p:cNvPr id="12" name="TextBox 11"/>
          <p:cNvSpPr txBox="1"/>
          <p:nvPr/>
        </p:nvSpPr>
        <p:spPr>
          <a:xfrm>
            <a:off x="105053" y="4705119"/>
            <a:ext cx="6258379" cy="1446550"/>
          </a:xfrm>
          <a:prstGeom prst="rect">
            <a:avLst/>
          </a:prstGeom>
          <a:solidFill>
            <a:schemeClr val="bg1">
              <a:lumMod val="85000"/>
            </a:schemeClr>
          </a:solidFill>
        </p:spPr>
        <p:txBody>
          <a:bodyPr wrap="square" rtlCol="0">
            <a:spAutoFit/>
          </a:bodyPr>
          <a:lstStyle/>
          <a:p>
            <a:r>
              <a:rPr lang="en-GB" sz="1100" dirty="0">
                <a:latin typeface="Arial" panose="020B0604020202020204" pitchFamily="34" charset="0"/>
                <a:cs typeface="Arial" panose="020B0604020202020204" pitchFamily="34" charset="0"/>
              </a:rPr>
              <a:t>The Advisory Group drew on national evidence which showed the impact of the pandemic and how it has disproportionately affected Black, Asian and Minority Ethnic staff throughout the NHS, and in wider communities.  The Advisory Group reviewed this alongside the Workforce Equality Report 2020 in order to gain a deeper understanding of the profile of our own workforce. It stimulated significant discussion and a realisation that we had data gaps and most importantly a commitment to carry out additional analysis of workforce data to enrich our understanding.  The Workforce Team also drove forward a renewed effort to encourage staff members to record their ethnicity within the electronic staff record by writing to all staff who had not yet recorded this.   </a:t>
            </a:r>
          </a:p>
        </p:txBody>
      </p:sp>
      <p:sp>
        <p:nvSpPr>
          <p:cNvPr id="13" name="TextBox 12"/>
          <p:cNvSpPr txBox="1"/>
          <p:nvPr/>
        </p:nvSpPr>
        <p:spPr>
          <a:xfrm>
            <a:off x="105053" y="6380630"/>
            <a:ext cx="2957535" cy="2800767"/>
          </a:xfrm>
          <a:prstGeom prst="rect">
            <a:avLst/>
          </a:prstGeom>
          <a:solidFill>
            <a:schemeClr val="tx2">
              <a:lumMod val="20000"/>
              <a:lumOff val="80000"/>
            </a:schemeClr>
          </a:solidFill>
        </p:spPr>
        <p:txBody>
          <a:bodyPr wrap="square" rtlCol="0">
            <a:spAutoFit/>
          </a:bodyPr>
          <a:lstStyle/>
          <a:p>
            <a:r>
              <a:rPr lang="en-GB" sz="1100" dirty="0">
                <a:latin typeface="Arial" panose="020B0604020202020204" pitchFamily="34" charset="0"/>
                <a:cs typeface="Arial" panose="020B0604020202020204" pitchFamily="34" charset="0"/>
              </a:rPr>
              <a:t>A “Bullying and Harassment within the BAME Ethnic Group Task and Finish Group” has been developed to scope a number of issues relating to the management of Bullying and Harassment in the Health Board within the BAME ethnic group.</a:t>
            </a:r>
          </a:p>
          <a:p>
            <a:r>
              <a:rPr lang="en-GB" sz="1100" dirty="0">
                <a:latin typeface="Arial" panose="020B0604020202020204" pitchFamily="34" charset="0"/>
                <a:cs typeface="Arial" panose="020B0604020202020204" pitchFamily="34" charset="0"/>
              </a:rPr>
              <a:t>Whilst Medical and Nursing professions have a higher proportion of Black, Asian and Minority Ethnic staff, the Advisory Group have also reached out to staff working across all Health Board teams and departments. each of the staff groups.  Terms of Reference approved and regular meetings are being held.  Minutes of the meetings are shared with the BAME Advisory Group;</a:t>
            </a:r>
          </a:p>
        </p:txBody>
      </p:sp>
      <p:sp>
        <p:nvSpPr>
          <p:cNvPr id="15" name="TextBox 14"/>
          <p:cNvSpPr txBox="1"/>
          <p:nvPr/>
        </p:nvSpPr>
        <p:spPr>
          <a:xfrm>
            <a:off x="109612" y="325835"/>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 Positive Actions</a:t>
            </a:r>
            <a:endParaRPr lang="en-GB" dirty="0">
              <a:solidFill>
                <a:schemeClr val="bg1"/>
              </a:solidFill>
            </a:endParaRPr>
          </a:p>
        </p:txBody>
      </p:sp>
      <p:sp>
        <p:nvSpPr>
          <p:cNvPr id="17" name="TextBox 16"/>
          <p:cNvSpPr txBox="1"/>
          <p:nvPr/>
        </p:nvSpPr>
        <p:spPr>
          <a:xfrm>
            <a:off x="3189425" y="6380630"/>
            <a:ext cx="3247920" cy="1954381"/>
          </a:xfrm>
          <a:prstGeom prst="rect">
            <a:avLst/>
          </a:prstGeom>
          <a:solidFill>
            <a:schemeClr val="accent1">
              <a:lumMod val="40000"/>
              <a:lumOff val="60000"/>
            </a:schemeClr>
          </a:solidFill>
          <a:ln>
            <a:solidFill>
              <a:schemeClr val="tx1"/>
            </a:solidFill>
            <a:prstDash val="sysDot"/>
          </a:ln>
        </p:spPr>
        <p:txBody>
          <a:bodyPr wrap="square" rtlCol="0">
            <a:spAutoFit/>
          </a:bodyPr>
          <a:lstStyle/>
          <a:p>
            <a:pPr lvl="0"/>
            <a:r>
              <a:rPr lang="en-GB" sz="1100" dirty="0">
                <a:latin typeface="Arial" panose="020B0604020202020204" pitchFamily="34" charset="0"/>
                <a:cs typeface="Arial" panose="020B0604020202020204" pitchFamily="34" charset="0"/>
              </a:rPr>
              <a:t>During the pandemic, details of webinars related to Black, Asian and Minority Ethnic communities (e.g. uptake of vaccinations, health inequalities) were shared with staff and staff feedback was extremely positive.  Staff were invited to attend a conference on Race, Anti Racism and Intersectionality, organised by EYST.  In the next reporting period, Race Equality First are delivering training ‘How to provide culturally appropriate care’ and training on being an active bystander is planned.</a:t>
            </a:r>
          </a:p>
        </p:txBody>
      </p:sp>
    </p:spTree>
    <p:extLst>
      <p:ext uri="{BB962C8B-B14F-4D97-AF65-F5344CB8AC3E}">
        <p14:creationId xmlns:p14="http://schemas.microsoft.com/office/powerpoint/2010/main" val="40845414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TextBox 6"/>
          <p:cNvSpPr txBox="1"/>
          <p:nvPr/>
        </p:nvSpPr>
        <p:spPr>
          <a:xfrm>
            <a:off x="181080" y="2908053"/>
            <a:ext cx="2458415" cy="2308324"/>
          </a:xfrm>
          <a:prstGeom prst="rect">
            <a:avLst/>
          </a:prstGeom>
          <a:solidFill>
            <a:schemeClr val="bg1">
              <a:lumMod val="85000"/>
            </a:schemeClr>
          </a:solidFill>
          <a:ln>
            <a:noFill/>
            <a:prstDash val="sysDash"/>
          </a:ln>
        </p:spPr>
        <p:txBody>
          <a:bodyPr wrap="square" rtlCol="0">
            <a:spAutoFit/>
          </a:bodyPr>
          <a:lstStyle/>
          <a:p>
            <a:pPr lvl="0"/>
            <a:r>
              <a:rPr lang="en-GB" sz="1200" dirty="0">
                <a:latin typeface="Arial" panose="020B0604020202020204" pitchFamily="34" charset="0"/>
                <a:cs typeface="Arial" panose="020B0604020202020204" pitchFamily="34" charset="0"/>
              </a:rPr>
              <a:t>Ongoing projects </a:t>
            </a:r>
            <a:r>
              <a:rPr lang="en-GB" sz="1200" dirty="0" smtClean="0">
                <a:latin typeface="Arial" panose="020B0604020202020204" pitchFamily="34" charset="0"/>
                <a:cs typeface="Arial" panose="020B0604020202020204" pitchFamily="34" charset="0"/>
              </a:rPr>
              <a:t>include:</a:t>
            </a:r>
          </a:p>
          <a:p>
            <a:pPr lvl="0"/>
            <a:endParaRPr lang="en-GB" sz="1200" dirty="0" smtClean="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Active </a:t>
            </a:r>
            <a:r>
              <a:rPr lang="en-GB" sz="1200" dirty="0">
                <a:latin typeface="Arial" panose="020B0604020202020204" pitchFamily="34" charset="0"/>
                <a:cs typeface="Arial" panose="020B0604020202020204" pitchFamily="34" charset="0"/>
              </a:rPr>
              <a:t>Bystander training </a:t>
            </a:r>
            <a:r>
              <a:rPr lang="en-GB" sz="1200" dirty="0" smtClean="0">
                <a:latin typeface="Arial" panose="020B0604020202020204" pitchFamily="34" charset="0"/>
                <a:cs typeface="Arial" panose="020B0604020202020204" pitchFamily="34" charset="0"/>
              </a:rPr>
              <a:t>pilot; </a:t>
            </a:r>
          </a:p>
          <a:p>
            <a:pPr lvl="0"/>
            <a:r>
              <a:rPr lang="en-GB" sz="1200" dirty="0" smtClean="0">
                <a:latin typeface="Arial" panose="020B0604020202020204" pitchFamily="34" charset="0"/>
                <a:cs typeface="Arial" panose="020B0604020202020204" pitchFamily="34" charset="0"/>
              </a:rPr>
              <a:t>Reverse mentoring;</a:t>
            </a:r>
          </a:p>
          <a:p>
            <a:pPr lvl="0"/>
            <a:endParaRPr lang="en-GB" sz="1200" dirty="0" smtClean="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Official </a:t>
            </a:r>
            <a:r>
              <a:rPr lang="en-GB" sz="1200" dirty="0">
                <a:latin typeface="Arial" panose="020B0604020202020204" pitchFamily="34" charset="0"/>
                <a:cs typeface="Arial" panose="020B0604020202020204" pitchFamily="34" charset="0"/>
              </a:rPr>
              <a:t>launch of the BAME staff </a:t>
            </a:r>
            <a:r>
              <a:rPr lang="en-GB" sz="1200" dirty="0" smtClean="0">
                <a:latin typeface="Arial" panose="020B0604020202020204" pitchFamily="34" charset="0"/>
                <a:cs typeface="Arial" panose="020B0604020202020204" pitchFamily="34" charset="0"/>
              </a:rPr>
              <a:t>network;</a:t>
            </a:r>
          </a:p>
          <a:p>
            <a:pPr lvl="0"/>
            <a:endParaRPr lang="en-GB" sz="1200" dirty="0" smtClean="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Scrutiny </a:t>
            </a:r>
            <a:r>
              <a:rPr lang="en-GB" sz="1200" dirty="0">
                <a:latin typeface="Arial" panose="020B0604020202020204" pitchFamily="34" charset="0"/>
                <a:cs typeface="Arial" panose="020B0604020202020204" pitchFamily="34" charset="0"/>
              </a:rPr>
              <a:t>and analysis of data on disciplinary proceedings, to see if any cohorts are disproportionally affected.</a:t>
            </a:r>
          </a:p>
        </p:txBody>
      </p:sp>
      <p:sp>
        <p:nvSpPr>
          <p:cNvPr id="9" name="TextBox 8"/>
          <p:cNvSpPr txBox="1"/>
          <p:nvPr/>
        </p:nvSpPr>
        <p:spPr>
          <a:xfrm>
            <a:off x="181080" y="5589660"/>
            <a:ext cx="2342607" cy="1200329"/>
          </a:xfrm>
          <a:prstGeom prst="rect">
            <a:avLst/>
          </a:prstGeom>
          <a:solidFill>
            <a:schemeClr val="bg1">
              <a:lumMod val="85000"/>
            </a:schemeClr>
          </a:solidFill>
          <a:ln>
            <a:noFill/>
          </a:ln>
        </p:spPr>
        <p:txBody>
          <a:bodyPr wrap="square" rtlCol="0">
            <a:spAutoFit/>
          </a:bodyPr>
          <a:lstStyle/>
          <a:p>
            <a:pPr lvl="0"/>
            <a:r>
              <a:rPr lang="en-GB" sz="1200" dirty="0" smtClean="0">
                <a:latin typeface="Arial" panose="020B0604020202020204" pitchFamily="34" charset="0"/>
                <a:cs typeface="Arial" panose="020B0604020202020204" pitchFamily="34" charset="0"/>
              </a:rPr>
              <a:t>A Buddy </a:t>
            </a:r>
            <a:r>
              <a:rPr lang="en-GB" sz="1200" dirty="0">
                <a:latin typeface="Arial" panose="020B0604020202020204" pitchFamily="34" charset="0"/>
                <a:cs typeface="Arial" panose="020B0604020202020204" pitchFamily="34" charset="0"/>
              </a:rPr>
              <a:t>process </a:t>
            </a:r>
            <a:r>
              <a:rPr lang="en-GB" sz="1200" dirty="0" smtClean="0">
                <a:latin typeface="Arial" panose="020B0604020202020204" pitchFamily="34" charset="0"/>
                <a:cs typeface="Arial" panose="020B0604020202020204" pitchFamily="34" charset="0"/>
              </a:rPr>
              <a:t>was established</a:t>
            </a:r>
            <a:r>
              <a:rPr lang="en-GB" sz="1200" dirty="0">
                <a:latin typeface="Arial" panose="020B0604020202020204" pitchFamily="34" charset="0"/>
                <a:cs typeface="Arial" panose="020B0604020202020204" pitchFamily="34" charset="0"/>
              </a:rPr>
              <a:t>, reviewed and updated for the Medical/Dental staff </a:t>
            </a:r>
            <a:r>
              <a:rPr lang="en-GB" sz="1200" dirty="0" smtClean="0">
                <a:latin typeface="Arial" panose="020B0604020202020204" pitchFamily="34" charset="0"/>
                <a:cs typeface="Arial" panose="020B0604020202020204" pitchFamily="34" charset="0"/>
              </a:rPr>
              <a:t>group in including recruits </a:t>
            </a:r>
            <a:r>
              <a:rPr lang="en-GB" sz="1200" dirty="0" err="1" smtClean="0">
                <a:latin typeface="Arial" panose="020B0604020202020204" pitchFamily="34" charset="0"/>
                <a:cs typeface="Arial" panose="020B0604020202020204" pitchFamily="34" charset="0"/>
              </a:rPr>
              <a:t>onboarding</a:t>
            </a:r>
            <a:r>
              <a:rPr lang="en-GB" sz="1200" dirty="0" smtClean="0">
                <a:latin typeface="Arial" panose="020B0604020202020204" pitchFamily="34" charset="0"/>
                <a:cs typeface="Arial" panose="020B0604020202020204" pitchFamily="34" charset="0"/>
              </a:rPr>
              <a:t> due to join the Health Board </a:t>
            </a:r>
            <a:endParaRPr lang="en-GB" sz="1200" dirty="0">
              <a:latin typeface="Arial" panose="020B0604020202020204" pitchFamily="34" charset="0"/>
              <a:cs typeface="Arial" panose="020B0604020202020204" pitchFamily="34" charset="0"/>
            </a:endParaRPr>
          </a:p>
        </p:txBody>
      </p:sp>
      <p:sp>
        <p:nvSpPr>
          <p:cNvPr id="10" name="TextBox 9"/>
          <p:cNvSpPr txBox="1"/>
          <p:nvPr/>
        </p:nvSpPr>
        <p:spPr>
          <a:xfrm>
            <a:off x="181080" y="7104260"/>
            <a:ext cx="2589643" cy="830997"/>
          </a:xfrm>
          <a:prstGeom prst="rect">
            <a:avLst/>
          </a:prstGeom>
          <a:solidFill>
            <a:schemeClr val="accent1">
              <a:lumMod val="40000"/>
              <a:lumOff val="60000"/>
            </a:schemeClr>
          </a:solidFill>
          <a:ln>
            <a:noFill/>
          </a:ln>
        </p:spPr>
        <p:txBody>
          <a:bodyPr wrap="square" rtlCol="0">
            <a:spAutoFit/>
          </a:bodyPr>
          <a:lstStyle/>
          <a:p>
            <a:pPr lvl="0"/>
            <a:r>
              <a:rPr lang="en-GB" sz="1200" dirty="0">
                <a:latin typeface="Arial" panose="020B0604020202020204" pitchFamily="34" charset="0"/>
                <a:cs typeface="Arial" panose="020B0604020202020204" pitchFamily="34" charset="0"/>
              </a:rPr>
              <a:t>All </a:t>
            </a:r>
            <a:r>
              <a:rPr lang="en-GB" sz="1200" dirty="0" smtClean="0">
                <a:latin typeface="Arial" panose="020B0604020202020204" pitchFamily="34" charset="0"/>
                <a:cs typeface="Arial" panose="020B0604020202020204" pitchFamily="34" charset="0"/>
              </a:rPr>
              <a:t>recruits within the Medical and Dental staff group now receive the offer of a Buddy to support them settling in to their new environment.</a:t>
            </a:r>
            <a:endParaRPr lang="en-GB" sz="1200" dirty="0">
              <a:latin typeface="Arial" panose="020B0604020202020204" pitchFamily="34" charset="0"/>
              <a:cs typeface="Arial" panose="020B0604020202020204" pitchFamily="34" charset="0"/>
            </a:endParaRPr>
          </a:p>
        </p:txBody>
      </p:sp>
      <p:sp>
        <p:nvSpPr>
          <p:cNvPr id="11" name="TextBox 10"/>
          <p:cNvSpPr txBox="1"/>
          <p:nvPr/>
        </p:nvSpPr>
        <p:spPr>
          <a:xfrm>
            <a:off x="181080" y="8349628"/>
            <a:ext cx="2954006" cy="830997"/>
          </a:xfrm>
          <a:prstGeom prst="rect">
            <a:avLst/>
          </a:prstGeom>
          <a:solidFill>
            <a:schemeClr val="accent1">
              <a:lumMod val="40000"/>
              <a:lumOff val="60000"/>
            </a:schemeClr>
          </a:solidFill>
          <a:ln>
            <a:noFill/>
          </a:ln>
        </p:spPr>
        <p:txBody>
          <a:bodyPr wrap="square" rtlCol="0">
            <a:spAutoFit/>
          </a:bodyPr>
          <a:lstStyle/>
          <a:p>
            <a:pPr lvl="0"/>
            <a:r>
              <a:rPr lang="en-GB" sz="1200" dirty="0" smtClean="0">
                <a:latin typeface="Arial" panose="020B0604020202020204" pitchFamily="34" charset="0"/>
                <a:cs typeface="Arial" panose="020B0604020202020204" pitchFamily="34" charset="0"/>
              </a:rPr>
              <a:t>Buddy Posters have been designed and distributed to service and appointing managers to promote </a:t>
            </a:r>
            <a:r>
              <a:rPr lang="en-GB" sz="1200" dirty="0">
                <a:latin typeface="Arial" panose="020B0604020202020204" pitchFamily="34" charset="0"/>
                <a:cs typeface="Arial" panose="020B0604020202020204" pitchFamily="34" charset="0"/>
              </a:rPr>
              <a:t>the Buddy system </a:t>
            </a:r>
            <a:r>
              <a:rPr lang="en-GB" sz="1200" dirty="0" smtClean="0">
                <a:latin typeface="Arial" panose="020B0604020202020204" pitchFamily="34" charset="0"/>
                <a:cs typeface="Arial" panose="020B0604020202020204" pitchFamily="34" charset="0"/>
              </a:rPr>
              <a:t>available.</a:t>
            </a:r>
            <a:endParaRPr lang="en-GB" sz="1200" dirty="0">
              <a:latin typeface="Arial" panose="020B0604020202020204" pitchFamily="34" charset="0"/>
              <a:cs typeface="Arial" panose="020B0604020202020204" pitchFamily="34" charset="0"/>
            </a:endParaRPr>
          </a:p>
        </p:txBody>
      </p:sp>
      <p:sp>
        <p:nvSpPr>
          <p:cNvPr id="13" name="TextBox 12"/>
          <p:cNvSpPr txBox="1"/>
          <p:nvPr/>
        </p:nvSpPr>
        <p:spPr>
          <a:xfrm>
            <a:off x="2845150" y="1255751"/>
            <a:ext cx="3541364" cy="646331"/>
          </a:xfrm>
          <a:prstGeom prst="rect">
            <a:avLst/>
          </a:prstGeom>
          <a:solidFill>
            <a:schemeClr val="accent1">
              <a:lumMod val="40000"/>
              <a:lumOff val="60000"/>
            </a:schemeClr>
          </a:solidFill>
        </p:spPr>
        <p:txBody>
          <a:bodyPr wrap="square" rtlCol="0">
            <a:spAutoFit/>
          </a:bodyPr>
          <a:lstStyle/>
          <a:p>
            <a:pPr lvl="0"/>
            <a:r>
              <a:rPr lang="en-GB" sz="1200" dirty="0">
                <a:latin typeface="Arial" panose="020B0604020202020204" pitchFamily="34" charset="0"/>
                <a:cs typeface="Arial" panose="020B0604020202020204" pitchFamily="34" charset="0"/>
              </a:rPr>
              <a:t>Further analysis work for BAME colleagues through Staff Survey results completed and reviewed by the BAME steering Group. </a:t>
            </a:r>
          </a:p>
        </p:txBody>
      </p:sp>
      <p:sp>
        <p:nvSpPr>
          <p:cNvPr id="14" name="Slide Number Placeholder 13"/>
          <p:cNvSpPr>
            <a:spLocks noGrp="1"/>
          </p:cNvSpPr>
          <p:nvPr>
            <p:ph type="sldNum" sz="quarter" idx="12"/>
          </p:nvPr>
        </p:nvSpPr>
        <p:spPr/>
        <p:txBody>
          <a:bodyPr/>
          <a:lstStyle/>
          <a:p>
            <a:fld id="{74710304-EE0D-4BCA-B415-2E7F52169AEF}" type="slidenum">
              <a:rPr lang="en-GB" smtClean="0"/>
              <a:t>36</a:t>
            </a:fld>
            <a:endParaRPr lang="en-GB"/>
          </a:p>
        </p:txBody>
      </p:sp>
      <p:sp>
        <p:nvSpPr>
          <p:cNvPr id="18" name="TextBox 17"/>
          <p:cNvSpPr txBox="1"/>
          <p:nvPr/>
        </p:nvSpPr>
        <p:spPr>
          <a:xfrm>
            <a:off x="109612" y="325835"/>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 Positive Actions continued</a:t>
            </a:r>
            <a:endParaRPr lang="en-GB" dirty="0">
              <a:solidFill>
                <a:schemeClr val="bg1"/>
              </a:solidFill>
            </a:endParaRPr>
          </a:p>
        </p:txBody>
      </p:sp>
      <p:sp>
        <p:nvSpPr>
          <p:cNvPr id="8" name="TextBox 7"/>
          <p:cNvSpPr txBox="1"/>
          <p:nvPr/>
        </p:nvSpPr>
        <p:spPr>
          <a:xfrm>
            <a:off x="181080" y="924447"/>
            <a:ext cx="2309564" cy="1754326"/>
          </a:xfrm>
          <a:prstGeom prst="rect">
            <a:avLst/>
          </a:prstGeom>
          <a:solidFill>
            <a:schemeClr val="bg1">
              <a:lumMod val="95000"/>
            </a:schemeClr>
          </a:solidFill>
        </p:spPr>
        <p:txBody>
          <a:bodyPr wrap="square" rtlCol="0">
            <a:spAutoFit/>
          </a:bodyPr>
          <a:lstStyle/>
          <a:p>
            <a:pPr lvl="0"/>
            <a:r>
              <a:rPr lang="en-GB" sz="1200" dirty="0" smtClean="0">
                <a:latin typeface="Arial" panose="020B0604020202020204" pitchFamily="34" charset="0"/>
                <a:cs typeface="Arial" panose="020B0604020202020204" pitchFamily="34" charset="0"/>
              </a:rPr>
              <a:t>BAME Staff Network has been established, with 75 members.  Communication channels through Teams and Outlook have been established, so that network members could be kept up to date with news, information and training opportunities</a:t>
            </a:r>
            <a:endParaRPr lang="en-GB" sz="1200" dirty="0">
              <a:latin typeface="Arial" panose="020B0604020202020204" pitchFamily="34" charset="0"/>
              <a:cs typeface="Arial" panose="020B0604020202020204" pitchFamily="34" charset="0"/>
            </a:endParaRPr>
          </a:p>
        </p:txBody>
      </p:sp>
      <p:sp>
        <p:nvSpPr>
          <p:cNvPr id="20" name="Oval Callout 19"/>
          <p:cNvSpPr/>
          <p:nvPr/>
        </p:nvSpPr>
        <p:spPr>
          <a:xfrm>
            <a:off x="2696347" y="2998549"/>
            <a:ext cx="4050210" cy="3691340"/>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“Encouraging and empowering our leaders to continually develop their leadership capability, we provide high quality and bespoke leadership development opportunities that encompass individual, organisation, system context and need. Our approach to this learning is to collaborate and connect with our leaders using an inclusive style that is both fair and diverse, ensuring that our developing leaders are representative of the Hywel Dda population”. - Cath</a:t>
            </a:r>
          </a:p>
        </p:txBody>
      </p:sp>
    </p:spTree>
    <p:extLst>
      <p:ext uri="{BB962C8B-B14F-4D97-AF65-F5344CB8AC3E}">
        <p14:creationId xmlns:p14="http://schemas.microsoft.com/office/powerpoint/2010/main" val="13856584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TextBox 6"/>
          <p:cNvSpPr txBox="1"/>
          <p:nvPr/>
        </p:nvSpPr>
        <p:spPr>
          <a:xfrm>
            <a:off x="259727" y="2273671"/>
            <a:ext cx="2446638" cy="2308324"/>
          </a:xfrm>
          <a:prstGeom prst="rect">
            <a:avLst/>
          </a:prstGeom>
          <a:solidFill>
            <a:schemeClr val="bg1">
              <a:lumMod val="95000"/>
            </a:schemeClr>
          </a:solidFill>
          <a:ln>
            <a:solidFill>
              <a:schemeClr val="tx1"/>
            </a:solidFill>
            <a:prstDash val="sysDash"/>
          </a:ln>
        </p:spPr>
        <p:txBody>
          <a:bodyPr wrap="square" rtlCol="0">
            <a:spAutoFit/>
          </a:bodyPr>
          <a:lstStyle/>
          <a:p>
            <a:pPr lvl="0"/>
            <a:r>
              <a:rPr lang="en-GB" sz="1200" dirty="0" smtClean="0">
                <a:latin typeface="Arial" panose="020B0604020202020204" pitchFamily="34" charset="0"/>
                <a:cs typeface="Arial" panose="020B0604020202020204" pitchFamily="34" charset="0"/>
              </a:rPr>
              <a:t>Further promotion and engagement with ongoing projects:</a:t>
            </a:r>
            <a:endParaRPr lang="en-GB" sz="1200" dirty="0">
              <a:latin typeface="Arial" panose="020B0604020202020204" pitchFamily="34" charset="0"/>
              <a:cs typeface="Arial" panose="020B0604020202020204" pitchFamily="34" charset="0"/>
            </a:endParaRPr>
          </a:p>
          <a:p>
            <a:pPr lvl="0"/>
            <a:endParaRPr lang="en-GB" sz="1200" dirty="0" smtClean="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Active </a:t>
            </a:r>
            <a:r>
              <a:rPr lang="en-GB" sz="1200" dirty="0">
                <a:latin typeface="Arial" panose="020B0604020202020204" pitchFamily="34" charset="0"/>
                <a:cs typeface="Arial" panose="020B0604020202020204" pitchFamily="34" charset="0"/>
              </a:rPr>
              <a:t>Bystander training </a:t>
            </a:r>
            <a:r>
              <a:rPr lang="en-GB" sz="1200" dirty="0" smtClean="0">
                <a:latin typeface="Arial" panose="020B0604020202020204" pitchFamily="34" charset="0"/>
                <a:cs typeface="Arial" panose="020B0604020202020204" pitchFamily="34" charset="0"/>
              </a:rPr>
              <a:t>pilot; </a:t>
            </a:r>
          </a:p>
          <a:p>
            <a:pPr lvl="0"/>
            <a:endParaRPr lang="en-GB" sz="1200" dirty="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Reverse mentoring;</a:t>
            </a:r>
          </a:p>
          <a:p>
            <a:pPr lvl="0"/>
            <a:endParaRPr lang="en-GB" sz="1200" dirty="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Scrutiny </a:t>
            </a:r>
            <a:r>
              <a:rPr lang="en-GB" sz="1200" dirty="0">
                <a:latin typeface="Arial" panose="020B0604020202020204" pitchFamily="34" charset="0"/>
                <a:cs typeface="Arial" panose="020B0604020202020204" pitchFamily="34" charset="0"/>
              </a:rPr>
              <a:t>and analysis of data on disciplinary proceedings, to see if any cohorts are disproportionally affected.</a:t>
            </a:r>
          </a:p>
        </p:txBody>
      </p:sp>
      <p:sp>
        <p:nvSpPr>
          <p:cNvPr id="8" name="TextBox 7"/>
          <p:cNvSpPr txBox="1"/>
          <p:nvPr/>
        </p:nvSpPr>
        <p:spPr>
          <a:xfrm>
            <a:off x="259727" y="1325615"/>
            <a:ext cx="5986694" cy="646331"/>
          </a:xfrm>
          <a:prstGeom prst="rect">
            <a:avLst/>
          </a:prstGeom>
          <a:solidFill>
            <a:schemeClr val="accent1">
              <a:lumMod val="40000"/>
              <a:lumOff val="60000"/>
            </a:schemeClr>
          </a:solidFill>
        </p:spPr>
        <p:txBody>
          <a:bodyPr wrap="square" rtlCol="0">
            <a:spAutoFit/>
          </a:bodyPr>
          <a:lstStyle/>
          <a:p>
            <a:pPr lvl="0"/>
            <a:r>
              <a:rPr lang="en-GB" sz="1200" dirty="0" smtClean="0">
                <a:latin typeface="Arial" panose="020B0604020202020204" pitchFamily="34" charset="0"/>
                <a:cs typeface="Arial" panose="020B0604020202020204" pitchFamily="34" charset="0"/>
              </a:rPr>
              <a:t>An </a:t>
            </a:r>
            <a:r>
              <a:rPr lang="en-GB" sz="1200" dirty="0">
                <a:latin typeface="Arial" panose="020B0604020202020204" pitchFamily="34" charset="0"/>
                <a:cs typeface="Arial" panose="020B0604020202020204" pitchFamily="34" charset="0"/>
              </a:rPr>
              <a:t>official launch of the </a:t>
            </a:r>
            <a:r>
              <a:rPr lang="en-GB" sz="1200" dirty="0" smtClean="0">
                <a:latin typeface="Arial" panose="020B0604020202020204" pitchFamily="34" charset="0"/>
                <a:cs typeface="Arial" panose="020B0604020202020204" pitchFamily="34" charset="0"/>
              </a:rPr>
              <a:t>BAME network </a:t>
            </a:r>
            <a:r>
              <a:rPr lang="en-GB" sz="1200" dirty="0">
                <a:latin typeface="Arial" panose="020B0604020202020204" pitchFamily="34" charset="0"/>
                <a:cs typeface="Arial" panose="020B0604020202020204" pitchFamily="34" charset="0"/>
              </a:rPr>
              <a:t>is planned for </a:t>
            </a:r>
            <a:r>
              <a:rPr lang="en-GB" sz="1200" dirty="0" smtClean="0">
                <a:latin typeface="Arial" panose="020B0604020202020204" pitchFamily="34" charset="0"/>
                <a:cs typeface="Arial" panose="020B0604020202020204" pitchFamily="34" charset="0"/>
              </a:rPr>
              <a:t>9</a:t>
            </a:r>
            <a:r>
              <a:rPr lang="en-GB" sz="1200" baseline="30000" dirty="0" smtClean="0">
                <a:latin typeface="Arial" panose="020B0604020202020204" pitchFamily="34" charset="0"/>
                <a:cs typeface="Arial" panose="020B0604020202020204" pitchFamily="34" charset="0"/>
              </a:rPr>
              <a:t>th</a:t>
            </a:r>
            <a:r>
              <a:rPr lang="en-GB" sz="1200" dirty="0" smtClean="0">
                <a:latin typeface="Arial" panose="020B0604020202020204" pitchFamily="34" charset="0"/>
                <a:cs typeface="Arial" panose="020B0604020202020204" pitchFamily="34" charset="0"/>
              </a:rPr>
              <a:t> September 2021</a:t>
            </a:r>
            <a:r>
              <a:rPr lang="en-GB" sz="1200" dirty="0">
                <a:latin typeface="Arial" panose="020B0604020202020204" pitchFamily="34" charset="0"/>
                <a:cs typeface="Arial" panose="020B0604020202020204" pitchFamily="34" charset="0"/>
              </a:rPr>
              <a:t>, when a terms of reference and the remit of the network will be agreed with members. Details will be provided in the next reporting </a:t>
            </a:r>
            <a:r>
              <a:rPr lang="en-GB" sz="1200" dirty="0" smtClean="0">
                <a:latin typeface="Arial" panose="020B0604020202020204" pitchFamily="34" charset="0"/>
                <a:cs typeface="Arial" panose="020B0604020202020204" pitchFamily="34" charset="0"/>
              </a:rPr>
              <a:t>period.</a:t>
            </a:r>
            <a:endParaRPr lang="en-GB" sz="1200" dirty="0">
              <a:latin typeface="Arial" panose="020B0604020202020204" pitchFamily="34" charset="0"/>
              <a:cs typeface="Arial" panose="020B0604020202020204" pitchFamily="34" charset="0"/>
            </a:endParaRPr>
          </a:p>
        </p:txBody>
      </p:sp>
      <p:sp>
        <p:nvSpPr>
          <p:cNvPr id="11" name="TextBox 10"/>
          <p:cNvSpPr txBox="1"/>
          <p:nvPr/>
        </p:nvSpPr>
        <p:spPr>
          <a:xfrm>
            <a:off x="5210855" y="3399428"/>
            <a:ext cx="1507524" cy="1015663"/>
          </a:xfrm>
          <a:prstGeom prst="rect">
            <a:avLst/>
          </a:prstGeom>
          <a:solidFill>
            <a:schemeClr val="bg1">
              <a:lumMod val="85000"/>
            </a:schemeClr>
          </a:solidFill>
          <a:ln>
            <a:noFill/>
          </a:ln>
        </p:spPr>
        <p:txBody>
          <a:bodyPr wrap="square" rtlCol="0">
            <a:spAutoFit/>
          </a:bodyPr>
          <a:lstStyle/>
          <a:p>
            <a:pPr lvl="0"/>
            <a:r>
              <a:rPr lang="en-GB" sz="1200" dirty="0" smtClean="0">
                <a:latin typeface="Arial" panose="020B0604020202020204" pitchFamily="34" charset="0"/>
                <a:cs typeface="Arial" panose="020B0604020202020204" pitchFamily="34" charset="0"/>
              </a:rPr>
              <a:t>Ongoing promotions / reminders about the Buddy scheme to raise awareness.</a:t>
            </a:r>
            <a:endParaRPr lang="en-GB" sz="1200" dirty="0">
              <a:latin typeface="Arial" panose="020B0604020202020204" pitchFamily="34" charset="0"/>
              <a:cs typeface="Arial" panose="020B0604020202020204" pitchFamily="34" charset="0"/>
            </a:endParaRPr>
          </a:p>
        </p:txBody>
      </p:sp>
      <p:sp>
        <p:nvSpPr>
          <p:cNvPr id="13" name="TextBox 12"/>
          <p:cNvSpPr txBox="1"/>
          <p:nvPr/>
        </p:nvSpPr>
        <p:spPr>
          <a:xfrm>
            <a:off x="2860203" y="2323225"/>
            <a:ext cx="3966519" cy="1015663"/>
          </a:xfrm>
          <a:prstGeom prst="rect">
            <a:avLst/>
          </a:prstGeom>
          <a:solidFill>
            <a:schemeClr val="bg1">
              <a:lumMod val="85000"/>
            </a:schemeClr>
          </a:solidFill>
        </p:spPr>
        <p:txBody>
          <a:bodyPr wrap="square" rtlCol="0">
            <a:spAutoFit/>
          </a:bodyPr>
          <a:lstStyle/>
          <a:p>
            <a:pPr lvl="0"/>
            <a:r>
              <a:rPr lang="en-GB" sz="1200" dirty="0" smtClean="0">
                <a:latin typeface="Arial" panose="020B0604020202020204" pitchFamily="34" charset="0"/>
                <a:cs typeface="Arial" panose="020B0604020202020204" pitchFamily="34" charset="0"/>
              </a:rPr>
              <a:t>The further </a:t>
            </a:r>
            <a:r>
              <a:rPr lang="en-GB" sz="1200" dirty="0">
                <a:latin typeface="Arial" panose="020B0604020202020204" pitchFamily="34" charset="0"/>
                <a:cs typeface="Arial" panose="020B0604020202020204" pitchFamily="34" charset="0"/>
              </a:rPr>
              <a:t>analysis work for BAME colleagues through Staff Survey results completed and reviewed by the BAME steering </a:t>
            </a:r>
            <a:r>
              <a:rPr lang="en-GB" sz="1200" dirty="0" smtClean="0">
                <a:latin typeface="Arial" panose="020B0604020202020204" pitchFamily="34" charset="0"/>
                <a:cs typeface="Arial" panose="020B0604020202020204" pitchFamily="34" charset="0"/>
              </a:rPr>
              <a:t>Group will </a:t>
            </a:r>
            <a:r>
              <a:rPr lang="en-GB" sz="1200" dirty="0">
                <a:latin typeface="Arial" panose="020B0604020202020204" pitchFamily="34" charset="0"/>
                <a:cs typeface="Arial" panose="020B0604020202020204" pitchFamily="34" charset="0"/>
              </a:rPr>
              <a:t>be followed up by OD attending a further BAME group meeting to discuss findings in more </a:t>
            </a:r>
            <a:r>
              <a:rPr lang="en-GB" sz="1200" dirty="0" smtClean="0">
                <a:latin typeface="Arial" panose="020B0604020202020204" pitchFamily="34" charset="0"/>
                <a:cs typeface="Arial" panose="020B0604020202020204" pitchFamily="34" charset="0"/>
              </a:rPr>
              <a:t>depth. </a:t>
            </a:r>
            <a:endParaRPr lang="en-GB" sz="1200" dirty="0">
              <a:latin typeface="Arial" panose="020B0604020202020204" pitchFamily="34" charset="0"/>
              <a:cs typeface="Arial" panose="020B0604020202020204" pitchFamily="34" charset="0"/>
            </a:endParaRPr>
          </a:p>
        </p:txBody>
      </p:sp>
      <p:sp>
        <p:nvSpPr>
          <p:cNvPr id="14" name="Slide Number Placeholder 13"/>
          <p:cNvSpPr>
            <a:spLocks noGrp="1"/>
          </p:cNvSpPr>
          <p:nvPr>
            <p:ph type="sldNum" sz="quarter" idx="12"/>
          </p:nvPr>
        </p:nvSpPr>
        <p:spPr/>
        <p:txBody>
          <a:bodyPr/>
          <a:lstStyle/>
          <a:p>
            <a:fld id="{74710304-EE0D-4BCA-B415-2E7F52169AEF}" type="slidenum">
              <a:rPr lang="en-GB" smtClean="0"/>
              <a:t>37</a:t>
            </a:fld>
            <a:endParaRPr lang="en-GB"/>
          </a:p>
        </p:txBody>
      </p:sp>
      <p:sp>
        <p:nvSpPr>
          <p:cNvPr id="5" name="TextBox 4"/>
          <p:cNvSpPr txBox="1"/>
          <p:nvPr/>
        </p:nvSpPr>
        <p:spPr>
          <a:xfrm>
            <a:off x="2847502" y="3623237"/>
            <a:ext cx="2222216" cy="830997"/>
          </a:xfrm>
          <a:prstGeom prst="rect">
            <a:avLst/>
          </a:prstGeom>
          <a:solidFill>
            <a:schemeClr val="bg1">
              <a:lumMod val="85000"/>
            </a:schemeClr>
          </a:solidFill>
        </p:spPr>
        <p:txBody>
          <a:bodyPr wrap="square" rtlCol="0">
            <a:spAutoFit/>
          </a:bodyPr>
          <a:lstStyle/>
          <a:p>
            <a:pPr lvl="0"/>
            <a:r>
              <a:rPr lang="en-GB" sz="1200" dirty="0">
                <a:latin typeface="Arial" panose="020B0604020202020204" pitchFamily="34" charset="0"/>
                <a:cs typeface="Arial" panose="020B0604020202020204" pitchFamily="34" charset="0"/>
              </a:rPr>
              <a:t>Deliver BAME Cultural Competency training to staff at all levels conducted by people with lived experiences. </a:t>
            </a:r>
          </a:p>
        </p:txBody>
      </p:sp>
      <p:sp>
        <p:nvSpPr>
          <p:cNvPr id="19" name="TextBox 18"/>
          <p:cNvSpPr txBox="1"/>
          <p:nvPr/>
        </p:nvSpPr>
        <p:spPr>
          <a:xfrm>
            <a:off x="3798482" y="4990179"/>
            <a:ext cx="2351315" cy="769441"/>
          </a:xfrm>
          <a:prstGeom prst="rect">
            <a:avLst/>
          </a:prstGeom>
          <a:noFill/>
          <a:ln>
            <a:solidFill>
              <a:schemeClr val="tx1"/>
            </a:solidFill>
            <a:prstDash val="sysDash"/>
          </a:ln>
        </p:spPr>
        <p:txBody>
          <a:bodyPr wrap="square" rtlCol="0">
            <a:spAutoFit/>
          </a:bodyPr>
          <a:lstStyle/>
          <a:p>
            <a:pPr lvl="0"/>
            <a:r>
              <a:rPr lang="en-GB" sz="1100" dirty="0">
                <a:latin typeface="Arial" panose="020B0604020202020204" pitchFamily="34" charset="0"/>
                <a:cs typeface="Arial" panose="020B0604020202020204" pitchFamily="34" charset="0"/>
              </a:rPr>
              <a:t>Ensure analysis of survey data in relation to BAME staff is brought to the attention of the Advisory Board for review and action planning.</a:t>
            </a:r>
          </a:p>
        </p:txBody>
      </p:sp>
      <p:sp>
        <p:nvSpPr>
          <p:cNvPr id="20" name="TextBox 19"/>
          <p:cNvSpPr txBox="1"/>
          <p:nvPr/>
        </p:nvSpPr>
        <p:spPr>
          <a:xfrm>
            <a:off x="259727" y="4991442"/>
            <a:ext cx="3253839" cy="769441"/>
          </a:xfrm>
          <a:prstGeom prst="rect">
            <a:avLst/>
          </a:prstGeom>
          <a:noFill/>
          <a:ln w="3175">
            <a:solidFill>
              <a:schemeClr val="tx1"/>
            </a:solidFill>
          </a:ln>
        </p:spPr>
        <p:txBody>
          <a:bodyPr wrap="square" rtlCol="0">
            <a:spAutoFit/>
          </a:bodyPr>
          <a:lstStyle/>
          <a:p>
            <a:r>
              <a:rPr lang="en-GB" sz="1100" dirty="0">
                <a:latin typeface="Arial" panose="020B0604020202020204" pitchFamily="34" charset="0"/>
                <a:cs typeface="Arial" panose="020B0604020202020204" pitchFamily="34" charset="0"/>
              </a:rPr>
              <a:t>Deliver ‘inclusive recruitment’ training to include guidance on the equality principles and use of discriminatory </a:t>
            </a:r>
            <a:r>
              <a:rPr lang="en-GB" sz="1100" dirty="0" smtClean="0">
                <a:latin typeface="Arial" panose="020B0604020202020204" pitchFamily="34" charset="0"/>
                <a:cs typeface="Arial" panose="020B0604020202020204" pitchFamily="34" charset="0"/>
              </a:rPr>
              <a:t>words </a:t>
            </a:r>
            <a:r>
              <a:rPr lang="en-GB" sz="1100" dirty="0">
                <a:latin typeface="Arial" panose="020B0604020202020204" pitchFamily="34" charset="0"/>
                <a:cs typeface="Arial" panose="020B0604020202020204" pitchFamily="34" charset="0"/>
              </a:rPr>
              <a:t>in job descriptions and person specifications.</a:t>
            </a:r>
          </a:p>
        </p:txBody>
      </p:sp>
      <p:sp>
        <p:nvSpPr>
          <p:cNvPr id="21" name="TextBox 20"/>
          <p:cNvSpPr txBox="1"/>
          <p:nvPr/>
        </p:nvSpPr>
        <p:spPr>
          <a:xfrm>
            <a:off x="259727" y="415320"/>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 Future Aims</a:t>
            </a:r>
            <a:endParaRPr lang="en-GB" dirty="0">
              <a:solidFill>
                <a:schemeClr val="bg1"/>
              </a:solidFill>
            </a:endParaRPr>
          </a:p>
        </p:txBody>
      </p:sp>
      <p:sp>
        <p:nvSpPr>
          <p:cNvPr id="2" name="Oval Callout 1"/>
          <p:cNvSpPr/>
          <p:nvPr/>
        </p:nvSpPr>
        <p:spPr>
          <a:xfrm>
            <a:off x="259728" y="6130362"/>
            <a:ext cx="6259826" cy="3364820"/>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100" dirty="0" smtClean="0">
                <a:solidFill>
                  <a:schemeClr val="tx1"/>
                </a:solidFill>
                <a:latin typeface="Arial" panose="020B0604020202020204" pitchFamily="34" charset="0"/>
                <a:cs typeface="Arial" panose="020B0604020202020204" pitchFamily="34" charset="0"/>
              </a:rPr>
              <a:t>“As </a:t>
            </a:r>
            <a:r>
              <a:rPr lang="en-GB" sz="1100" dirty="0">
                <a:solidFill>
                  <a:schemeClr val="tx1"/>
                </a:solidFill>
                <a:latin typeface="Arial" panose="020B0604020202020204" pitchFamily="34" charset="0"/>
                <a:cs typeface="Arial" panose="020B0604020202020204" pitchFamily="34" charset="0"/>
              </a:rPr>
              <a:t>a non-religious white female, the likelihood of experiencing discrimination in the workplace was slim to begin with and I did not experience any of this throughout my time here. I think as we are now experiencing more attention and awareness into the Black Lives Matter movement recently, I think, as a health board ensuring that HDUHB supports future health research for the BAME community is paramount in collaboration with raising awareness and support for BLM internally for staff/patients. I think more time should be spent ensuring that when we treat a patient with religious beliefs that we are given the fundamental training and support into better understanding those beliefs to ensure we can support them. Does the care, nutritional advice or support reflect a true understanding of someone's individual religious beliefs? Or is it too generalised? Continuing working to support  LGBQT+ is also important and I see regular updates through Global </a:t>
            </a:r>
            <a:r>
              <a:rPr lang="en-GB" sz="1100" dirty="0" smtClean="0">
                <a:solidFill>
                  <a:schemeClr val="tx1"/>
                </a:solidFill>
                <a:latin typeface="Arial" panose="020B0604020202020204" pitchFamily="34" charset="0"/>
                <a:cs typeface="Arial" panose="020B0604020202020204" pitchFamily="34" charset="0"/>
              </a:rPr>
              <a:t>Emails” - Anon</a:t>
            </a:r>
            <a:endParaRPr lang="en-GB" sz="11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52291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38</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a:t>
            </a:r>
            <a:endParaRPr lang="en-GB" dirty="0">
              <a:solidFill>
                <a:schemeClr val="bg1"/>
              </a:solidFill>
            </a:endParaRPr>
          </a:p>
        </p:txBody>
      </p:sp>
      <p:sp>
        <p:nvSpPr>
          <p:cNvPr id="3" name="TextBox 2"/>
          <p:cNvSpPr txBox="1"/>
          <p:nvPr/>
        </p:nvSpPr>
        <p:spPr>
          <a:xfrm>
            <a:off x="194945" y="888325"/>
            <a:ext cx="6288982" cy="8586966"/>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provides a summary of conclusions drawn from analysis of statistics in relation to </a:t>
            </a:r>
            <a:r>
              <a:rPr lang="en-GB" sz="1200" b="1" dirty="0" smtClean="0">
                <a:latin typeface="Arial" panose="020B0604020202020204" pitchFamily="34" charset="0"/>
                <a:cs typeface="Arial" panose="020B0604020202020204" pitchFamily="34" charset="0"/>
              </a:rPr>
              <a:t>ethnicity</a:t>
            </a:r>
            <a:r>
              <a:rPr lang="en-GB" sz="1200" b="1" dirty="0">
                <a:latin typeface="Arial" panose="020B0604020202020204" pitchFamily="34" charset="0"/>
                <a:cs typeface="Arial" panose="020B0604020202020204" pitchFamily="34" charset="0"/>
              </a:rPr>
              <a:t>, together with an outline of intended aims and future positive action.</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Conclusions following the analysis of data:</a:t>
            </a:r>
            <a:endParaRPr lang="en-GB" sz="1200" dirty="0">
              <a:latin typeface="Arial" panose="020B0604020202020204" pitchFamily="34" charset="0"/>
              <a:cs typeface="Arial" panose="020B0604020202020204" pitchFamily="34" charset="0"/>
            </a:endParaRPr>
          </a:p>
          <a:p>
            <a:pPr lvl="0"/>
            <a:r>
              <a:rPr lang="en-GB" sz="1200" b="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Compared to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2020 the percentage of staff identifying as White has risen by 2.48% by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2021</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identifying as Black or Black British has increased between the reporting periods by 0.07</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identifying as Asian or Asian British rates decreased by 0.25%.</a:t>
            </a:r>
          </a:p>
          <a:p>
            <a:pPr lvl="0"/>
            <a:r>
              <a:rPr lang="en-GB" sz="1200" dirty="0">
                <a:latin typeface="Arial" panose="020B0604020202020204" pitchFamily="34" charset="0"/>
                <a:cs typeface="Arial" panose="020B0604020202020204" pitchFamily="34" charset="0"/>
              </a:rPr>
              <a:t>The percentage of staff identifying as having Mixed ethnicity has increased by 0.18% for the same period</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identifying as from Any Other Ethnic Group has fallen by 0.04%.</a:t>
            </a:r>
          </a:p>
          <a:p>
            <a:pPr lvl="0"/>
            <a:r>
              <a:rPr lang="en-GB" sz="1200" dirty="0">
                <a:latin typeface="Arial" panose="020B0604020202020204" pitchFamily="34" charset="0"/>
                <a:cs typeface="Arial" panose="020B0604020202020204" pitchFamily="34" charset="0"/>
              </a:rPr>
              <a:t>Those staff whose records are not recorded on ESR has decreased 2.44%.  580 employees do not have their ethnicity recorded which makes data analysis and comparisons less accurate</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Around 98% of the Hywel Dda population are from a white background and 2% from a other backgrounds. 86% of our employees have recorded their ethnicity as White.</a:t>
            </a:r>
          </a:p>
          <a:p>
            <a:pPr lvl="0"/>
            <a:r>
              <a:rPr lang="en-GB" sz="1200" dirty="0">
                <a:latin typeface="Arial" panose="020B0604020202020204" pitchFamily="34" charset="0"/>
                <a:cs typeface="Arial" panose="020B0604020202020204" pitchFamily="34" charset="0"/>
              </a:rPr>
              <a:t>The mean annual salary is higher for other ethnic minority groups when compared to the ethnic group of </a:t>
            </a:r>
            <a:r>
              <a:rPr lang="en-GB" sz="1200" dirty="0" smtClean="0">
                <a:latin typeface="Arial" panose="020B0604020202020204" pitchFamily="34" charset="0"/>
                <a:cs typeface="Arial" panose="020B0604020202020204" pitchFamily="34" charset="0"/>
              </a:rPr>
              <a:t>White.</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A higher proportion of candidates who are White are offered employment when compared to the % of candidates who apply from other ethnic minority groups.</a:t>
            </a:r>
          </a:p>
          <a:p>
            <a:pPr lvl="0"/>
            <a:r>
              <a:rPr lang="en-GB" sz="1200" dirty="0">
                <a:latin typeface="Arial" panose="020B0604020202020204" pitchFamily="34" charset="0"/>
                <a:cs typeface="Arial" panose="020B0604020202020204" pitchFamily="34" charset="0"/>
              </a:rPr>
              <a:t>A slightly higher proportion of employees whose ethnicity is Black or Black British, Asian or Asian British or Any Other Ethnic Group left the employment of the Health Board when compared to the profile of the workforce.  </a:t>
            </a:r>
            <a:endParaRPr lang="en-GB" sz="1200" dirty="0" smtClean="0">
              <a:latin typeface="Arial" panose="020B0604020202020204" pitchFamily="34" charset="0"/>
              <a:cs typeface="Arial" panose="020B0604020202020204" pitchFamily="34" charset="0"/>
            </a:endParaRP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proportion of employees who are White who attended training (90%) broadly compares to the workforce profile (87</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White ethnicity continues to make up the largest proportion of employees raising grievances within the Health Board (79.31%). This is a minor decrease from the previous year (79.62%) and is lower than the Health Board profile of 88.70%. Asian staff members account for 10.34% of all grievances raised during the reporting period, which is higher than the Health Board profile of 3.67%, but is not surprising given that this is the second largest known ethnic group of Hywel Dda employees.</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White ethnicity makes up 84.13% of those subject to disciplinary proceedings, which is slightly higher than the previous year’s figure of 81.82%.  Asian and Mixed ethnicity staff members account for 2 disciplinary cases each this year, with Black ethnicity accounting for 1 case. </a:t>
            </a:r>
          </a:p>
          <a:p>
            <a:endParaRPr lang="en-GB" sz="1200" dirty="0"/>
          </a:p>
        </p:txBody>
      </p:sp>
    </p:spTree>
    <p:extLst>
      <p:ext uri="{BB962C8B-B14F-4D97-AF65-F5344CB8AC3E}">
        <p14:creationId xmlns:p14="http://schemas.microsoft.com/office/powerpoint/2010/main" val="3618990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39</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a:t>
            </a:r>
            <a:endParaRPr lang="en-GB" dirty="0">
              <a:solidFill>
                <a:schemeClr val="bg1"/>
              </a:solidFill>
            </a:endParaRPr>
          </a:p>
        </p:txBody>
      </p:sp>
      <p:sp>
        <p:nvSpPr>
          <p:cNvPr id="3" name="TextBox 2"/>
          <p:cNvSpPr txBox="1"/>
          <p:nvPr/>
        </p:nvSpPr>
        <p:spPr>
          <a:xfrm>
            <a:off x="194945" y="104502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sp>
        <p:nvSpPr>
          <p:cNvPr id="7" name="TextBox 6"/>
          <p:cNvSpPr txBox="1"/>
          <p:nvPr/>
        </p:nvSpPr>
        <p:spPr>
          <a:xfrm>
            <a:off x="169813" y="3508028"/>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Pay by Staff Group</a:t>
            </a:r>
            <a:endParaRPr lang="en-GB" sz="1400" dirty="0">
              <a:solidFill>
                <a:schemeClr val="bg1"/>
              </a:solidFill>
            </a:endParaRPr>
          </a:p>
        </p:txBody>
      </p:sp>
      <p:sp>
        <p:nvSpPr>
          <p:cNvPr id="9" name="Rectangle 1"/>
          <p:cNvSpPr>
            <a:spLocks noChangeArrowheads="1"/>
          </p:cNvSpPr>
          <p:nvPr/>
        </p:nvSpPr>
        <p:spPr bwMode="auto">
          <a:xfrm>
            <a:off x="169813" y="7969140"/>
            <a:ext cx="61915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above table shows analysis of pay using mean annual salary as the basis and the figures shown are those for March 2021.</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999936301"/>
              </p:ext>
            </p:extLst>
          </p:nvPr>
        </p:nvGraphicFramePr>
        <p:xfrm>
          <a:off x="169813" y="1473657"/>
          <a:ext cx="5384800" cy="179070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3787727874"/>
                    </a:ext>
                  </a:extLst>
                </a:gridCol>
                <a:gridCol w="1170305">
                  <a:extLst>
                    <a:ext uri="{9D8B030D-6E8A-4147-A177-3AD203B41FA5}">
                      <a16:colId xmlns:a16="http://schemas.microsoft.com/office/drawing/2014/main" val="3091665033"/>
                    </a:ext>
                  </a:extLst>
                </a:gridCol>
                <a:gridCol w="1243965">
                  <a:extLst>
                    <a:ext uri="{9D8B030D-6E8A-4147-A177-3AD203B41FA5}">
                      <a16:colId xmlns:a16="http://schemas.microsoft.com/office/drawing/2014/main" val="2851876530"/>
                    </a:ext>
                  </a:extLst>
                </a:gridCol>
              </a:tblGrid>
              <a:tr h="238125">
                <a:tc gridSpan="3">
                  <a:txBody>
                    <a:bodyPr/>
                    <a:lstStyle/>
                    <a:p>
                      <a:pPr algn="ctr">
                        <a:spcAft>
                          <a:spcPts val="0"/>
                        </a:spcAft>
                      </a:pPr>
                      <a:r>
                        <a:rPr lang="en-GB" sz="1000" b="0" dirty="0">
                          <a:solidFill>
                            <a:schemeClr val="tx1"/>
                          </a:solidFill>
                          <a:effectLst/>
                        </a:rPr>
                        <a:t>HDUHB Headcount by Ethnicity</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1646314"/>
                  </a:ext>
                </a:extLst>
              </a:tr>
              <a:tr h="20002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effectLst/>
                        </a:rPr>
                        <a:t>Headcount</a:t>
                      </a:r>
                      <a:endParaRPr lang="en-GB" sz="1200" b="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effectLst/>
                        </a:rPr>
                        <a:t>%</a:t>
                      </a:r>
                      <a:endParaRPr lang="en-GB" sz="1200" b="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04459512"/>
                  </a:ext>
                </a:extLst>
              </a:tr>
              <a:tr h="200025">
                <a:tc>
                  <a:txBody>
                    <a:bodyPr/>
                    <a:lstStyle/>
                    <a:p>
                      <a:pPr>
                        <a:spcAft>
                          <a:spcPts val="0"/>
                        </a:spcAft>
                      </a:pPr>
                      <a:r>
                        <a:rPr lang="en-GB" sz="1000" b="0" dirty="0">
                          <a:solidFill>
                            <a:schemeClr val="tx1"/>
                          </a:solidFill>
                          <a:effectLst/>
                        </a:rPr>
                        <a:t>White</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11,110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88.70%</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14818938"/>
                  </a:ext>
                </a:extLst>
              </a:tr>
              <a:tr h="200025">
                <a:tc>
                  <a:txBody>
                    <a:bodyPr/>
                    <a:lstStyle/>
                    <a:p>
                      <a:pPr>
                        <a:spcAft>
                          <a:spcPts val="0"/>
                        </a:spcAft>
                      </a:pPr>
                      <a:r>
                        <a:rPr lang="en-GB" sz="1000" b="0" dirty="0">
                          <a:solidFill>
                            <a:schemeClr val="tx1"/>
                          </a:solidFill>
                          <a:effectLst/>
                        </a:rPr>
                        <a:t>Black or Black British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123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0.98%</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59471293"/>
                  </a:ext>
                </a:extLst>
              </a:tr>
              <a:tr h="200025">
                <a:tc>
                  <a:txBody>
                    <a:bodyPr/>
                    <a:lstStyle/>
                    <a:p>
                      <a:pPr>
                        <a:spcAft>
                          <a:spcPts val="0"/>
                        </a:spcAft>
                      </a:pPr>
                      <a:r>
                        <a:rPr lang="en-GB" sz="1000" b="0" dirty="0">
                          <a:solidFill>
                            <a:schemeClr val="tx1"/>
                          </a:solidFill>
                          <a:effectLst/>
                        </a:rPr>
                        <a:t>Asian or Asian British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460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3.67%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90248042"/>
                  </a:ext>
                </a:extLst>
              </a:tr>
              <a:tr h="200025">
                <a:tc>
                  <a:txBody>
                    <a:bodyPr/>
                    <a:lstStyle/>
                    <a:p>
                      <a:pPr>
                        <a:spcAft>
                          <a:spcPts val="0"/>
                        </a:spcAft>
                      </a:pPr>
                      <a:r>
                        <a:rPr lang="en-GB" sz="1000" b="0" dirty="0">
                          <a:solidFill>
                            <a:schemeClr val="tx1"/>
                          </a:solidFill>
                          <a:effectLst/>
                        </a:rPr>
                        <a:t>Mixed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83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0.66%</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06756731"/>
                  </a:ext>
                </a:extLst>
              </a:tr>
              <a:tr h="200025">
                <a:tc>
                  <a:txBody>
                    <a:bodyPr/>
                    <a:lstStyle/>
                    <a:p>
                      <a:pPr>
                        <a:spcAft>
                          <a:spcPts val="0"/>
                        </a:spcAft>
                      </a:pPr>
                      <a:r>
                        <a:rPr lang="en-GB" sz="1000" b="0" dirty="0">
                          <a:solidFill>
                            <a:schemeClr val="tx1"/>
                          </a:solidFill>
                          <a:effectLst/>
                        </a:rPr>
                        <a:t>Any Other Ethnic Group</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170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1.36%</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52978090"/>
                  </a:ext>
                </a:extLst>
              </a:tr>
              <a:tr h="200025">
                <a:tc>
                  <a:txBody>
                    <a:bodyPr/>
                    <a:lstStyle/>
                    <a:p>
                      <a:pPr>
                        <a:spcAft>
                          <a:spcPts val="0"/>
                        </a:spcAft>
                      </a:pPr>
                      <a:r>
                        <a:rPr lang="en-GB" sz="1000" b="0" dirty="0">
                          <a:solidFill>
                            <a:schemeClr val="tx1"/>
                          </a:solidFill>
                          <a:effectLst/>
                        </a:rPr>
                        <a:t>Not Recorded on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                 580 </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4.63%</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79307011"/>
                  </a:ext>
                </a:extLst>
              </a:tr>
              <a:tr h="0">
                <a:tc>
                  <a:txBody>
                    <a:bodyPr/>
                    <a:lstStyle/>
                    <a:p>
                      <a:pPr>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           12,526 </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100%</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92881806"/>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599693804"/>
              </p:ext>
            </p:extLst>
          </p:nvPr>
        </p:nvGraphicFramePr>
        <p:xfrm>
          <a:off x="169813" y="4138217"/>
          <a:ext cx="5915025" cy="3677087"/>
        </p:xfrm>
        <a:graphic>
          <a:graphicData uri="http://schemas.openxmlformats.org/drawingml/2006/table">
            <a:tbl>
              <a:tblPr firstRow="1" firstCol="1" bandRow="1">
                <a:tableStyleId>{5C22544A-7EE6-4342-B048-85BDC9FD1C3A}</a:tableStyleId>
              </a:tblPr>
              <a:tblGrid>
                <a:gridCol w="1002887">
                  <a:extLst>
                    <a:ext uri="{9D8B030D-6E8A-4147-A177-3AD203B41FA5}">
                      <a16:colId xmlns:a16="http://schemas.microsoft.com/office/drawing/2014/main" val="4148949147"/>
                    </a:ext>
                  </a:extLst>
                </a:gridCol>
                <a:gridCol w="588368">
                  <a:extLst>
                    <a:ext uri="{9D8B030D-6E8A-4147-A177-3AD203B41FA5}">
                      <a16:colId xmlns:a16="http://schemas.microsoft.com/office/drawing/2014/main" val="2223958951"/>
                    </a:ext>
                  </a:extLst>
                </a:gridCol>
                <a:gridCol w="837908">
                  <a:extLst>
                    <a:ext uri="{9D8B030D-6E8A-4147-A177-3AD203B41FA5}">
                      <a16:colId xmlns:a16="http://schemas.microsoft.com/office/drawing/2014/main" val="4112606861"/>
                    </a:ext>
                  </a:extLst>
                </a:gridCol>
                <a:gridCol w="674111">
                  <a:extLst>
                    <a:ext uri="{9D8B030D-6E8A-4147-A177-3AD203B41FA5}">
                      <a16:colId xmlns:a16="http://schemas.microsoft.com/office/drawing/2014/main" val="1348603635"/>
                    </a:ext>
                  </a:extLst>
                </a:gridCol>
                <a:gridCol w="674111">
                  <a:extLst>
                    <a:ext uri="{9D8B030D-6E8A-4147-A177-3AD203B41FA5}">
                      <a16:colId xmlns:a16="http://schemas.microsoft.com/office/drawing/2014/main" val="648521628"/>
                    </a:ext>
                  </a:extLst>
                </a:gridCol>
                <a:gridCol w="754531">
                  <a:extLst>
                    <a:ext uri="{9D8B030D-6E8A-4147-A177-3AD203B41FA5}">
                      <a16:colId xmlns:a16="http://schemas.microsoft.com/office/drawing/2014/main" val="3998168660"/>
                    </a:ext>
                  </a:extLst>
                </a:gridCol>
                <a:gridCol w="827855">
                  <a:extLst>
                    <a:ext uri="{9D8B030D-6E8A-4147-A177-3AD203B41FA5}">
                      <a16:colId xmlns:a16="http://schemas.microsoft.com/office/drawing/2014/main" val="2564676413"/>
                    </a:ext>
                  </a:extLst>
                </a:gridCol>
                <a:gridCol w="555254">
                  <a:extLst>
                    <a:ext uri="{9D8B030D-6E8A-4147-A177-3AD203B41FA5}">
                      <a16:colId xmlns:a16="http://schemas.microsoft.com/office/drawing/2014/main" val="3238590884"/>
                    </a:ext>
                  </a:extLst>
                </a:gridCol>
              </a:tblGrid>
              <a:tr h="426265">
                <a:tc>
                  <a:txBody>
                    <a:bodyPr/>
                    <a:lstStyle/>
                    <a:p>
                      <a:pPr algn="ctr">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dirty="0">
                          <a:solidFill>
                            <a:schemeClr val="tx1"/>
                          </a:solidFill>
                          <a:effectLst/>
                        </a:rPr>
                        <a:t>White</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a:solidFill>
                            <a:schemeClr val="tx1"/>
                          </a:solidFill>
                          <a:effectLst/>
                        </a:rPr>
                        <a:t>Black or Black British</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a:solidFill>
                            <a:schemeClr val="tx1"/>
                          </a:solidFill>
                          <a:effectLst/>
                        </a:rPr>
                        <a:t>Asian or Asian British</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a:solidFill>
                            <a:schemeClr val="tx1"/>
                          </a:solidFill>
                          <a:effectLst/>
                        </a:rPr>
                        <a:t>Mixed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a:solidFill>
                            <a:schemeClr val="tx1"/>
                          </a:solidFill>
                          <a:effectLst/>
                        </a:rPr>
                        <a:t>Any Other Ethnic Group</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a:solidFill>
                            <a:schemeClr val="tx1"/>
                          </a:solidFill>
                          <a:effectLst/>
                        </a:rPr>
                        <a:t>Not Recorded on ESR</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tc>
                  <a:txBody>
                    <a:bodyPr/>
                    <a:lstStyle/>
                    <a:p>
                      <a:pPr algn="ctr">
                        <a:spcAft>
                          <a:spcPts val="0"/>
                        </a:spcAft>
                      </a:pPr>
                      <a:r>
                        <a:rPr lang="en-GB" sz="1000" b="0">
                          <a:solidFill>
                            <a:schemeClr val="tx1"/>
                          </a:solidFill>
                          <a:effectLst/>
                        </a:rPr>
                        <a:t>Grand 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tc>
                <a:extLst>
                  <a:ext uri="{0D108BD9-81ED-4DB2-BD59-A6C34878D82A}">
                    <a16:rowId xmlns:a16="http://schemas.microsoft.com/office/drawing/2014/main" val="2365981460"/>
                  </a:ext>
                </a:extLst>
              </a:tr>
              <a:tr h="426265">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£40,735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£38,890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£37,214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£27,761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£34,678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£37,010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£40,367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2986008948"/>
                  </a:ext>
                </a:extLst>
              </a:tr>
              <a:tr h="426265">
                <a:tc>
                  <a:txBody>
                    <a:bodyPr/>
                    <a:lstStyle/>
                    <a:p>
                      <a:pPr>
                        <a:spcAft>
                          <a:spcPts val="0"/>
                        </a:spcAft>
                      </a:pPr>
                      <a:r>
                        <a:rPr lang="en-GB" sz="1000" b="0">
                          <a:solidFill>
                            <a:schemeClr val="tx1"/>
                          </a:solidFill>
                          <a:effectLst/>
                        </a:rPr>
                        <a:t>Additional Clinical Services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£20,387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£19,052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£23,041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£19,355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£19,622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£20,981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£20,386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413971620"/>
                  </a:ext>
                </a:extLst>
              </a:tr>
              <a:tr h="284177">
                <a:tc>
                  <a:txBody>
                    <a:bodyPr/>
                    <a:lstStyle/>
                    <a:p>
                      <a:pPr>
                        <a:spcAft>
                          <a:spcPts val="0"/>
                        </a:spcAft>
                      </a:pPr>
                      <a:r>
                        <a:rPr lang="en-GB" sz="1000" b="0">
                          <a:solidFill>
                            <a:schemeClr val="tx1"/>
                          </a:solidFill>
                          <a:effectLst/>
                        </a:rPr>
                        <a:t>Administrative and Clerical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£28,338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£23,563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£24,757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£25,584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£24,850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£29,107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£28,278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060841744"/>
                  </a:ext>
                </a:extLst>
              </a:tr>
              <a:tr h="284177">
                <a:tc>
                  <a:txBody>
                    <a:bodyPr/>
                    <a:lstStyle/>
                    <a:p>
                      <a:pPr>
                        <a:spcAft>
                          <a:spcPts val="0"/>
                        </a:spcAft>
                      </a:pPr>
                      <a:r>
                        <a:rPr lang="en-GB" sz="1000" b="0">
                          <a:solidFill>
                            <a:schemeClr val="tx1"/>
                          </a:solidFill>
                          <a:effectLst/>
                        </a:rPr>
                        <a:t>Allied Health Professionals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£37,769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£31,410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£43,862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£49,082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£29,284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£46,271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£37,922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501457047"/>
                  </a:ext>
                </a:extLst>
              </a:tr>
              <a:tr h="284177">
                <a:tc>
                  <a:txBody>
                    <a:bodyPr/>
                    <a:lstStyle/>
                    <a:p>
                      <a:pPr>
                        <a:spcAft>
                          <a:spcPts val="0"/>
                        </a:spcAft>
                      </a:pPr>
                      <a:r>
                        <a:rPr lang="en-GB" sz="1000" b="0">
                          <a:solidFill>
                            <a:schemeClr val="tx1"/>
                          </a:solidFill>
                          <a:effectLst/>
                        </a:rPr>
                        <a:t>Estates and Ancillary</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£20,029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£18,185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£24,233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£18,929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£19,357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£19,569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£19,960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76489139"/>
                  </a:ext>
                </a:extLst>
              </a:tr>
              <a:tr h="284177">
                <a:tc>
                  <a:txBody>
                    <a:bodyPr/>
                    <a:lstStyle/>
                    <a:p>
                      <a:pPr>
                        <a:spcAft>
                          <a:spcPts val="0"/>
                        </a:spcAft>
                      </a:pPr>
                      <a:r>
                        <a:rPr lang="en-GB" sz="1000" b="0">
                          <a:solidFill>
                            <a:schemeClr val="tx1"/>
                          </a:solidFill>
                          <a:effectLst/>
                        </a:rPr>
                        <a:t>Healthcare Scientists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£39,058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£32,878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£41,188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£33,176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£33,779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£45,147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£38,960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2649599596"/>
                  </a:ext>
                </a:extLst>
              </a:tr>
              <a:tr h="284177">
                <a:tc>
                  <a:txBody>
                    <a:bodyPr/>
                    <a:lstStyle/>
                    <a:p>
                      <a:pPr>
                        <a:spcAft>
                          <a:spcPts val="0"/>
                        </a:spcAft>
                      </a:pPr>
                      <a:r>
                        <a:rPr lang="en-GB" sz="1000" b="0">
                          <a:solidFill>
                            <a:schemeClr val="tx1"/>
                          </a:solidFill>
                          <a:effectLst/>
                        </a:rPr>
                        <a:t>Medical and Dental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£78,161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£58,395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£85,932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£68,873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£68,277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£63,442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£73,055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139385987"/>
                  </a:ext>
                </a:extLst>
              </a:tr>
              <a:tr h="426265">
                <a:tc>
                  <a:txBody>
                    <a:bodyPr/>
                    <a:lstStyle/>
                    <a:p>
                      <a:pPr>
                        <a:spcAft>
                          <a:spcPts val="0"/>
                        </a:spcAft>
                      </a:pPr>
                      <a:r>
                        <a:rPr lang="en-GB" sz="1000" b="0">
                          <a:solidFill>
                            <a:schemeClr val="tx1"/>
                          </a:solidFill>
                          <a:effectLst/>
                        </a:rPr>
                        <a:t>Nursing and Midwifery Registered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£34,589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£31,111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£43,058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£33,122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£32,221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£40,222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£34,637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536644145"/>
                  </a:ext>
                </a:extLst>
              </a:tr>
              <a:tr h="177611">
                <a:tc>
                  <a:txBody>
                    <a:bodyPr/>
                    <a:lstStyle/>
                    <a:p>
                      <a:pPr>
                        <a:spcAft>
                          <a:spcPts val="0"/>
                        </a:spcAft>
                      </a:pPr>
                      <a:r>
                        <a:rPr lang="en-GB" sz="1000" b="0">
                          <a:solidFill>
                            <a:schemeClr val="tx1"/>
                          </a:solidFill>
                          <a:effectLst/>
                        </a:rPr>
                        <a:t>Students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 £33,779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 £0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 £0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 £0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£33,779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2535714150"/>
                  </a:ext>
                </a:extLst>
              </a:tr>
              <a:tr h="177611">
                <a:tc>
                  <a:txBody>
                    <a:bodyPr/>
                    <a:lstStyle/>
                    <a:p>
                      <a:pPr>
                        <a:spcAft>
                          <a:spcPts val="0"/>
                        </a:spcAft>
                      </a:pPr>
                      <a:r>
                        <a:rPr lang="en-GB" sz="1000" b="0">
                          <a:solidFill>
                            <a:schemeClr val="tx1"/>
                          </a:solidFill>
                          <a:effectLst/>
                        </a:rPr>
                        <a:t>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£30,387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a:solidFill>
                            <a:schemeClr val="tx1"/>
                          </a:solidFill>
                          <a:effectLst/>
                        </a:rPr>
                        <a:t>£43,843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£64,283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£33,444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£41,571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£36,557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tc>
                  <a:txBody>
                    <a:bodyPr/>
                    <a:lstStyle/>
                    <a:p>
                      <a:pPr algn="r">
                        <a:spcAft>
                          <a:spcPts val="0"/>
                        </a:spcAft>
                      </a:pPr>
                      <a:r>
                        <a:rPr lang="en-GB" sz="1000" b="0" dirty="0">
                          <a:solidFill>
                            <a:schemeClr val="tx1"/>
                          </a:solidFill>
                          <a:effectLst/>
                        </a:rPr>
                        <a:t>£31,902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3940" marR="63940" marT="0" marB="0" anchor="b"/>
                </a:tc>
                <a:extLst>
                  <a:ext uri="{0D108BD9-81ED-4DB2-BD59-A6C34878D82A}">
                    <a16:rowId xmlns:a16="http://schemas.microsoft.com/office/drawing/2014/main" val="3382226108"/>
                  </a:ext>
                </a:extLst>
              </a:tr>
            </a:tbl>
          </a:graphicData>
        </a:graphic>
      </p:graphicFrame>
    </p:spTree>
    <p:extLst>
      <p:ext uri="{BB962C8B-B14F-4D97-AF65-F5344CB8AC3E}">
        <p14:creationId xmlns:p14="http://schemas.microsoft.com/office/powerpoint/2010/main" val="1022856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TextBox 6"/>
          <p:cNvSpPr txBox="1"/>
          <p:nvPr/>
        </p:nvSpPr>
        <p:spPr>
          <a:xfrm>
            <a:off x="261227" y="2202960"/>
            <a:ext cx="6381260" cy="3308598"/>
          </a:xfrm>
          <a:prstGeom prst="rect">
            <a:avLst/>
          </a:prstGeom>
          <a:solidFill>
            <a:schemeClr val="accent1">
              <a:lumMod val="40000"/>
              <a:lumOff val="60000"/>
            </a:schemeClr>
          </a:solidFill>
        </p:spPr>
        <p:txBody>
          <a:bodyPr wrap="square" rtlCol="0">
            <a:spAutoFit/>
          </a:bodyPr>
          <a:lstStyle/>
          <a:p>
            <a:r>
              <a:rPr lang="en-GB" sz="1100" dirty="0" smtClean="0">
                <a:latin typeface="Arial" panose="020B0604020202020204" pitchFamily="34" charset="0"/>
                <a:cs typeface="Arial" panose="020B0604020202020204" pitchFamily="34" charset="0"/>
              </a:rPr>
              <a:t>The </a:t>
            </a:r>
            <a:r>
              <a:rPr lang="en-GB" sz="1100" dirty="0">
                <a:latin typeface="Arial" panose="020B0604020202020204" pitchFamily="34" charset="0"/>
                <a:cs typeface="Arial" panose="020B0604020202020204" pitchFamily="34" charset="0"/>
              </a:rPr>
              <a:t>Health Board has published its Strategic Equality Plan and Objectives 2020-2024, which set out our intended direction of travel over the next four years to advance </a:t>
            </a:r>
            <a:r>
              <a:rPr lang="en-GB" sz="1100" dirty="0" err="1">
                <a:latin typeface="Arial" panose="020B0604020202020204" pitchFamily="34" charset="0"/>
                <a:cs typeface="Arial" panose="020B0604020202020204" pitchFamily="34" charset="0"/>
              </a:rPr>
              <a:t>equality,</a:t>
            </a:r>
            <a:r>
              <a:rPr lang="en-GB" sz="1100" dirty="0">
                <a:latin typeface="Arial" panose="020B0604020202020204" pitchFamily="34" charset="0"/>
                <a:cs typeface="Arial" panose="020B0604020202020204" pitchFamily="34" charset="0"/>
              </a:rPr>
              <a:t> eliminate discrimination and foster good relations between those who share a protected characteristic and those who do not. Our plan relates to our role as an employer, as well as in the way in which we provide services to patients, families, carers and our wider population. This Annual Workforce Equality report focusses on our role as an employer</a:t>
            </a:r>
            <a:r>
              <a:rPr lang="en-GB" sz="1100" dirty="0" smtClean="0">
                <a:latin typeface="Arial" panose="020B0604020202020204" pitchFamily="34" charset="0"/>
                <a:cs typeface="Arial" panose="020B0604020202020204" pitchFamily="34" charset="0"/>
              </a:rPr>
              <a:t>.</a:t>
            </a:r>
          </a:p>
          <a:p>
            <a:endParaRPr lang="en-GB" sz="1100" dirty="0">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Through a values based approach, we aim to deliver services which are safe, sustainable and kind for all and to offer an inclusive and nurturing working environment for all our staff. Within the suggested objectives, the words “culture”, “inclusion” and “well-being” are used in their broadest terms to encompass considerations in relation to Welsh Language and socio-economic influences. The responsibility for implementing the plan and objectives falls to all employees. This includes our Board members, staff and volunteers, agents or contractors delivering services or undertaking work on behalf of the Health Board. We know that creating a fair and inclusive environment often involves changing cultures, challenging long held practices and breaking down barriers. We will work together to achieve our objectives and create a fairer, more equitable and inclusive environment for all. Staff at all levels, including Board members, actively promote and facilitate a culture of inclusion and wellbeing across the organisation.  Working with staff, particularly those identified as having worse experiences, will shape the design and delivery of services.  </a:t>
            </a:r>
          </a:p>
        </p:txBody>
      </p:sp>
      <p:sp>
        <p:nvSpPr>
          <p:cNvPr id="8" name="TextBox 7"/>
          <p:cNvSpPr txBox="1"/>
          <p:nvPr/>
        </p:nvSpPr>
        <p:spPr>
          <a:xfrm>
            <a:off x="261227" y="1356671"/>
            <a:ext cx="6381260" cy="769441"/>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The Health Board is committed to putting people at the centre of everything we do. Our vision is to create an accessible and inclusive organisational culture and environment for our staff.  This means thinking about people as individuals and taking a person centred approach, so that we treat everyone fairly, with integrity, dignity and respect, whatever their background and beliefs. </a:t>
            </a:r>
          </a:p>
        </p:txBody>
      </p:sp>
      <p:sp>
        <p:nvSpPr>
          <p:cNvPr id="10" name="TextBox 9"/>
          <p:cNvSpPr txBox="1"/>
          <p:nvPr/>
        </p:nvSpPr>
        <p:spPr>
          <a:xfrm>
            <a:off x="289913" y="882768"/>
            <a:ext cx="6352574" cy="369332"/>
          </a:xfrm>
          <a:prstGeom prst="rect">
            <a:avLst/>
          </a:prstGeom>
          <a:solidFill>
            <a:schemeClr val="accent1">
              <a:lumMod val="50000"/>
            </a:schemeClr>
          </a:solidFill>
        </p:spPr>
        <p:txBody>
          <a:bodyPr wrap="square" rtlCol="0">
            <a:spAutoFit/>
          </a:bodyPr>
          <a:lstStyle/>
          <a:p>
            <a:r>
              <a:rPr lang="en-GB" dirty="0" smtClean="0">
                <a:solidFill>
                  <a:schemeClr val="bg1"/>
                </a:solidFill>
              </a:rPr>
              <a:t>Introduction</a:t>
            </a:r>
            <a:endParaRPr lang="en-GB" dirty="0">
              <a:solidFill>
                <a:schemeClr val="bg1"/>
              </a:solidFill>
            </a:endParaRPr>
          </a:p>
        </p:txBody>
      </p:sp>
      <p:sp>
        <p:nvSpPr>
          <p:cNvPr id="12" name="Slide Number Placeholder 11"/>
          <p:cNvSpPr>
            <a:spLocks noGrp="1"/>
          </p:cNvSpPr>
          <p:nvPr>
            <p:ph type="sldNum" sz="quarter" idx="12"/>
          </p:nvPr>
        </p:nvSpPr>
        <p:spPr/>
        <p:txBody>
          <a:bodyPr/>
          <a:lstStyle/>
          <a:p>
            <a:fld id="{74710304-EE0D-4BCA-B415-2E7F52169AEF}" type="slidenum">
              <a:rPr lang="en-GB" smtClean="0"/>
              <a:t>4</a:t>
            </a:fld>
            <a:endParaRPr lang="en-GB"/>
          </a:p>
        </p:txBody>
      </p:sp>
      <p:sp>
        <p:nvSpPr>
          <p:cNvPr id="11" name="TextBox 10"/>
          <p:cNvSpPr txBox="1"/>
          <p:nvPr/>
        </p:nvSpPr>
        <p:spPr>
          <a:xfrm>
            <a:off x="261227" y="5612418"/>
            <a:ext cx="6393105" cy="2292935"/>
          </a:xfrm>
          <a:prstGeom prst="rect">
            <a:avLst/>
          </a:prstGeom>
          <a:solidFill>
            <a:schemeClr val="bg1">
              <a:lumMod val="95000"/>
            </a:schemeClr>
          </a:solidFill>
        </p:spPr>
        <p:txBody>
          <a:bodyPr wrap="square" rtlCol="0">
            <a:spAutoFit/>
          </a:bodyPr>
          <a:lstStyle/>
          <a:p>
            <a:r>
              <a:rPr lang="en-GB" sz="1100" dirty="0" smtClean="0">
                <a:latin typeface="Arial" panose="020B0604020202020204" pitchFamily="34" charset="0"/>
                <a:cs typeface="Arial" panose="020B0604020202020204" pitchFamily="34" charset="0"/>
              </a:rPr>
              <a:t>We </a:t>
            </a:r>
            <a:r>
              <a:rPr lang="en-GB" sz="1100" dirty="0">
                <a:latin typeface="Arial" panose="020B0604020202020204" pitchFamily="34" charset="0"/>
                <a:cs typeface="Arial" panose="020B0604020202020204" pitchFamily="34" charset="0"/>
              </a:rPr>
              <a:t>are passionate and ambitious about this agenda and intend to go beyond our statutory duties.  We want to celebrate diversity and move to eliminate inequality in all its forms in all aspects of employment. We have developed a Workforce, Organisational Development and Education Strategy for the 10 year period 2020 – 2030.  This strategy confirms our intention to establish the Health Board as an inclusive organisation. Inclusiveness means making sure all our people’s voices are heard and valued, ensuring equal access to opportunities and resources for people who might otherwise be excluded or marginalised. This will not only help us to attract and retain the best people to form our workforce, but it will also help us to provide better services making us a great place to work.  We need to move beyond ensuring equality to promoting diversity, which, ultimately, is about how we build our organisation with talented individuals from a wide range of backgrounds. </a:t>
            </a:r>
          </a:p>
          <a:p>
            <a:r>
              <a:rPr lang="en-GB" sz="1100" dirty="0">
                <a:latin typeface="Arial" panose="020B0604020202020204" pitchFamily="34" charset="0"/>
                <a:cs typeface="Arial" panose="020B0604020202020204" pitchFamily="34" charset="0"/>
              </a:rPr>
              <a:t>NHS Wales have an ambition to that by 2030, leaders in the healthcare and social care system will display collective and compassionate leadership. A feature of the principles will be to improve inclusion and diversity consciously removing barriers and boundaries. </a:t>
            </a:r>
          </a:p>
        </p:txBody>
      </p:sp>
      <p:sp>
        <p:nvSpPr>
          <p:cNvPr id="13" name="TextBox 12"/>
          <p:cNvSpPr txBox="1"/>
          <p:nvPr/>
        </p:nvSpPr>
        <p:spPr>
          <a:xfrm>
            <a:off x="289913" y="8027149"/>
            <a:ext cx="6352574" cy="1615827"/>
          </a:xfrm>
          <a:prstGeom prst="rect">
            <a:avLst/>
          </a:prstGeom>
          <a:solidFill>
            <a:schemeClr val="bg1">
              <a:lumMod val="85000"/>
            </a:schemeClr>
          </a:solidFill>
        </p:spPr>
        <p:txBody>
          <a:bodyPr wrap="square" rtlCol="0">
            <a:spAutoFit/>
          </a:bodyPr>
          <a:lstStyle/>
          <a:p>
            <a:r>
              <a:rPr lang="en-GB" sz="1100" dirty="0">
                <a:latin typeface="Arial" panose="020B0604020202020204" pitchFamily="34" charset="0"/>
                <a:cs typeface="Arial" panose="020B0604020202020204" pitchFamily="34" charset="0"/>
              </a:rPr>
              <a:t>Our Annual Workforce Equality </a:t>
            </a:r>
            <a:r>
              <a:rPr lang="en-GB" sz="1100" dirty="0" smtClean="0">
                <a:latin typeface="Arial" panose="020B0604020202020204" pitchFamily="34" charset="0"/>
                <a:cs typeface="Arial" panose="020B0604020202020204" pitchFamily="34" charset="0"/>
              </a:rPr>
              <a:t>Report </a:t>
            </a:r>
            <a:r>
              <a:rPr lang="en-GB" sz="1100" dirty="0">
                <a:latin typeface="Arial" panose="020B0604020202020204" pitchFamily="34" charset="0"/>
                <a:cs typeface="Arial" panose="020B0604020202020204" pitchFamily="34" charset="0"/>
              </a:rPr>
              <a:t>provides us with an opportunity to review our statistical data to help identify aims and positive actions we may wish to initiate to support members of our workforce in accordance with their protected characteristics</a:t>
            </a:r>
            <a:r>
              <a:rPr lang="en-GB" sz="1100" dirty="0" smtClean="0">
                <a:latin typeface="Arial" panose="020B0604020202020204" pitchFamily="34" charset="0"/>
                <a:cs typeface="Arial" panose="020B0604020202020204" pitchFamily="34" charset="0"/>
              </a:rPr>
              <a:t>.  </a:t>
            </a:r>
            <a:r>
              <a:rPr lang="en-GB" sz="1100" dirty="0">
                <a:latin typeface="Arial" panose="020B0604020202020204" pitchFamily="34" charset="0"/>
                <a:cs typeface="Arial" panose="020B0604020202020204" pitchFamily="34" charset="0"/>
              </a:rPr>
              <a:t>This report will help give an illustration of “life in Hywel Dda” across the protected groups and a strong foundation to build on next year and beyond. It demonstrates a step forward in the way the Health Board is thinking about and addressing equality and diversity issues.  </a:t>
            </a:r>
          </a:p>
          <a:p>
            <a:r>
              <a:rPr lang="en-GB" sz="1100" dirty="0">
                <a:latin typeface="Arial" panose="020B0604020202020204" pitchFamily="34" charset="0"/>
                <a:cs typeface="Arial" panose="020B0604020202020204" pitchFamily="34" charset="0"/>
              </a:rPr>
              <a:t>Aims and positive actions will be undertaken over time and not necessarily within the space of the forthcoming year.  Training and awareness raising in the areas of </a:t>
            </a:r>
            <a:r>
              <a:rPr lang="en-GB" sz="1100" dirty="0" err="1">
                <a:latin typeface="Arial" panose="020B0604020202020204" pitchFamily="34" charset="0"/>
                <a:cs typeface="Arial" panose="020B0604020202020204" pitchFamily="34" charset="0"/>
              </a:rPr>
              <a:t>equality,</a:t>
            </a:r>
            <a:r>
              <a:rPr lang="en-GB" sz="1100" dirty="0">
                <a:latin typeface="Arial" panose="020B0604020202020204" pitchFamily="34" charset="0"/>
                <a:cs typeface="Arial" panose="020B0604020202020204" pitchFamily="34" charset="0"/>
              </a:rPr>
              <a:t> diversity and inclusion will be a key aim including increasing our compliance rate of on-line mandatory training.</a:t>
            </a:r>
          </a:p>
        </p:txBody>
      </p:sp>
    </p:spTree>
    <p:extLst>
      <p:ext uri="{BB962C8B-B14F-4D97-AF65-F5344CB8AC3E}">
        <p14:creationId xmlns:p14="http://schemas.microsoft.com/office/powerpoint/2010/main" val="27369920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40</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a:t>
            </a:r>
            <a:endParaRPr lang="en-GB" dirty="0">
              <a:solidFill>
                <a:schemeClr val="bg1"/>
              </a:solidFill>
            </a:endParaRPr>
          </a:p>
        </p:txBody>
      </p:sp>
      <p:sp>
        <p:nvSpPr>
          <p:cNvPr id="6" name="TextBox 5"/>
          <p:cNvSpPr txBox="1"/>
          <p:nvPr/>
        </p:nvSpPr>
        <p:spPr>
          <a:xfrm>
            <a:off x="194945" y="1034111"/>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Recruitment</a:t>
            </a:r>
            <a:endParaRPr lang="en-GB" sz="14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314786936"/>
              </p:ext>
            </p:extLst>
          </p:nvPr>
        </p:nvGraphicFramePr>
        <p:xfrm>
          <a:off x="194945" y="1502200"/>
          <a:ext cx="6443363" cy="4544380"/>
        </p:xfrm>
        <a:graphic>
          <a:graphicData uri="http://schemas.openxmlformats.org/drawingml/2006/table">
            <a:tbl>
              <a:tblPr>
                <a:tableStyleId>{5C22544A-7EE6-4342-B048-85BDC9FD1C3A}</a:tableStyleId>
              </a:tblPr>
              <a:tblGrid>
                <a:gridCol w="731974">
                  <a:extLst>
                    <a:ext uri="{9D8B030D-6E8A-4147-A177-3AD203B41FA5}">
                      <a16:colId xmlns:a16="http://schemas.microsoft.com/office/drawing/2014/main" val="2225813425"/>
                    </a:ext>
                  </a:extLst>
                </a:gridCol>
                <a:gridCol w="2344465">
                  <a:extLst>
                    <a:ext uri="{9D8B030D-6E8A-4147-A177-3AD203B41FA5}">
                      <a16:colId xmlns:a16="http://schemas.microsoft.com/office/drawing/2014/main" val="3493008585"/>
                    </a:ext>
                  </a:extLst>
                </a:gridCol>
                <a:gridCol w="628801">
                  <a:extLst>
                    <a:ext uri="{9D8B030D-6E8A-4147-A177-3AD203B41FA5}">
                      <a16:colId xmlns:a16="http://schemas.microsoft.com/office/drawing/2014/main" val="2951734631"/>
                    </a:ext>
                  </a:extLst>
                </a:gridCol>
                <a:gridCol w="562223">
                  <a:extLst>
                    <a:ext uri="{9D8B030D-6E8A-4147-A177-3AD203B41FA5}">
                      <a16:colId xmlns:a16="http://schemas.microsoft.com/office/drawing/2014/main" val="1355092544"/>
                    </a:ext>
                  </a:extLst>
                </a:gridCol>
                <a:gridCol w="562223">
                  <a:extLst>
                    <a:ext uri="{9D8B030D-6E8A-4147-A177-3AD203B41FA5}">
                      <a16:colId xmlns:a16="http://schemas.microsoft.com/office/drawing/2014/main" val="3768634224"/>
                    </a:ext>
                  </a:extLst>
                </a:gridCol>
                <a:gridCol w="489231">
                  <a:extLst>
                    <a:ext uri="{9D8B030D-6E8A-4147-A177-3AD203B41FA5}">
                      <a16:colId xmlns:a16="http://schemas.microsoft.com/office/drawing/2014/main" val="2994895948"/>
                    </a:ext>
                  </a:extLst>
                </a:gridCol>
                <a:gridCol w="562223">
                  <a:extLst>
                    <a:ext uri="{9D8B030D-6E8A-4147-A177-3AD203B41FA5}">
                      <a16:colId xmlns:a16="http://schemas.microsoft.com/office/drawing/2014/main" val="2658724863"/>
                    </a:ext>
                  </a:extLst>
                </a:gridCol>
                <a:gridCol w="562223">
                  <a:extLst>
                    <a:ext uri="{9D8B030D-6E8A-4147-A177-3AD203B41FA5}">
                      <a16:colId xmlns:a16="http://schemas.microsoft.com/office/drawing/2014/main" val="3973154942"/>
                    </a:ext>
                  </a:extLst>
                </a:gridCol>
              </a:tblGrid>
              <a:tr h="155760">
                <a:tc>
                  <a:txBody>
                    <a:bodyPr/>
                    <a:lstStyle/>
                    <a:p>
                      <a:pPr>
                        <a:spcAft>
                          <a:spcPts val="0"/>
                        </a:spcAft>
                      </a:pPr>
                      <a:r>
                        <a:rPr lang="en-GB" sz="700">
                          <a:effectLst/>
                        </a:rPr>
                        <a:t> </a:t>
                      </a:r>
                      <a:endParaRPr lang="en-GB" sz="9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spcAft>
                          <a:spcPts val="0"/>
                        </a:spcAft>
                      </a:pPr>
                      <a:r>
                        <a:rPr lang="en-GB" sz="1000">
                          <a:effectLst/>
                        </a:rPr>
                        <a:t> </a:t>
                      </a:r>
                      <a:endParaRPr lang="en-GB" sz="1000">
                        <a:effectLst/>
                        <a:latin typeface="Times New Roman" panose="02020603050405020304" pitchFamily="18" charset="0"/>
                        <a:ea typeface="Times New Roman" panose="02020603050405020304" pitchFamily="18" charset="0"/>
                      </a:endParaRPr>
                    </a:p>
                  </a:txBody>
                  <a:tcPr marL="48896" marR="48896" marT="0" marB="0"/>
                </a:tc>
                <a:tc gridSpan="2">
                  <a:txBody>
                    <a:bodyPr/>
                    <a:lstStyle/>
                    <a:p>
                      <a:pPr algn="ctr">
                        <a:spcAft>
                          <a:spcPts val="0"/>
                        </a:spcAft>
                      </a:pPr>
                      <a:r>
                        <a:rPr lang="en-GB" sz="1000">
                          <a:effectLst/>
                        </a:rPr>
                        <a:t>Applications</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hMerge="1">
                  <a:txBody>
                    <a:bodyPr/>
                    <a:lstStyle/>
                    <a:p>
                      <a:endParaRPr lang="en-GB"/>
                    </a:p>
                  </a:txBody>
                  <a:tcPr/>
                </a:tc>
                <a:tc gridSpan="2">
                  <a:txBody>
                    <a:bodyPr/>
                    <a:lstStyle/>
                    <a:p>
                      <a:pPr algn="ctr">
                        <a:spcAft>
                          <a:spcPts val="0"/>
                        </a:spcAft>
                      </a:pPr>
                      <a:r>
                        <a:rPr lang="en-GB" sz="1000">
                          <a:effectLst/>
                        </a:rPr>
                        <a:t>Shortlisted</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hMerge="1">
                  <a:txBody>
                    <a:bodyPr/>
                    <a:lstStyle/>
                    <a:p>
                      <a:endParaRPr lang="en-GB"/>
                    </a:p>
                  </a:txBody>
                  <a:tcPr/>
                </a:tc>
                <a:tc gridSpan="2">
                  <a:txBody>
                    <a:bodyPr/>
                    <a:lstStyle/>
                    <a:p>
                      <a:pPr algn="ctr">
                        <a:spcAft>
                          <a:spcPts val="0"/>
                        </a:spcAft>
                      </a:pPr>
                      <a:r>
                        <a:rPr lang="en-GB" sz="1000" dirty="0">
                          <a:effectLst/>
                        </a:rPr>
                        <a:t>Offered</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hMerge="1">
                  <a:txBody>
                    <a:bodyPr/>
                    <a:lstStyle/>
                    <a:p>
                      <a:endParaRPr lang="en-GB"/>
                    </a:p>
                  </a:txBody>
                  <a:tcPr/>
                </a:tc>
                <a:extLst>
                  <a:ext uri="{0D108BD9-81ED-4DB2-BD59-A6C34878D82A}">
                    <a16:rowId xmlns:a16="http://schemas.microsoft.com/office/drawing/2014/main" val="1568731488"/>
                  </a:ext>
                </a:extLst>
              </a:tr>
              <a:tr h="311519">
                <a:tc>
                  <a:txBody>
                    <a:bodyPr/>
                    <a:lstStyle/>
                    <a:p>
                      <a:pPr algn="ctr">
                        <a:spcAft>
                          <a:spcPts val="0"/>
                        </a:spcAft>
                      </a:pPr>
                      <a:r>
                        <a:rPr lang="en-GB" sz="700">
                          <a:effectLst/>
                        </a:rPr>
                        <a:t> </a:t>
                      </a:r>
                      <a:endParaRPr lang="en-GB" sz="9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ts val="0"/>
                        </a:spcAft>
                      </a:pPr>
                      <a:r>
                        <a:rPr lang="en-GB" sz="1000">
                          <a:effectLst/>
                        </a:rPr>
                        <a:t>Report Category</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ts val="0"/>
                        </a:spcAft>
                      </a:pPr>
                      <a:r>
                        <a:rPr lang="en-GB" sz="1000">
                          <a:effectLst/>
                        </a:rPr>
                        <a:t>HDUHB Totals</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ctr">
                        <a:spcAft>
                          <a:spcPts val="0"/>
                        </a:spcAft>
                      </a:pPr>
                      <a:r>
                        <a:rPr lang="en-GB" sz="1000">
                          <a:effectLst/>
                        </a:rPr>
                        <a:t>HDUHB %</a:t>
                      </a:r>
                      <a:endParaRPr lang="en-GB" sz="100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036858808"/>
                  </a:ext>
                </a:extLst>
              </a:tr>
              <a:tr h="298454">
                <a:tc>
                  <a:txBody>
                    <a:bodyPr/>
                    <a:lstStyle/>
                    <a:p>
                      <a:pPr algn="ctr">
                        <a:spcAft>
                          <a:spcPts val="0"/>
                        </a:spcAft>
                      </a:pPr>
                      <a:r>
                        <a:rPr lang="en-GB" sz="1000">
                          <a:effectLst/>
                        </a:rPr>
                        <a:t> </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spcAft>
                          <a:spcPts val="0"/>
                        </a:spcAft>
                      </a:pPr>
                      <a:r>
                        <a:rPr lang="en-GB" sz="1000">
                          <a:effectLst/>
                        </a:rPr>
                        <a:t>Total applications reported on</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dirty="0">
                          <a:effectLst/>
                        </a:rPr>
                        <a:t>33,870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100.0%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11,958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100.0%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4,498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100%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383876830"/>
                  </a:ext>
                </a:extLst>
              </a:tr>
              <a:tr h="155760">
                <a:tc rowSpan="17">
                  <a:txBody>
                    <a:bodyPr/>
                    <a:lstStyle/>
                    <a:p>
                      <a:pPr algn="ctr">
                        <a:spcAft>
                          <a:spcPts val="0"/>
                        </a:spcAft>
                      </a:pPr>
                      <a:r>
                        <a:rPr lang="en-GB" sz="1000" dirty="0">
                          <a:effectLst/>
                        </a:rPr>
                        <a:t>Ethnicity </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spcAft>
                          <a:spcPts val="0"/>
                        </a:spcAft>
                      </a:pPr>
                      <a:r>
                        <a:rPr lang="en-GB" sz="1000">
                          <a:effectLst/>
                        </a:rPr>
                        <a:t>WHITE – British</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22,987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67.9%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9,614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80.4%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3.555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79.0%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248443475"/>
                  </a:ext>
                </a:extLst>
              </a:tr>
              <a:tr h="155760">
                <a:tc vMerge="1">
                  <a:txBody>
                    <a:bodyPr/>
                    <a:lstStyle/>
                    <a:p>
                      <a:endParaRPr lang="en-GB"/>
                    </a:p>
                  </a:txBody>
                  <a:tcPr/>
                </a:tc>
                <a:tc>
                  <a:txBody>
                    <a:bodyPr/>
                    <a:lstStyle/>
                    <a:p>
                      <a:pPr>
                        <a:spcAft>
                          <a:spcPts val="0"/>
                        </a:spcAft>
                      </a:pPr>
                      <a:r>
                        <a:rPr lang="en-GB" sz="1000">
                          <a:effectLst/>
                        </a:rPr>
                        <a:t>WHITE – Irish</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157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65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0.5%</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752972684"/>
                  </a:ext>
                </a:extLst>
              </a:tr>
              <a:tr h="222105">
                <a:tc vMerge="1">
                  <a:txBody>
                    <a:bodyPr/>
                    <a:lstStyle/>
                    <a:p>
                      <a:endParaRPr lang="en-GB"/>
                    </a:p>
                  </a:txBody>
                  <a:tcPr/>
                </a:tc>
                <a:tc>
                  <a:txBody>
                    <a:bodyPr/>
                    <a:lstStyle/>
                    <a:p>
                      <a:pPr>
                        <a:spcAft>
                          <a:spcPts val="0"/>
                        </a:spcAft>
                      </a:pPr>
                      <a:r>
                        <a:rPr lang="en-GB" sz="1000">
                          <a:effectLst/>
                        </a:rPr>
                        <a:t>WHITE – Any other white background</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1,492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407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3.4%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120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2.7%</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68969135"/>
                  </a:ext>
                </a:extLst>
              </a:tr>
              <a:tr h="222105">
                <a:tc vMerge="1">
                  <a:txBody>
                    <a:bodyPr/>
                    <a:lstStyle/>
                    <a:p>
                      <a:endParaRPr lang="en-GB"/>
                    </a:p>
                  </a:txBody>
                  <a:tcPr/>
                </a:tc>
                <a:tc>
                  <a:txBody>
                    <a:bodyPr/>
                    <a:lstStyle/>
                    <a:p>
                      <a:pPr>
                        <a:spcAft>
                          <a:spcPts val="0"/>
                        </a:spcAft>
                      </a:pPr>
                      <a:r>
                        <a:rPr lang="en-GB" sz="1000" dirty="0">
                          <a:effectLst/>
                        </a:rPr>
                        <a:t>ASIAN or ASIAN BRITISH – Indian</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1,721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302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66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1.5%</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09141441"/>
                  </a:ext>
                </a:extLst>
              </a:tr>
              <a:tr h="222105">
                <a:tc vMerge="1">
                  <a:txBody>
                    <a:bodyPr/>
                    <a:lstStyle/>
                    <a:p>
                      <a:endParaRPr lang="en-GB"/>
                    </a:p>
                  </a:txBody>
                  <a:tcPr/>
                </a:tc>
                <a:tc>
                  <a:txBody>
                    <a:bodyPr/>
                    <a:lstStyle/>
                    <a:p>
                      <a:pPr>
                        <a:spcAft>
                          <a:spcPts val="0"/>
                        </a:spcAft>
                      </a:pPr>
                      <a:r>
                        <a:rPr lang="en-GB" sz="1000">
                          <a:effectLst/>
                        </a:rPr>
                        <a:t>ASIAN or ASIAN BRITISH – Pakistani</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1,057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3.1%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163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36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0.8%</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015000886"/>
                  </a:ext>
                </a:extLst>
              </a:tr>
              <a:tr h="222105">
                <a:tc vMerge="1">
                  <a:txBody>
                    <a:bodyPr/>
                    <a:lstStyle/>
                    <a:p>
                      <a:endParaRPr lang="en-GB"/>
                    </a:p>
                  </a:txBody>
                  <a:tcPr/>
                </a:tc>
                <a:tc>
                  <a:txBody>
                    <a:bodyPr/>
                    <a:lstStyle/>
                    <a:p>
                      <a:pPr>
                        <a:spcAft>
                          <a:spcPts val="0"/>
                        </a:spcAft>
                      </a:pPr>
                      <a:r>
                        <a:rPr lang="en-GB" sz="1000">
                          <a:effectLst/>
                        </a:rPr>
                        <a:t>ASIAN or ASIAN BRITISH – Bangladeshi</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254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0.2%</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142315123"/>
                  </a:ext>
                </a:extLst>
              </a:tr>
              <a:tr h="311519">
                <a:tc vMerge="1">
                  <a:txBody>
                    <a:bodyPr/>
                    <a:lstStyle/>
                    <a:p>
                      <a:endParaRPr lang="en-GB"/>
                    </a:p>
                  </a:txBody>
                  <a:tcPr/>
                </a:tc>
                <a:tc>
                  <a:txBody>
                    <a:bodyPr/>
                    <a:lstStyle/>
                    <a:p>
                      <a:pPr>
                        <a:spcAft>
                          <a:spcPts val="0"/>
                        </a:spcAft>
                      </a:pPr>
                      <a:r>
                        <a:rPr lang="en-GB" sz="1000">
                          <a:effectLst/>
                        </a:rPr>
                        <a:t>ASIAN or ASIAN BRITISH – Any other Asian background</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662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167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57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1.3%</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935991759"/>
                  </a:ext>
                </a:extLst>
              </a:tr>
              <a:tr h="222105">
                <a:tc vMerge="1">
                  <a:txBody>
                    <a:bodyPr/>
                    <a:lstStyle/>
                    <a:p>
                      <a:endParaRPr lang="en-GB"/>
                    </a:p>
                  </a:txBody>
                  <a:tcPr/>
                </a:tc>
                <a:tc>
                  <a:txBody>
                    <a:bodyPr/>
                    <a:lstStyle/>
                    <a:p>
                      <a:pPr>
                        <a:spcAft>
                          <a:spcPts val="0"/>
                        </a:spcAft>
                      </a:pPr>
                      <a:r>
                        <a:rPr lang="en-GB" sz="1000">
                          <a:effectLst/>
                        </a:rPr>
                        <a:t>MIXED – White &amp; Black Caribbean</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69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0.1%</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239082056"/>
                  </a:ext>
                </a:extLst>
              </a:tr>
              <a:tr h="222105">
                <a:tc vMerge="1">
                  <a:txBody>
                    <a:bodyPr/>
                    <a:lstStyle/>
                    <a:p>
                      <a:endParaRPr lang="en-GB"/>
                    </a:p>
                  </a:txBody>
                  <a:tcPr/>
                </a:tc>
                <a:tc>
                  <a:txBody>
                    <a:bodyPr/>
                    <a:lstStyle/>
                    <a:p>
                      <a:pPr>
                        <a:spcAft>
                          <a:spcPts val="0"/>
                        </a:spcAft>
                      </a:pPr>
                      <a:r>
                        <a:rPr lang="en-GB" sz="1000" dirty="0">
                          <a:effectLst/>
                        </a:rPr>
                        <a:t>MIXED – White &amp; Black African</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445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71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0.4%</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566224845"/>
                  </a:ext>
                </a:extLst>
              </a:tr>
              <a:tr h="155760">
                <a:tc vMerge="1">
                  <a:txBody>
                    <a:bodyPr/>
                    <a:lstStyle/>
                    <a:p>
                      <a:endParaRPr lang="en-GB"/>
                    </a:p>
                  </a:txBody>
                  <a:tcPr/>
                </a:tc>
                <a:tc>
                  <a:txBody>
                    <a:bodyPr/>
                    <a:lstStyle/>
                    <a:p>
                      <a:pPr>
                        <a:spcAft>
                          <a:spcPts val="0"/>
                        </a:spcAft>
                      </a:pPr>
                      <a:r>
                        <a:rPr lang="en-GB" sz="1000">
                          <a:effectLst/>
                        </a:rPr>
                        <a:t>MIXED – White &amp; Asian</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173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0.4%</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373719578"/>
                  </a:ext>
                </a:extLst>
              </a:tr>
              <a:tr h="222105">
                <a:tc vMerge="1">
                  <a:txBody>
                    <a:bodyPr/>
                    <a:lstStyle/>
                    <a:p>
                      <a:endParaRPr lang="en-GB"/>
                    </a:p>
                  </a:txBody>
                  <a:tcPr/>
                </a:tc>
                <a:tc>
                  <a:txBody>
                    <a:bodyPr/>
                    <a:lstStyle/>
                    <a:p>
                      <a:pPr>
                        <a:spcAft>
                          <a:spcPts val="0"/>
                        </a:spcAft>
                      </a:pPr>
                      <a:r>
                        <a:rPr lang="en-GB" sz="1000">
                          <a:effectLst/>
                        </a:rPr>
                        <a:t>MIXED – Any other mixed background</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210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0.4%</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096090140"/>
                  </a:ext>
                </a:extLst>
              </a:tr>
              <a:tr h="222105">
                <a:tc vMerge="1">
                  <a:txBody>
                    <a:bodyPr/>
                    <a:lstStyle/>
                    <a:p>
                      <a:endParaRPr lang="en-GB"/>
                    </a:p>
                  </a:txBody>
                  <a:tcPr/>
                </a:tc>
                <a:tc>
                  <a:txBody>
                    <a:bodyPr/>
                    <a:lstStyle/>
                    <a:p>
                      <a:pPr>
                        <a:spcAft>
                          <a:spcPts val="0"/>
                        </a:spcAft>
                      </a:pPr>
                      <a:r>
                        <a:rPr lang="en-GB" sz="1000">
                          <a:effectLst/>
                        </a:rPr>
                        <a:t>BLACK or BLACK BRITISH – Caribbean</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64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0.1%</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851774827"/>
                  </a:ext>
                </a:extLst>
              </a:tr>
              <a:tr h="222105">
                <a:tc vMerge="1">
                  <a:txBody>
                    <a:bodyPr/>
                    <a:lstStyle/>
                    <a:p>
                      <a:endParaRPr lang="en-GB"/>
                    </a:p>
                  </a:txBody>
                  <a:tcPr/>
                </a:tc>
                <a:tc>
                  <a:txBody>
                    <a:bodyPr/>
                    <a:lstStyle/>
                    <a:p>
                      <a:pPr>
                        <a:spcAft>
                          <a:spcPts val="0"/>
                        </a:spcAft>
                      </a:pPr>
                      <a:r>
                        <a:rPr lang="en-GB" sz="1000">
                          <a:effectLst/>
                        </a:rPr>
                        <a:t>BLACK or BLACK BRITISH – African</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2,551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7.5%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226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1.1%</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542162334"/>
                  </a:ext>
                </a:extLst>
              </a:tr>
              <a:tr h="311519">
                <a:tc vMerge="1">
                  <a:txBody>
                    <a:bodyPr/>
                    <a:lstStyle/>
                    <a:p>
                      <a:endParaRPr lang="en-GB"/>
                    </a:p>
                  </a:txBody>
                  <a:tcPr/>
                </a:tc>
                <a:tc>
                  <a:txBody>
                    <a:bodyPr/>
                    <a:lstStyle/>
                    <a:p>
                      <a:pPr>
                        <a:spcAft>
                          <a:spcPts val="0"/>
                        </a:spcAft>
                      </a:pPr>
                      <a:r>
                        <a:rPr lang="en-GB" sz="1000" dirty="0">
                          <a:effectLst/>
                        </a:rPr>
                        <a:t>BLACK or BLACK BRITISH – Any other black background</a:t>
                      </a:r>
                      <a:endParaRPr lang="en-GB" sz="1000" dirty="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125</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0.4%</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3412866660"/>
                  </a:ext>
                </a:extLst>
              </a:tr>
              <a:tr h="222105">
                <a:tc vMerge="1">
                  <a:txBody>
                    <a:bodyPr/>
                    <a:lstStyle/>
                    <a:p>
                      <a:endParaRPr lang="en-GB"/>
                    </a:p>
                  </a:txBody>
                  <a:tcPr/>
                </a:tc>
                <a:tc>
                  <a:txBody>
                    <a:bodyPr/>
                    <a:lstStyle/>
                    <a:p>
                      <a:pPr>
                        <a:spcAft>
                          <a:spcPts val="0"/>
                        </a:spcAft>
                      </a:pPr>
                      <a:r>
                        <a:rPr lang="en-GB" sz="1000">
                          <a:effectLst/>
                        </a:rPr>
                        <a:t>OTHER ETHNIC GROUP – Chinese</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61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0.2%</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17</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0</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1658503245"/>
                  </a:ext>
                </a:extLst>
              </a:tr>
              <a:tr h="311519">
                <a:tc vMerge="1">
                  <a:txBody>
                    <a:bodyPr/>
                    <a:lstStyle/>
                    <a:p>
                      <a:endParaRPr lang="en-GB"/>
                    </a:p>
                  </a:txBody>
                  <a:tcPr/>
                </a:tc>
                <a:tc>
                  <a:txBody>
                    <a:bodyPr/>
                    <a:lstStyle/>
                    <a:p>
                      <a:pPr>
                        <a:spcAft>
                          <a:spcPts val="0"/>
                        </a:spcAft>
                      </a:pPr>
                      <a:r>
                        <a:rPr lang="en-GB" sz="1000">
                          <a:effectLst/>
                        </a:rPr>
                        <a:t>OTHER ETHNIC GROUP – Any other ethnic group</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966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2.9%</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161</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1.3%</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1.0%</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2188630545"/>
                  </a:ext>
                </a:extLst>
              </a:tr>
              <a:tr h="155760">
                <a:tc vMerge="1">
                  <a:txBody>
                    <a:bodyPr/>
                    <a:lstStyle/>
                    <a:p>
                      <a:endParaRPr lang="en-GB"/>
                    </a:p>
                  </a:txBody>
                  <a:tcPr/>
                </a:tc>
                <a:tc>
                  <a:txBody>
                    <a:bodyPr/>
                    <a:lstStyle/>
                    <a:p>
                      <a:pPr>
                        <a:spcAft>
                          <a:spcPts val="0"/>
                        </a:spcAft>
                      </a:pPr>
                      <a:r>
                        <a:rPr lang="en-GB" sz="1000">
                          <a:effectLst/>
                        </a:rPr>
                        <a:t>Undisclosed</a:t>
                      </a:r>
                      <a:endParaRPr lang="en-GB" sz="1000">
                        <a:effectLst/>
                        <a:latin typeface="Times New Roman" panose="02020603050405020304" pitchFamily="18" charset="0"/>
                        <a:ea typeface="Times New Roman" panose="02020603050405020304" pitchFamily="18" charset="0"/>
                      </a:endParaRPr>
                    </a:p>
                  </a:txBody>
                  <a:tcPr marL="48896" marR="48896" marT="0" marB="0"/>
                </a:tc>
                <a:tc>
                  <a:txBody>
                    <a:bodyPr/>
                    <a:lstStyle/>
                    <a:p>
                      <a:pPr algn="l">
                        <a:spcAft>
                          <a:spcPts val="0"/>
                        </a:spcAft>
                      </a:pPr>
                      <a:r>
                        <a:rPr lang="en-GB" sz="1000">
                          <a:effectLst/>
                        </a:rPr>
                        <a:t>876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2.6%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574</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4.8%</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a:effectLst/>
                        </a:rPr>
                        <a:t>466</a:t>
                      </a:r>
                      <a:endParaRPr lang="en-GB" sz="1000">
                        <a:effectLst/>
                        <a:latin typeface="Times New Roman" panose="02020603050405020304" pitchFamily="18" charset="0"/>
                        <a:ea typeface="Times New Roman" panose="02020603050405020304" pitchFamily="18" charset="0"/>
                      </a:endParaRPr>
                    </a:p>
                  </a:txBody>
                  <a:tcPr marL="48896" marR="48896" marT="0" marB="0" anchor="b"/>
                </a:tc>
                <a:tc>
                  <a:txBody>
                    <a:bodyPr/>
                    <a:lstStyle/>
                    <a:p>
                      <a:pPr algn="l">
                        <a:spcAft>
                          <a:spcPts val="0"/>
                        </a:spcAft>
                      </a:pPr>
                      <a:r>
                        <a:rPr lang="en-GB" sz="1000" dirty="0">
                          <a:effectLst/>
                        </a:rPr>
                        <a:t>10.4%</a:t>
                      </a:r>
                      <a:endParaRPr lang="en-GB" sz="1000" dirty="0">
                        <a:effectLst/>
                        <a:latin typeface="Times New Roman" panose="02020603050405020304" pitchFamily="18" charset="0"/>
                        <a:ea typeface="Times New Roman" panose="02020603050405020304" pitchFamily="18" charset="0"/>
                      </a:endParaRPr>
                    </a:p>
                  </a:txBody>
                  <a:tcPr marL="48896" marR="48896" marT="0" marB="0" anchor="b"/>
                </a:tc>
                <a:extLst>
                  <a:ext uri="{0D108BD9-81ED-4DB2-BD59-A6C34878D82A}">
                    <a16:rowId xmlns:a16="http://schemas.microsoft.com/office/drawing/2014/main" val="4269442771"/>
                  </a:ext>
                </a:extLst>
              </a:tr>
            </a:tbl>
          </a:graphicData>
        </a:graphic>
      </p:graphicFrame>
      <p:sp>
        <p:nvSpPr>
          <p:cNvPr id="7" name="TextBox 6"/>
          <p:cNvSpPr txBox="1"/>
          <p:nvPr/>
        </p:nvSpPr>
        <p:spPr>
          <a:xfrm>
            <a:off x="194945" y="6206892"/>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791827021"/>
              </p:ext>
            </p:extLst>
          </p:nvPr>
        </p:nvGraphicFramePr>
        <p:xfrm>
          <a:off x="194945" y="6645220"/>
          <a:ext cx="5251450" cy="1809750"/>
        </p:xfrm>
        <a:graphic>
          <a:graphicData uri="http://schemas.openxmlformats.org/drawingml/2006/table">
            <a:tbl>
              <a:tblPr firstRow="1" firstCol="1" bandRow="1">
                <a:tableStyleId>{5C22544A-7EE6-4342-B048-85BDC9FD1C3A}</a:tableStyleId>
              </a:tblPr>
              <a:tblGrid>
                <a:gridCol w="2420610">
                  <a:extLst>
                    <a:ext uri="{9D8B030D-6E8A-4147-A177-3AD203B41FA5}">
                      <a16:colId xmlns:a16="http://schemas.microsoft.com/office/drawing/2014/main" val="3888258703"/>
                    </a:ext>
                  </a:extLst>
                </a:gridCol>
                <a:gridCol w="1533580">
                  <a:extLst>
                    <a:ext uri="{9D8B030D-6E8A-4147-A177-3AD203B41FA5}">
                      <a16:colId xmlns:a16="http://schemas.microsoft.com/office/drawing/2014/main" val="3698231446"/>
                    </a:ext>
                  </a:extLst>
                </a:gridCol>
                <a:gridCol w="1297260">
                  <a:extLst>
                    <a:ext uri="{9D8B030D-6E8A-4147-A177-3AD203B41FA5}">
                      <a16:colId xmlns:a16="http://schemas.microsoft.com/office/drawing/2014/main" val="3391896171"/>
                    </a:ext>
                  </a:extLst>
                </a:gridCol>
              </a:tblGrid>
              <a:tr h="209550">
                <a:tc gridSpan="3">
                  <a:txBody>
                    <a:bodyPr/>
                    <a:lstStyle/>
                    <a:p>
                      <a:pPr algn="ctr">
                        <a:spcAft>
                          <a:spcPts val="0"/>
                        </a:spcAft>
                      </a:pPr>
                      <a:r>
                        <a:rPr lang="en-GB" sz="1000" b="0" dirty="0">
                          <a:solidFill>
                            <a:schemeClr val="tx1"/>
                          </a:solidFill>
                          <a:effectLst/>
                        </a:rPr>
                        <a:t>HDUHB Leavers by Ethnicity</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48605879"/>
                  </a:ext>
                </a:extLst>
              </a:tr>
              <a:tr h="20002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Headcount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90600276"/>
                  </a:ext>
                </a:extLst>
              </a:tr>
              <a:tr h="200025">
                <a:tc>
                  <a:txBody>
                    <a:bodyPr/>
                    <a:lstStyle/>
                    <a:p>
                      <a:pPr>
                        <a:spcAft>
                          <a:spcPts val="0"/>
                        </a:spcAft>
                      </a:pPr>
                      <a:r>
                        <a:rPr lang="en-GB" sz="1000" b="0" dirty="0">
                          <a:solidFill>
                            <a:schemeClr val="tx1"/>
                          </a:solidFill>
                          <a:effectLst/>
                        </a:rPr>
                        <a:t>White</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971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81.67%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80538010"/>
                  </a:ext>
                </a:extLst>
              </a:tr>
              <a:tr h="200025">
                <a:tc>
                  <a:txBody>
                    <a:bodyPr/>
                    <a:lstStyle/>
                    <a:p>
                      <a:pPr>
                        <a:spcAft>
                          <a:spcPts val="0"/>
                        </a:spcAft>
                      </a:pPr>
                      <a:r>
                        <a:rPr lang="en-GB" sz="1000" b="0" dirty="0">
                          <a:solidFill>
                            <a:schemeClr val="tx1"/>
                          </a:solidFill>
                          <a:effectLst/>
                        </a:rPr>
                        <a:t>Black or Black British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24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2.02%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46626997"/>
                  </a:ext>
                </a:extLst>
              </a:tr>
              <a:tr h="200025">
                <a:tc>
                  <a:txBody>
                    <a:bodyPr/>
                    <a:lstStyle/>
                    <a:p>
                      <a:pPr>
                        <a:spcAft>
                          <a:spcPts val="0"/>
                        </a:spcAft>
                      </a:pPr>
                      <a:r>
                        <a:rPr lang="en-GB" sz="1000" b="0" dirty="0">
                          <a:solidFill>
                            <a:schemeClr val="tx1"/>
                          </a:solidFill>
                          <a:effectLst/>
                        </a:rPr>
                        <a:t>Asian or Asian British</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65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5.47%</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68055142"/>
                  </a:ext>
                </a:extLst>
              </a:tr>
              <a:tr h="200025">
                <a:tc>
                  <a:txBody>
                    <a:bodyPr/>
                    <a:lstStyle/>
                    <a:p>
                      <a:pPr>
                        <a:spcAft>
                          <a:spcPts val="0"/>
                        </a:spcAft>
                      </a:pPr>
                      <a:r>
                        <a:rPr lang="en-GB" sz="1000" b="0" dirty="0">
                          <a:solidFill>
                            <a:schemeClr val="tx1"/>
                          </a:solidFill>
                          <a:effectLst/>
                        </a:rPr>
                        <a:t>Mixed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0.50%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36549441"/>
                  </a:ext>
                </a:extLst>
              </a:tr>
              <a:tr h="200025">
                <a:tc>
                  <a:txBody>
                    <a:bodyPr/>
                    <a:lstStyle/>
                    <a:p>
                      <a:pPr>
                        <a:spcAft>
                          <a:spcPts val="0"/>
                        </a:spcAft>
                      </a:pPr>
                      <a:r>
                        <a:rPr lang="en-GB" sz="1000" b="0" dirty="0">
                          <a:solidFill>
                            <a:schemeClr val="tx1"/>
                          </a:solidFill>
                          <a:effectLst/>
                        </a:rPr>
                        <a:t>Any Other Ethnic Group</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25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2.10%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68699592"/>
                  </a:ext>
                </a:extLst>
              </a:tr>
              <a:tr h="200025">
                <a:tc>
                  <a:txBody>
                    <a:bodyPr/>
                    <a:lstStyle/>
                    <a:p>
                      <a:pPr>
                        <a:spcAft>
                          <a:spcPts val="0"/>
                        </a:spcAft>
                      </a:pPr>
                      <a:r>
                        <a:rPr lang="en-GB" sz="1000" b="0" dirty="0">
                          <a:solidFill>
                            <a:schemeClr val="tx1"/>
                          </a:solidFill>
                          <a:effectLst/>
                        </a:rPr>
                        <a:t>Not Recorded on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98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8.24%</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03923223"/>
                  </a:ext>
                </a:extLst>
              </a:tr>
              <a:tr h="200025">
                <a:tc>
                  <a:txBody>
                    <a:bodyPr/>
                    <a:lstStyle/>
                    <a:p>
                      <a:pPr>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1,189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100%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19973153"/>
                  </a:ext>
                </a:extLst>
              </a:tr>
            </a:tbl>
          </a:graphicData>
        </a:graphic>
      </p:graphicFrame>
    </p:spTree>
    <p:extLst>
      <p:ext uri="{BB962C8B-B14F-4D97-AF65-F5344CB8AC3E}">
        <p14:creationId xmlns:p14="http://schemas.microsoft.com/office/powerpoint/2010/main" val="37923235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41</a:t>
            </a:fld>
            <a:endParaRPr lang="en-GB"/>
          </a:p>
        </p:txBody>
      </p:sp>
      <p:sp>
        <p:nvSpPr>
          <p:cNvPr id="7" name="TextBox 6"/>
          <p:cNvSpPr txBox="1"/>
          <p:nvPr/>
        </p:nvSpPr>
        <p:spPr>
          <a:xfrm>
            <a:off x="184990" y="109367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Training Attendance</a:t>
            </a:r>
            <a:endParaRPr lang="en-GB" sz="1400" dirty="0">
              <a:solidFill>
                <a:schemeClr val="bg1"/>
              </a:solidFill>
            </a:endParaRPr>
          </a:p>
        </p:txBody>
      </p:sp>
      <p:sp>
        <p:nvSpPr>
          <p:cNvPr id="10" name="TextBox 9"/>
          <p:cNvSpPr txBox="1"/>
          <p:nvPr/>
        </p:nvSpPr>
        <p:spPr>
          <a:xfrm>
            <a:off x="194945" y="3595718"/>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Grievance</a:t>
            </a:r>
            <a:endParaRPr lang="en-GB" sz="1400" dirty="0">
              <a:solidFill>
                <a:schemeClr val="bg1"/>
              </a:solidFill>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84988" y="6361415"/>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Disciplinary Procedures</a:t>
            </a:r>
            <a:endParaRPr lang="en-GB" sz="1400" dirty="0">
              <a:solidFill>
                <a:schemeClr val="bg1"/>
              </a:solidFill>
            </a:endParaRPr>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a:t>
            </a:r>
            <a:endParaRPr lang="en-GB"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765037131"/>
              </p:ext>
            </p:extLst>
          </p:nvPr>
        </p:nvGraphicFramePr>
        <p:xfrm>
          <a:off x="184988" y="1579635"/>
          <a:ext cx="6560197" cy="1705674"/>
        </p:xfrm>
        <a:graphic>
          <a:graphicData uri="http://schemas.openxmlformats.org/drawingml/2006/table">
            <a:tbl>
              <a:tblPr firstRow="1" firstCol="1" bandRow="1">
                <a:tableStyleId>{5C22544A-7EE6-4342-B048-85BDC9FD1C3A}</a:tableStyleId>
              </a:tblPr>
              <a:tblGrid>
                <a:gridCol w="740130">
                  <a:extLst>
                    <a:ext uri="{9D8B030D-6E8A-4147-A177-3AD203B41FA5}">
                      <a16:colId xmlns:a16="http://schemas.microsoft.com/office/drawing/2014/main" val="1383315827"/>
                    </a:ext>
                  </a:extLst>
                </a:gridCol>
                <a:gridCol w="433794">
                  <a:extLst>
                    <a:ext uri="{9D8B030D-6E8A-4147-A177-3AD203B41FA5}">
                      <a16:colId xmlns:a16="http://schemas.microsoft.com/office/drawing/2014/main" val="3365611331"/>
                    </a:ext>
                  </a:extLst>
                </a:gridCol>
                <a:gridCol w="315103">
                  <a:extLst>
                    <a:ext uri="{9D8B030D-6E8A-4147-A177-3AD203B41FA5}">
                      <a16:colId xmlns:a16="http://schemas.microsoft.com/office/drawing/2014/main" val="3181378388"/>
                    </a:ext>
                  </a:extLst>
                </a:gridCol>
                <a:gridCol w="335605">
                  <a:extLst>
                    <a:ext uri="{9D8B030D-6E8A-4147-A177-3AD203B41FA5}">
                      <a16:colId xmlns:a16="http://schemas.microsoft.com/office/drawing/2014/main" val="2730884667"/>
                    </a:ext>
                  </a:extLst>
                </a:gridCol>
                <a:gridCol w="335605">
                  <a:extLst>
                    <a:ext uri="{9D8B030D-6E8A-4147-A177-3AD203B41FA5}">
                      <a16:colId xmlns:a16="http://schemas.microsoft.com/office/drawing/2014/main" val="3115599784"/>
                    </a:ext>
                  </a:extLst>
                </a:gridCol>
                <a:gridCol w="335605">
                  <a:extLst>
                    <a:ext uri="{9D8B030D-6E8A-4147-A177-3AD203B41FA5}">
                      <a16:colId xmlns:a16="http://schemas.microsoft.com/office/drawing/2014/main" val="380989452"/>
                    </a:ext>
                  </a:extLst>
                </a:gridCol>
                <a:gridCol w="392717">
                  <a:extLst>
                    <a:ext uri="{9D8B030D-6E8A-4147-A177-3AD203B41FA5}">
                      <a16:colId xmlns:a16="http://schemas.microsoft.com/office/drawing/2014/main" val="837821036"/>
                    </a:ext>
                  </a:extLst>
                </a:gridCol>
                <a:gridCol w="335605">
                  <a:extLst>
                    <a:ext uri="{9D8B030D-6E8A-4147-A177-3AD203B41FA5}">
                      <a16:colId xmlns:a16="http://schemas.microsoft.com/office/drawing/2014/main" val="1846569819"/>
                    </a:ext>
                  </a:extLst>
                </a:gridCol>
                <a:gridCol w="336782">
                  <a:extLst>
                    <a:ext uri="{9D8B030D-6E8A-4147-A177-3AD203B41FA5}">
                      <a16:colId xmlns:a16="http://schemas.microsoft.com/office/drawing/2014/main" val="1015085718"/>
                    </a:ext>
                  </a:extLst>
                </a:gridCol>
                <a:gridCol w="392128">
                  <a:extLst>
                    <a:ext uri="{9D8B030D-6E8A-4147-A177-3AD203B41FA5}">
                      <a16:colId xmlns:a16="http://schemas.microsoft.com/office/drawing/2014/main" val="698204956"/>
                    </a:ext>
                  </a:extLst>
                </a:gridCol>
                <a:gridCol w="374465">
                  <a:extLst>
                    <a:ext uri="{9D8B030D-6E8A-4147-A177-3AD203B41FA5}">
                      <a16:colId xmlns:a16="http://schemas.microsoft.com/office/drawing/2014/main" val="3250144346"/>
                    </a:ext>
                  </a:extLst>
                </a:gridCol>
                <a:gridCol w="388596">
                  <a:extLst>
                    <a:ext uri="{9D8B030D-6E8A-4147-A177-3AD203B41FA5}">
                      <a16:colId xmlns:a16="http://schemas.microsoft.com/office/drawing/2014/main" val="1709500385"/>
                    </a:ext>
                  </a:extLst>
                </a:gridCol>
                <a:gridCol w="342082">
                  <a:extLst>
                    <a:ext uri="{9D8B030D-6E8A-4147-A177-3AD203B41FA5}">
                      <a16:colId xmlns:a16="http://schemas.microsoft.com/office/drawing/2014/main" val="2230869941"/>
                    </a:ext>
                  </a:extLst>
                </a:gridCol>
                <a:gridCol w="264951">
                  <a:extLst>
                    <a:ext uri="{9D8B030D-6E8A-4147-A177-3AD203B41FA5}">
                      <a16:colId xmlns:a16="http://schemas.microsoft.com/office/drawing/2014/main" val="263353024"/>
                    </a:ext>
                  </a:extLst>
                </a:gridCol>
                <a:gridCol w="392717">
                  <a:extLst>
                    <a:ext uri="{9D8B030D-6E8A-4147-A177-3AD203B41FA5}">
                      <a16:colId xmlns:a16="http://schemas.microsoft.com/office/drawing/2014/main" val="1318973736"/>
                    </a:ext>
                  </a:extLst>
                </a:gridCol>
                <a:gridCol w="410515">
                  <a:extLst>
                    <a:ext uri="{9D8B030D-6E8A-4147-A177-3AD203B41FA5}">
                      <a16:colId xmlns:a16="http://schemas.microsoft.com/office/drawing/2014/main" val="2069706268"/>
                    </a:ext>
                  </a:extLst>
                </a:gridCol>
                <a:gridCol w="433797">
                  <a:extLst>
                    <a:ext uri="{9D8B030D-6E8A-4147-A177-3AD203B41FA5}">
                      <a16:colId xmlns:a16="http://schemas.microsoft.com/office/drawing/2014/main" val="641981033"/>
                    </a:ext>
                  </a:extLst>
                </a:gridCol>
              </a:tblGrid>
              <a:tr h="1294194">
                <a:tc>
                  <a:txBody>
                    <a:bodyPr/>
                    <a:lstStyle/>
                    <a:p>
                      <a:endParaRPr lang="en-GB" sz="900" b="0" dirty="0">
                        <a:solidFill>
                          <a:schemeClr val="tx1"/>
                        </a:solidFill>
                        <a:effectLst/>
                        <a:latin typeface="Times New Roman" panose="02020603050405020304" pitchFamily="18" charset="0"/>
                      </a:endParaRPr>
                    </a:p>
                  </a:txBody>
                  <a:tcPr marL="57396" marR="57396" marT="0" marB="0" anchor="b"/>
                </a:tc>
                <a:tc>
                  <a:txBody>
                    <a:bodyPr/>
                    <a:lstStyle/>
                    <a:p>
                      <a:pPr marL="71755" marR="71755">
                        <a:spcAft>
                          <a:spcPts val="0"/>
                        </a:spcAft>
                      </a:pPr>
                      <a:r>
                        <a:rPr lang="en-GB" sz="900" b="0" dirty="0">
                          <a:solidFill>
                            <a:schemeClr val="tx1"/>
                          </a:solidFill>
                          <a:effectLst/>
                        </a:rPr>
                        <a:t>White</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Mixed White &amp; Black Caribbean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Mixed White &amp; Black African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Mixed White &amp; Asian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Mixed - any other mixed background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Asian or Asian British - Indian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Asian or Asian British - Pakistani</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Asian or Asian British - Bangladeshi</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Asian or Asian British - Any Other Asian Background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Black or Black British - Caribbean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Black or Black British - African</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Black or Black British - Any Other Black Background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Chinese</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Any Other Ethnic Group</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Not Recorded on ESR</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tc>
                  <a:txBody>
                    <a:bodyPr/>
                    <a:lstStyle/>
                    <a:p>
                      <a:pPr marL="71755" marR="71755">
                        <a:spcAft>
                          <a:spcPts val="0"/>
                        </a:spcAft>
                      </a:pPr>
                      <a:r>
                        <a:rPr lang="en-GB" sz="900" b="0" dirty="0">
                          <a:solidFill>
                            <a:schemeClr val="tx1"/>
                          </a:solidFill>
                          <a:effectLst/>
                        </a:rPr>
                        <a:t>Total</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vert="vert" anchor="b"/>
                </a:tc>
                <a:extLst>
                  <a:ext uri="{0D108BD9-81ED-4DB2-BD59-A6C34878D82A}">
                    <a16:rowId xmlns:a16="http://schemas.microsoft.com/office/drawing/2014/main" val="2883600294"/>
                  </a:ext>
                </a:extLst>
              </a:tr>
              <a:tr h="408153">
                <a:tc>
                  <a:txBody>
                    <a:bodyPr/>
                    <a:lstStyle/>
                    <a:p>
                      <a:pPr>
                        <a:spcAft>
                          <a:spcPts val="0"/>
                        </a:spcAft>
                      </a:pPr>
                      <a:r>
                        <a:rPr lang="en-GB" sz="900" b="0" dirty="0">
                          <a:solidFill>
                            <a:schemeClr val="tx1"/>
                          </a:solidFill>
                          <a:effectLst/>
                        </a:rPr>
                        <a:t>Attendance/</a:t>
                      </a:r>
                    </a:p>
                    <a:p>
                      <a:pPr>
                        <a:spcAft>
                          <a:spcPts val="0"/>
                        </a:spcAft>
                      </a:pPr>
                      <a:r>
                        <a:rPr lang="en-GB" sz="900" b="0" dirty="0">
                          <a:solidFill>
                            <a:schemeClr val="tx1"/>
                          </a:solidFill>
                          <a:effectLst/>
                        </a:rPr>
                        <a:t>Courses Completed</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64,487</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53</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140</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184</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154</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1,278</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280</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48</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689</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105</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624</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95</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95</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943</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2,786</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tc>
                  <a:txBody>
                    <a:bodyPr/>
                    <a:lstStyle/>
                    <a:p>
                      <a:pPr algn="r">
                        <a:spcAft>
                          <a:spcPts val="0"/>
                        </a:spcAft>
                      </a:pPr>
                      <a:r>
                        <a:rPr lang="en-GB" sz="900" b="0" dirty="0">
                          <a:solidFill>
                            <a:schemeClr val="tx1"/>
                          </a:solidFill>
                          <a:effectLst/>
                        </a:rPr>
                        <a:t>71,961</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57396" marR="57396" marT="0" marB="0" anchor="b"/>
                </a:tc>
                <a:extLst>
                  <a:ext uri="{0D108BD9-81ED-4DB2-BD59-A6C34878D82A}">
                    <a16:rowId xmlns:a16="http://schemas.microsoft.com/office/drawing/2014/main" val="1271529886"/>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034706289"/>
              </p:ext>
            </p:extLst>
          </p:nvPr>
        </p:nvGraphicFramePr>
        <p:xfrm>
          <a:off x="232728" y="4225555"/>
          <a:ext cx="4610735" cy="1681480"/>
        </p:xfrm>
        <a:graphic>
          <a:graphicData uri="http://schemas.openxmlformats.org/drawingml/2006/table">
            <a:tbl>
              <a:tblPr>
                <a:tableStyleId>{5C22544A-7EE6-4342-B048-85BDC9FD1C3A}</a:tableStyleId>
              </a:tblPr>
              <a:tblGrid>
                <a:gridCol w="1630045">
                  <a:extLst>
                    <a:ext uri="{9D8B030D-6E8A-4147-A177-3AD203B41FA5}">
                      <a16:colId xmlns:a16="http://schemas.microsoft.com/office/drawing/2014/main" val="3144116265"/>
                    </a:ext>
                  </a:extLst>
                </a:gridCol>
                <a:gridCol w="1630045">
                  <a:extLst>
                    <a:ext uri="{9D8B030D-6E8A-4147-A177-3AD203B41FA5}">
                      <a16:colId xmlns:a16="http://schemas.microsoft.com/office/drawing/2014/main" val="3327711276"/>
                    </a:ext>
                  </a:extLst>
                </a:gridCol>
                <a:gridCol w="1350645">
                  <a:extLst>
                    <a:ext uri="{9D8B030D-6E8A-4147-A177-3AD203B41FA5}">
                      <a16:colId xmlns:a16="http://schemas.microsoft.com/office/drawing/2014/main" val="3358190325"/>
                    </a:ext>
                  </a:extLst>
                </a:gridCol>
              </a:tblGrid>
              <a:tr h="244475">
                <a:tc gridSpan="3">
                  <a:txBody>
                    <a:bodyPr/>
                    <a:lstStyle/>
                    <a:p>
                      <a:pPr algn="ctr">
                        <a:spcAft>
                          <a:spcPts val="0"/>
                        </a:spcAft>
                      </a:pPr>
                      <a:r>
                        <a:rPr lang="en-GB" sz="1000">
                          <a:effectLst/>
                        </a:rPr>
                        <a:t>HDUHB Headcount by Ethnicity</a:t>
                      </a:r>
                      <a:endParaRPr lang="en-GB" sz="12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20631147"/>
                  </a:ext>
                </a:extLst>
              </a:tr>
              <a:tr h="244475">
                <a:tc>
                  <a:txBody>
                    <a:bodyPr/>
                    <a:lstStyle/>
                    <a:p>
                      <a:pPr>
                        <a:spcAft>
                          <a:spcPts val="0"/>
                        </a:spcAft>
                      </a:pPr>
                      <a:r>
                        <a:rPr lang="en-GB"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11142241"/>
                  </a:ext>
                </a:extLst>
              </a:tr>
              <a:tr h="255905">
                <a:tc>
                  <a:txBody>
                    <a:bodyPr/>
                    <a:lstStyle/>
                    <a:p>
                      <a:pPr>
                        <a:spcAft>
                          <a:spcPts val="0"/>
                        </a:spcAft>
                      </a:pPr>
                      <a:r>
                        <a:rPr lang="en-GB" sz="1000">
                          <a:effectLst/>
                        </a:rPr>
                        <a:t>White</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79.31%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66615401"/>
                  </a:ext>
                </a:extLst>
              </a:tr>
              <a:tr h="238760">
                <a:tc>
                  <a:txBody>
                    <a:bodyPr/>
                    <a:lstStyle/>
                    <a:p>
                      <a:pPr>
                        <a:spcAft>
                          <a:spcPts val="0"/>
                        </a:spcAft>
                      </a:pPr>
                      <a:r>
                        <a:rPr lang="en-GB" sz="1000">
                          <a:effectLst/>
                        </a:rPr>
                        <a:t>Asian or Asian British</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10.34%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38477093"/>
                  </a:ext>
                </a:extLst>
              </a:tr>
              <a:tr h="255905">
                <a:tc>
                  <a:txBody>
                    <a:bodyPr/>
                    <a:lstStyle/>
                    <a:p>
                      <a:pPr>
                        <a:spcAft>
                          <a:spcPts val="0"/>
                        </a:spcAft>
                      </a:pPr>
                      <a:r>
                        <a:rPr lang="en-GB" sz="1000">
                          <a:effectLst/>
                        </a:rPr>
                        <a:t>Any Other Ethnic Group</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3.45%</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81458482"/>
                  </a:ext>
                </a:extLst>
              </a:tr>
              <a:tr h="255905">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37538794"/>
                  </a:ext>
                </a:extLst>
              </a:tr>
              <a:tr h="186055">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415925847"/>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31007068"/>
              </p:ext>
            </p:extLst>
          </p:nvPr>
        </p:nvGraphicFramePr>
        <p:xfrm>
          <a:off x="232728" y="7123572"/>
          <a:ext cx="4101465" cy="2234565"/>
        </p:xfrm>
        <a:graphic>
          <a:graphicData uri="http://schemas.openxmlformats.org/drawingml/2006/table">
            <a:tbl>
              <a:tblPr>
                <a:tableStyleId>{5C22544A-7EE6-4342-B048-85BDC9FD1C3A}</a:tableStyleId>
              </a:tblPr>
              <a:tblGrid>
                <a:gridCol w="1610360">
                  <a:extLst>
                    <a:ext uri="{9D8B030D-6E8A-4147-A177-3AD203B41FA5}">
                      <a16:colId xmlns:a16="http://schemas.microsoft.com/office/drawing/2014/main" val="556033903"/>
                    </a:ext>
                  </a:extLst>
                </a:gridCol>
                <a:gridCol w="1363980">
                  <a:extLst>
                    <a:ext uri="{9D8B030D-6E8A-4147-A177-3AD203B41FA5}">
                      <a16:colId xmlns:a16="http://schemas.microsoft.com/office/drawing/2014/main" val="2973145353"/>
                    </a:ext>
                  </a:extLst>
                </a:gridCol>
                <a:gridCol w="1127125">
                  <a:extLst>
                    <a:ext uri="{9D8B030D-6E8A-4147-A177-3AD203B41FA5}">
                      <a16:colId xmlns:a16="http://schemas.microsoft.com/office/drawing/2014/main" val="820108578"/>
                    </a:ext>
                  </a:extLst>
                </a:gridCol>
              </a:tblGrid>
              <a:tr h="241300">
                <a:tc gridSpan="3">
                  <a:txBody>
                    <a:bodyPr/>
                    <a:lstStyle/>
                    <a:p>
                      <a:pPr algn="ctr">
                        <a:spcAft>
                          <a:spcPts val="0"/>
                        </a:spcAft>
                      </a:pPr>
                      <a:r>
                        <a:rPr lang="en-GB" sz="1000">
                          <a:effectLst/>
                        </a:rPr>
                        <a:t>HDUHB Headcount by Ethnicity</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16900831"/>
                  </a:ext>
                </a:extLst>
              </a:tr>
              <a:tr h="241300">
                <a:tc>
                  <a:txBody>
                    <a:bodyPr/>
                    <a:lstStyle/>
                    <a:p>
                      <a:pPr>
                        <a:spcAft>
                          <a:spcPts val="0"/>
                        </a:spcAft>
                      </a:pPr>
                      <a:r>
                        <a:rPr lang="en-GB" sz="11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15587700"/>
                  </a:ext>
                </a:extLst>
              </a:tr>
              <a:tr h="252730">
                <a:tc>
                  <a:txBody>
                    <a:bodyPr/>
                    <a:lstStyle/>
                    <a:p>
                      <a:pPr>
                        <a:spcAft>
                          <a:spcPts val="0"/>
                        </a:spcAft>
                      </a:pPr>
                      <a:r>
                        <a:rPr lang="en-GB" sz="1000">
                          <a:effectLst/>
                        </a:rPr>
                        <a:t>White</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106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84.13%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66005513"/>
                  </a:ext>
                </a:extLst>
              </a:tr>
              <a:tr h="235585">
                <a:tc>
                  <a:txBody>
                    <a:bodyPr/>
                    <a:lstStyle/>
                    <a:p>
                      <a:pPr>
                        <a:spcAft>
                          <a:spcPts val="0"/>
                        </a:spcAft>
                      </a:pPr>
                      <a:r>
                        <a:rPr lang="en-GB" sz="1000">
                          <a:effectLst/>
                        </a:rPr>
                        <a:t>Black or Black British</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0.79%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1982739"/>
                  </a:ext>
                </a:extLst>
              </a:tr>
              <a:tr h="252730">
                <a:tc>
                  <a:txBody>
                    <a:bodyPr/>
                    <a:lstStyle/>
                    <a:p>
                      <a:pPr>
                        <a:spcAft>
                          <a:spcPts val="0"/>
                        </a:spcAft>
                      </a:pPr>
                      <a:r>
                        <a:rPr lang="en-GB" sz="1000">
                          <a:effectLst/>
                        </a:rPr>
                        <a:t>Asian or Asian British</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26494825"/>
                  </a:ext>
                </a:extLst>
              </a:tr>
              <a:tr h="252730">
                <a:tc>
                  <a:txBody>
                    <a:bodyPr/>
                    <a:lstStyle/>
                    <a:p>
                      <a:pPr>
                        <a:spcAft>
                          <a:spcPts val="0"/>
                        </a:spcAft>
                      </a:pPr>
                      <a:r>
                        <a:rPr lang="en-GB" sz="1000">
                          <a:effectLst/>
                        </a:rPr>
                        <a:t>Mixed</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86011702"/>
                  </a:ext>
                </a:extLst>
              </a:tr>
              <a:tr h="252730">
                <a:tc>
                  <a:txBody>
                    <a:bodyPr/>
                    <a:lstStyle/>
                    <a:p>
                      <a:pPr>
                        <a:spcAft>
                          <a:spcPts val="0"/>
                        </a:spcAft>
                      </a:pPr>
                      <a:r>
                        <a:rPr lang="en-GB" sz="1000">
                          <a:effectLst/>
                        </a:rPr>
                        <a:t>Any Other Ethnic Group</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3.17%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15270217"/>
                  </a:ext>
                </a:extLst>
              </a:tr>
              <a:tr h="252730">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8.73%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07349059"/>
                  </a:ext>
                </a:extLst>
              </a:tr>
              <a:tr h="252730">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417479"/>
                  </a:ext>
                </a:extLst>
              </a:tr>
            </a:tbl>
          </a:graphicData>
        </a:graphic>
      </p:graphicFrame>
    </p:spTree>
    <p:extLst>
      <p:ext uri="{BB962C8B-B14F-4D97-AF65-F5344CB8AC3E}">
        <p14:creationId xmlns:p14="http://schemas.microsoft.com/office/powerpoint/2010/main" val="39445304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42</a:t>
            </a:fld>
            <a:endParaRPr lang="en-GB"/>
          </a:p>
        </p:txBody>
      </p:sp>
      <p:sp>
        <p:nvSpPr>
          <p:cNvPr id="7" name="TextBox 6"/>
          <p:cNvSpPr txBox="1"/>
          <p:nvPr/>
        </p:nvSpPr>
        <p:spPr>
          <a:xfrm>
            <a:off x="194945" y="1124457"/>
            <a:ext cx="3265714" cy="276999"/>
          </a:xfrm>
          <a:prstGeom prst="rect">
            <a:avLst/>
          </a:prstGeom>
          <a:solidFill>
            <a:schemeClr val="accent1">
              <a:lumMod val="50000"/>
            </a:schemeClr>
          </a:solidFill>
        </p:spPr>
        <p:txBody>
          <a:bodyPr wrap="square" rtlCol="0">
            <a:spAutoFit/>
          </a:bodyPr>
          <a:lstStyle/>
          <a:p>
            <a:r>
              <a:rPr lang="en-GB" sz="1200" dirty="0" smtClean="0">
                <a:solidFill>
                  <a:schemeClr val="bg1"/>
                </a:solidFill>
                <a:latin typeface="Arial" panose="020B0604020202020204" pitchFamily="34" charset="0"/>
                <a:cs typeface="Arial" panose="020B0604020202020204" pitchFamily="34" charset="0"/>
              </a:rPr>
              <a:t>Employee Relations Cases</a:t>
            </a:r>
            <a:endParaRPr lang="en-GB" sz="1200" dirty="0">
              <a:solidFill>
                <a:schemeClr val="bg1"/>
              </a:solidFill>
              <a:latin typeface="Arial" panose="020B0604020202020204" pitchFamily="34" charset="0"/>
              <a:cs typeface="Arial" panose="020B0604020202020204" pitchFamily="34" charset="0"/>
            </a:endParaRPr>
          </a:p>
        </p:txBody>
      </p:sp>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9" name="TextBox 18"/>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Ethnicity</a:t>
            </a:r>
            <a:endParaRPr lang="en-GB" dirty="0">
              <a:solidFill>
                <a:schemeClr val="bg1"/>
              </a:solidFill>
            </a:endParaRPr>
          </a:p>
        </p:txBody>
      </p:sp>
      <p:sp>
        <p:nvSpPr>
          <p:cNvPr id="5" name="TextBox 4"/>
          <p:cNvSpPr txBox="1"/>
          <p:nvPr/>
        </p:nvSpPr>
        <p:spPr>
          <a:xfrm>
            <a:off x="184990" y="1750138"/>
            <a:ext cx="6201523" cy="3046988"/>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For the seventh consecutive year of this report, White ethnicity continues to make up the largest proportion of employees both raising grievances and involved in disciplinary proceedings within the Health Board (79.31% and 84.13% respectively). Both of these figures are lower than the Health Board’s workforce profile of 88.70</a:t>
            </a:r>
            <a:r>
              <a:rPr lang="en-GB" sz="1200" dirty="0" smtClean="0">
                <a:latin typeface="Arial" panose="020B0604020202020204" pitchFamily="34" charset="0"/>
                <a:cs typeface="Arial" panose="020B0604020202020204" pitchFamily="34" charset="0"/>
              </a:rPr>
              <a:t>%.</a:t>
            </a:r>
          </a:p>
          <a:p>
            <a:r>
              <a:rPr lang="en-GB" sz="1200" dirty="0" smtClean="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Asian staff members account for 10.34% of all grievances submitted during the reporting period. Although the percentage is higher than the previous year (5.56%), it equates to half the number of employees. This is due to the large reduction in staff members raising grievances overall. </a:t>
            </a:r>
          </a:p>
          <a:p>
            <a:endParaRPr lang="en-GB" sz="1200" dirty="0" smtClean="0">
              <a:latin typeface="Arial" panose="020B0604020202020204" pitchFamily="34" charset="0"/>
              <a:cs typeface="Arial" panose="020B0604020202020204" pitchFamily="34" charset="0"/>
            </a:endParaRPr>
          </a:p>
          <a:p>
            <a:r>
              <a:rPr lang="en-GB" sz="1200" dirty="0" smtClean="0">
                <a:latin typeface="Arial" panose="020B0604020202020204" pitchFamily="34" charset="0"/>
                <a:cs typeface="Arial" panose="020B0604020202020204" pitchFamily="34" charset="0"/>
              </a:rPr>
              <a:t>White </a:t>
            </a:r>
            <a:r>
              <a:rPr lang="en-GB" sz="1200" dirty="0">
                <a:latin typeface="Arial" panose="020B0604020202020204" pitchFamily="34" charset="0"/>
                <a:cs typeface="Arial" panose="020B0604020202020204" pitchFamily="34" charset="0"/>
              </a:rPr>
              <a:t>ethnicity makes up 84.13% of those subject to disciplinary proceedings and continues to remain similar to previous year’s figures (81.82% last year and 82.56% in 2018/19).</a:t>
            </a:r>
          </a:p>
          <a:p>
            <a:endParaRPr lang="en-GB" sz="1200" dirty="0" smtClean="0">
              <a:latin typeface="Arial" panose="020B0604020202020204" pitchFamily="34" charset="0"/>
              <a:cs typeface="Arial" panose="020B0604020202020204" pitchFamily="34" charset="0"/>
            </a:endParaRPr>
          </a:p>
          <a:p>
            <a:r>
              <a:rPr lang="en-GB" sz="1200" dirty="0" smtClean="0">
                <a:latin typeface="Arial" panose="020B0604020202020204" pitchFamily="34" charset="0"/>
                <a:cs typeface="Arial" panose="020B0604020202020204" pitchFamily="34" charset="0"/>
              </a:rPr>
              <a:t>There </a:t>
            </a:r>
            <a:r>
              <a:rPr lang="en-GB" sz="1200" dirty="0">
                <a:latin typeface="Arial" panose="020B0604020202020204" pitchFamily="34" charset="0"/>
                <a:cs typeface="Arial" panose="020B0604020202020204" pitchFamily="34" charset="0"/>
              </a:rPr>
              <a:t>are a small number of disciplinary cases in which employees are of Asian, Black and Mixed ethnicities. </a:t>
            </a:r>
          </a:p>
        </p:txBody>
      </p:sp>
    </p:spTree>
    <p:extLst>
      <p:ext uri="{BB962C8B-B14F-4D97-AF65-F5344CB8AC3E}">
        <p14:creationId xmlns:p14="http://schemas.microsoft.com/office/powerpoint/2010/main" val="1666825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43</a:t>
            </a:fld>
            <a:endParaRPr lang="en-GB"/>
          </a:p>
        </p:txBody>
      </p:sp>
      <p:sp>
        <p:nvSpPr>
          <p:cNvPr id="5" name="Rectangle 4"/>
          <p:cNvSpPr/>
          <p:nvPr/>
        </p:nvSpPr>
        <p:spPr>
          <a:xfrm>
            <a:off x="2367875" y="2072635"/>
            <a:ext cx="2170787" cy="1323439"/>
          </a:xfrm>
          <a:prstGeom prst="rect">
            <a:avLst/>
          </a:prstGeom>
          <a:noFill/>
        </p:spPr>
        <p:txBody>
          <a:bodyPr wrap="none">
            <a:spAutoFit/>
          </a:bodyPr>
          <a:lstStyle/>
          <a:p>
            <a:pPr algn="ctr"/>
            <a:r>
              <a:rPr lang="en-GB" sz="4000" b="1" dirty="0" smtClean="0"/>
              <a:t>Section 8</a:t>
            </a:r>
          </a:p>
          <a:p>
            <a:pPr algn="ctr"/>
            <a:r>
              <a:rPr lang="en-GB" sz="4000" b="1" dirty="0" smtClean="0"/>
              <a:t>Disability</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1412287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7" name="Chevron 6">
            <a:extLst>
              <a:ext uri="{FF2B5EF4-FFF2-40B4-BE49-F238E27FC236}">
                <a16:creationId xmlns:a16="http://schemas.microsoft.com/office/drawing/2014/main" id="{42EE9540-88D6-AB42-A6AF-BBFF4C140B03}"/>
              </a:ext>
            </a:extLst>
          </p:cNvPr>
          <p:cNvSpPr/>
          <p:nvPr/>
        </p:nvSpPr>
        <p:spPr>
          <a:xfrm>
            <a:off x="93184" y="2945678"/>
            <a:ext cx="2138780" cy="1114715"/>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rial" panose="020B0604020202020204" pitchFamily="34" charset="0"/>
                <a:cs typeface="Arial" panose="020B0604020202020204" pitchFamily="34" charset="0"/>
              </a:rPr>
              <a:t>This is Hywel Dda campaign to promote positive action</a:t>
            </a:r>
          </a:p>
        </p:txBody>
      </p:sp>
      <p:sp>
        <p:nvSpPr>
          <p:cNvPr id="8" name="Chevron 7">
            <a:extLst>
              <a:ext uri="{FF2B5EF4-FFF2-40B4-BE49-F238E27FC236}">
                <a16:creationId xmlns:a16="http://schemas.microsoft.com/office/drawing/2014/main" id="{3E3FD789-BB54-1645-8542-6D4C85AC24FB}"/>
              </a:ext>
            </a:extLst>
          </p:cNvPr>
          <p:cNvSpPr/>
          <p:nvPr/>
        </p:nvSpPr>
        <p:spPr>
          <a:xfrm>
            <a:off x="1606932" y="2932626"/>
            <a:ext cx="2138780" cy="1114715"/>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rial" panose="020B0604020202020204" pitchFamily="34" charset="0"/>
                <a:cs typeface="Arial" panose="020B0604020202020204" pitchFamily="34" charset="0"/>
              </a:rPr>
              <a:t>Global message inviting staff to join the armed forces network</a:t>
            </a:r>
          </a:p>
        </p:txBody>
      </p:sp>
      <p:sp>
        <p:nvSpPr>
          <p:cNvPr id="9" name="Chevron 8">
            <a:extLst>
              <a:ext uri="{FF2B5EF4-FFF2-40B4-BE49-F238E27FC236}">
                <a16:creationId xmlns:a16="http://schemas.microsoft.com/office/drawing/2014/main" id="{F6FE467B-3D7C-6044-9AE1-2E0A408284DE}"/>
              </a:ext>
            </a:extLst>
          </p:cNvPr>
          <p:cNvSpPr/>
          <p:nvPr/>
        </p:nvSpPr>
        <p:spPr>
          <a:xfrm>
            <a:off x="3120680" y="2921985"/>
            <a:ext cx="2173498" cy="1149046"/>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rial" panose="020B0604020202020204" pitchFamily="34" charset="0"/>
                <a:cs typeface="Arial" panose="020B0604020202020204" pitchFamily="34" charset="0"/>
              </a:rPr>
              <a:t>Positive Action page launched on the HB internet page</a:t>
            </a:r>
            <a:endParaRPr lang="en-US" sz="1100" dirty="0">
              <a:solidFill>
                <a:schemeClr val="tx1"/>
              </a:solidFill>
              <a:latin typeface="Arial" panose="020B0604020202020204" pitchFamily="34" charset="0"/>
              <a:cs typeface="Arial" panose="020B0604020202020204" pitchFamily="34" charset="0"/>
            </a:endParaRPr>
          </a:p>
        </p:txBody>
      </p:sp>
      <p:sp>
        <p:nvSpPr>
          <p:cNvPr id="14" name="Round Diagonal Corner Rectangle 13"/>
          <p:cNvSpPr/>
          <p:nvPr/>
        </p:nvSpPr>
        <p:spPr>
          <a:xfrm>
            <a:off x="268113" y="4232575"/>
            <a:ext cx="2755557" cy="1297722"/>
          </a:xfrm>
          <a:prstGeom prst="round2DiagRect">
            <a:avLst/>
          </a:prstGeom>
          <a:solidFill>
            <a:schemeClr val="bg1">
              <a:lumMod val="75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00" dirty="0">
                <a:solidFill>
                  <a:schemeClr val="tx1"/>
                </a:solidFill>
                <a:latin typeface="Arial" panose="020B0604020202020204" pitchFamily="34" charset="0"/>
                <a:cs typeface="Arial" panose="020B0604020202020204" pitchFamily="34" charset="0"/>
              </a:rPr>
              <a:t>Staff identifying themselves as having a Disability provided testimonials of their positive experience with the HB &amp; why those identifying as having a disability should choose HDUHB as an </a:t>
            </a:r>
            <a:r>
              <a:rPr lang="en-GB" sz="1100" dirty="0" smtClean="0">
                <a:solidFill>
                  <a:schemeClr val="tx1"/>
                </a:solidFill>
                <a:latin typeface="Arial" panose="020B0604020202020204" pitchFamily="34" charset="0"/>
                <a:cs typeface="Arial" panose="020B0604020202020204" pitchFamily="34" charset="0"/>
              </a:rPr>
              <a:t>employer </a:t>
            </a:r>
            <a:r>
              <a:rPr lang="en-GB" sz="1100" dirty="0">
                <a:solidFill>
                  <a:schemeClr val="tx1"/>
                </a:solidFill>
                <a:latin typeface="Arial" panose="020B0604020202020204" pitchFamily="34" charset="0"/>
                <a:cs typeface="Arial" panose="020B0604020202020204" pitchFamily="34" charset="0"/>
              </a:rPr>
              <a:t>of choice.</a:t>
            </a:r>
          </a:p>
        </p:txBody>
      </p:sp>
      <p:sp>
        <p:nvSpPr>
          <p:cNvPr id="21" name="Chevron 20">
            <a:extLst>
              <a:ext uri="{FF2B5EF4-FFF2-40B4-BE49-F238E27FC236}">
                <a16:creationId xmlns:a16="http://schemas.microsoft.com/office/drawing/2014/main" id="{42EE9540-88D6-AB42-A6AF-BBFF4C140B03}"/>
              </a:ext>
            </a:extLst>
          </p:cNvPr>
          <p:cNvSpPr/>
          <p:nvPr/>
        </p:nvSpPr>
        <p:spPr>
          <a:xfrm>
            <a:off x="4712480" y="2936454"/>
            <a:ext cx="2138780" cy="1114715"/>
          </a:xfrm>
          <a:prstGeom prst="chevr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100" dirty="0" smtClean="0">
                <a:solidFill>
                  <a:schemeClr val="tx1"/>
                </a:solidFill>
                <a:latin typeface="Arial" panose="020B0604020202020204" pitchFamily="34" charset="0"/>
                <a:cs typeface="Arial" panose="020B0604020202020204" pitchFamily="34" charset="0"/>
              </a:rPr>
              <a:t>Vacancies in recruitment team to manage ‘talent </a:t>
            </a:r>
            <a:r>
              <a:rPr lang="en-GB" sz="1100" dirty="0">
                <a:solidFill>
                  <a:schemeClr val="tx1"/>
                </a:solidFill>
                <a:latin typeface="Arial" panose="020B0604020202020204" pitchFamily="34" charset="0"/>
                <a:cs typeface="Arial" panose="020B0604020202020204" pitchFamily="34" charset="0"/>
              </a:rPr>
              <a:t>pools</a:t>
            </a:r>
            <a:r>
              <a:rPr lang="en-GB" sz="1100" dirty="0" smtClean="0">
                <a:solidFill>
                  <a:schemeClr val="tx1"/>
                </a:solidFill>
                <a:latin typeface="Arial" panose="020B0604020202020204" pitchFamily="34" charset="0"/>
                <a:cs typeface="Arial" panose="020B0604020202020204" pitchFamily="34" charset="0"/>
              </a:rPr>
              <a:t>’</a:t>
            </a:r>
            <a:endParaRPr lang="en-GB" sz="1100" dirty="0">
              <a:solidFill>
                <a:schemeClr val="tx1"/>
              </a:solidFill>
              <a:latin typeface="Arial" panose="020B0604020202020204" pitchFamily="34" charset="0"/>
              <a:cs typeface="Arial" panose="020B0604020202020204" pitchFamily="34" charset="0"/>
            </a:endParaRPr>
          </a:p>
        </p:txBody>
      </p:sp>
      <p:sp>
        <p:nvSpPr>
          <p:cNvPr id="23" name="Rounded Rectangular Callout 22"/>
          <p:cNvSpPr/>
          <p:nvPr/>
        </p:nvSpPr>
        <p:spPr>
          <a:xfrm>
            <a:off x="4712480" y="7490083"/>
            <a:ext cx="1499912" cy="1417617"/>
          </a:xfrm>
          <a:prstGeom prst="wedgeRoundRect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latin typeface="Arial" panose="020B0604020202020204" pitchFamily="34" charset="0"/>
                <a:cs typeface="Arial" panose="020B0604020202020204" pitchFamily="34" charset="0"/>
              </a:rPr>
              <a:t>“Being dyslexic - being granted more interview time was welcomed” - Anon</a:t>
            </a:r>
            <a:endParaRPr lang="en-GB" sz="1100" dirty="0">
              <a:solidFill>
                <a:schemeClr val="tx1"/>
              </a:solidFill>
              <a:latin typeface="Arial" panose="020B0604020202020204" pitchFamily="34" charset="0"/>
              <a:cs typeface="Arial" panose="020B0604020202020204" pitchFamily="34" charset="0"/>
            </a:endParaRPr>
          </a:p>
        </p:txBody>
      </p:sp>
      <p:sp>
        <p:nvSpPr>
          <p:cNvPr id="20" name="TextBox 19"/>
          <p:cNvSpPr txBox="1"/>
          <p:nvPr/>
        </p:nvSpPr>
        <p:spPr>
          <a:xfrm>
            <a:off x="248776" y="281236"/>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Disability Positive Actions</a:t>
            </a:r>
            <a:endParaRPr lang="en-GB" dirty="0">
              <a:solidFill>
                <a:schemeClr val="bg1"/>
              </a:solidFill>
            </a:endParaRPr>
          </a:p>
        </p:txBody>
      </p:sp>
      <p:sp>
        <p:nvSpPr>
          <p:cNvPr id="22" name="Oval Callout 21"/>
          <p:cNvSpPr/>
          <p:nvPr/>
        </p:nvSpPr>
        <p:spPr>
          <a:xfrm>
            <a:off x="3894881" y="4264100"/>
            <a:ext cx="2798593" cy="2540729"/>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100" dirty="0">
                <a:solidFill>
                  <a:schemeClr val="tx1"/>
                </a:solidFill>
                <a:latin typeface="Arial" panose="020B0604020202020204" pitchFamily="34" charset="0"/>
                <a:cs typeface="Arial" panose="020B0604020202020204" pitchFamily="34" charset="0"/>
              </a:rPr>
              <a:t>“working full time with a chronic health condition is tough but it has never been an issue for me within Hywel Dda. The organisation has always been supportive in granting any adjustments necessary to overcome my disability and allow me to meet my full career potential” – James</a:t>
            </a:r>
          </a:p>
        </p:txBody>
      </p:sp>
      <p:sp>
        <p:nvSpPr>
          <p:cNvPr id="24" name="Oval Callout 23"/>
          <p:cNvSpPr/>
          <p:nvPr/>
        </p:nvSpPr>
        <p:spPr>
          <a:xfrm>
            <a:off x="268113" y="5702479"/>
            <a:ext cx="4192133" cy="3575209"/>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rial" panose="020B0604020202020204" pitchFamily="34" charset="0"/>
                <a:cs typeface="Arial" panose="020B0604020202020204" pitchFamily="34" charset="0"/>
              </a:rPr>
              <a:t>“Hidden disabilities are those that are not immediately apparent but can have a major impact on people’s lives.  My illness is chronic, debilitating and lifelong.  My bladder condition and stoma need constant care and sometimes needs to be emptied up to 15 times a day. This may not be immediately obvious to anyone who did not know I have the condition.  I feel safe and valued in my job, I am encouraged to explain my difficulties and be open about my disability.  The best way to help someone who is living with an invisible disability - is to ask them what helps them.  I have been supported with open and ongoing discussion about any adjustments and support that I may need to help me succeed in my </a:t>
            </a:r>
            <a:r>
              <a:rPr lang="en-GB" sz="1100" dirty="0" smtClean="0">
                <a:solidFill>
                  <a:schemeClr val="tx1"/>
                </a:solidFill>
                <a:latin typeface="Arial" panose="020B0604020202020204" pitchFamily="34" charset="0"/>
                <a:cs typeface="Arial" panose="020B0604020202020204" pitchFamily="34" charset="0"/>
              </a:rPr>
              <a:t>job”  </a:t>
            </a:r>
            <a:r>
              <a:rPr lang="en-GB" sz="1100" dirty="0">
                <a:solidFill>
                  <a:schemeClr val="tx1"/>
                </a:solidFill>
                <a:latin typeface="Arial" panose="020B0604020202020204" pitchFamily="34" charset="0"/>
                <a:cs typeface="Arial" panose="020B0604020202020204" pitchFamily="34" charset="0"/>
              </a:rPr>
              <a:t>- Eleri</a:t>
            </a:r>
          </a:p>
        </p:txBody>
      </p:sp>
      <p:sp>
        <p:nvSpPr>
          <p:cNvPr id="2" name="TextBox 1"/>
          <p:cNvSpPr txBox="1"/>
          <p:nvPr/>
        </p:nvSpPr>
        <p:spPr>
          <a:xfrm>
            <a:off x="268113" y="1285945"/>
            <a:ext cx="1968458" cy="1384995"/>
          </a:xfrm>
          <a:prstGeom prst="rect">
            <a:avLst/>
          </a:prstGeom>
          <a:solidFill>
            <a:schemeClr val="bg2"/>
          </a:solidFill>
        </p:spPr>
        <p:txBody>
          <a:bodyPr wrap="square" rtlCol="0">
            <a:spAutoFit/>
          </a:bodyPr>
          <a:lstStyle/>
          <a:p>
            <a:pPr algn="ctr"/>
            <a:r>
              <a:rPr lang="en-GB" sz="1200" dirty="0">
                <a:latin typeface="Arial" panose="020B0604020202020204" pitchFamily="34" charset="0"/>
                <a:cs typeface="Arial" panose="020B0604020202020204" pitchFamily="34" charset="0"/>
              </a:rPr>
              <a:t>Meeting with </a:t>
            </a:r>
            <a:r>
              <a:rPr lang="en-GB" sz="1200" dirty="0" smtClean="0">
                <a:latin typeface="Arial" panose="020B0604020202020204" pitchFamily="34" charset="0"/>
                <a:cs typeface="Arial" panose="020B0604020202020204" pitchFamily="34" charset="0"/>
              </a:rPr>
              <a:t>Trac/NHS Wales Shared Services Partnership </a:t>
            </a:r>
            <a:r>
              <a:rPr lang="en-GB" sz="1200" dirty="0">
                <a:latin typeface="Arial" panose="020B0604020202020204" pitchFamily="34" charset="0"/>
                <a:cs typeface="Arial" panose="020B0604020202020204" pitchFamily="34" charset="0"/>
              </a:rPr>
              <a:t>arranged to discuss management of Talent Pool functionality – Initial trails within </a:t>
            </a:r>
            <a:r>
              <a:rPr lang="en-GB" sz="1200" dirty="0" smtClean="0">
                <a:latin typeface="Arial" panose="020B0604020202020204" pitchFamily="34" charset="0"/>
                <a:cs typeface="Arial" panose="020B0604020202020204" pitchFamily="34" charset="0"/>
              </a:rPr>
              <a:t>Nursing and Midwifery </a:t>
            </a:r>
            <a:r>
              <a:rPr lang="en-GB" sz="1200" dirty="0">
                <a:latin typeface="Arial" panose="020B0604020202020204" pitchFamily="34" charset="0"/>
                <a:cs typeface="Arial" panose="020B0604020202020204" pitchFamily="34" charset="0"/>
              </a:rPr>
              <a:t>staff group</a:t>
            </a:r>
          </a:p>
        </p:txBody>
      </p:sp>
      <p:sp>
        <p:nvSpPr>
          <p:cNvPr id="10" name="TextBox 9"/>
          <p:cNvSpPr txBox="1"/>
          <p:nvPr/>
        </p:nvSpPr>
        <p:spPr>
          <a:xfrm>
            <a:off x="4570046" y="1285944"/>
            <a:ext cx="1840675" cy="1200329"/>
          </a:xfrm>
          <a:prstGeom prst="rect">
            <a:avLst/>
          </a:prstGeom>
          <a:solidFill>
            <a:schemeClr val="accent1">
              <a:lumMod val="40000"/>
              <a:lumOff val="60000"/>
            </a:schemeClr>
          </a:solidFill>
        </p:spPr>
        <p:txBody>
          <a:bodyPr wrap="square" rtlCol="0">
            <a:spAutoFit/>
          </a:bodyPr>
          <a:lstStyle/>
          <a:p>
            <a:pPr algn="ctr"/>
            <a:r>
              <a:rPr lang="en-GB" sz="1200" dirty="0">
                <a:latin typeface="Arial" panose="020B0604020202020204" pitchFamily="34" charset="0"/>
                <a:ea typeface="Arial" panose="020B0604020202020204" pitchFamily="34" charset="0"/>
              </a:rPr>
              <a:t>Training sessions by RNIB, Sight </a:t>
            </a:r>
            <a:r>
              <a:rPr lang="en-GB" sz="1200" dirty="0" err="1">
                <a:latin typeface="Arial" panose="020B0604020202020204" pitchFamily="34" charset="0"/>
                <a:ea typeface="Arial" panose="020B0604020202020204" pitchFamily="34" charset="0"/>
              </a:rPr>
              <a:t>Cymru</a:t>
            </a:r>
            <a:r>
              <a:rPr lang="en-GB" sz="1200" dirty="0">
                <a:latin typeface="Arial" panose="020B0604020202020204" pitchFamily="34" charset="0"/>
                <a:ea typeface="Arial" panose="020B0604020202020204" pitchFamily="34" charset="0"/>
              </a:rPr>
              <a:t> and BDA were offered to all staff, designed to help understand the barriers faced</a:t>
            </a:r>
            <a:endParaRPr lang="en-GB" sz="1200" dirty="0"/>
          </a:p>
        </p:txBody>
      </p:sp>
      <p:sp>
        <p:nvSpPr>
          <p:cNvPr id="11" name="TextBox 10"/>
          <p:cNvSpPr txBox="1"/>
          <p:nvPr/>
        </p:nvSpPr>
        <p:spPr>
          <a:xfrm>
            <a:off x="2395050" y="1270064"/>
            <a:ext cx="2016517" cy="1477328"/>
          </a:xfrm>
          <a:prstGeom prst="rect">
            <a:avLst/>
          </a:prstGeom>
          <a:solidFill>
            <a:schemeClr val="bg1"/>
          </a:solidFill>
        </p:spPr>
        <p:txBody>
          <a:bodyPr wrap="square" rtlCol="0">
            <a:spAutoFit/>
          </a:bodyPr>
          <a:lstStyle/>
          <a:p>
            <a:r>
              <a:rPr lang="en-GB" sz="1200" dirty="0">
                <a:latin typeface="Arial" panose="020B0604020202020204" pitchFamily="34" charset="0"/>
                <a:cs typeface="Arial" panose="020B0604020202020204" pitchFamily="34" charset="0"/>
              </a:rPr>
              <a:t>Promoted Deaf Awareness week and online information sources were shared with staff via Global emails and the staff Facebook page</a:t>
            </a:r>
            <a:endParaRPr lang="en-US" sz="1200" dirty="0">
              <a:latin typeface="Arial" panose="020B0604020202020204" pitchFamily="34" charset="0"/>
              <a:cs typeface="Arial" panose="020B0604020202020204" pitchFamily="34" charset="0"/>
            </a:endParaRPr>
          </a:p>
          <a:p>
            <a:pPr lvl="0"/>
            <a:endParaRPr lang="en-GB" dirty="0"/>
          </a:p>
        </p:txBody>
      </p:sp>
    </p:spTree>
    <p:extLst>
      <p:ext uri="{BB962C8B-B14F-4D97-AF65-F5344CB8AC3E}">
        <p14:creationId xmlns:p14="http://schemas.microsoft.com/office/powerpoint/2010/main" val="9152660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4" name="Round Diagonal Corner Rectangle 13"/>
          <p:cNvSpPr/>
          <p:nvPr/>
        </p:nvSpPr>
        <p:spPr>
          <a:xfrm>
            <a:off x="357266" y="1565868"/>
            <a:ext cx="2926949" cy="1486089"/>
          </a:xfrm>
          <a:prstGeom prst="round2DiagRect">
            <a:avLst/>
          </a:prstGeom>
          <a:solidFill>
            <a:schemeClr val="accent1">
              <a:lumMod val="60000"/>
              <a:lumOff val="4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00" dirty="0">
                <a:latin typeface="Arial" panose="020B0604020202020204" pitchFamily="34" charset="0"/>
                <a:cs typeface="Arial" panose="020B0604020202020204" pitchFamily="34" charset="0"/>
              </a:rPr>
              <a:t>Achieve the “The Disability Confident” Level 2 badge which will promote an inclusive working environment and demonstrate that the Health Board recognises the skills and qualities each individual can bring to our Health Board.  </a:t>
            </a:r>
          </a:p>
        </p:txBody>
      </p:sp>
      <p:sp>
        <p:nvSpPr>
          <p:cNvPr id="15" name="Round Diagonal Corner Rectangle 14"/>
          <p:cNvSpPr/>
          <p:nvPr/>
        </p:nvSpPr>
        <p:spPr>
          <a:xfrm>
            <a:off x="357266" y="6142606"/>
            <a:ext cx="1764983" cy="2039920"/>
          </a:xfrm>
          <a:prstGeom prst="round2DiagRect">
            <a:avLst/>
          </a:prstGeom>
          <a:solidFill>
            <a:schemeClr val="bg1">
              <a:lumMod val="85000"/>
            </a:schemeClr>
          </a:solidFill>
          <a:ln>
            <a:solidFill>
              <a:srgbClr val="00206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200" dirty="0">
                <a:solidFill>
                  <a:schemeClr val="tx1"/>
                </a:solidFill>
              </a:rPr>
              <a:t>Produce a Disability Pay Gap report to identify disparities and help us work towards mitigating or eliminating them</a:t>
            </a:r>
            <a:r>
              <a:rPr lang="en-GB" sz="1200" dirty="0"/>
              <a:t>. </a:t>
            </a:r>
          </a:p>
        </p:txBody>
      </p:sp>
      <p:sp>
        <p:nvSpPr>
          <p:cNvPr id="17" name="Oval Callout 16"/>
          <p:cNvSpPr/>
          <p:nvPr/>
        </p:nvSpPr>
        <p:spPr>
          <a:xfrm>
            <a:off x="2330854" y="5906174"/>
            <a:ext cx="4092028" cy="2741149"/>
          </a:xfrm>
          <a:prstGeom prst="wedgeEllipseCallout">
            <a:avLst/>
          </a:prstGeom>
          <a:solidFill>
            <a:srgbClr val="FFCC66"/>
          </a:solid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smtClean="0">
              <a:solidFill>
                <a:schemeClr val="tx1"/>
              </a:solidFill>
              <a:latin typeface="Arial" panose="020B0604020202020204" pitchFamily="34" charset="0"/>
              <a:cs typeface="Arial" panose="020B0604020202020204" pitchFamily="34" charset="0"/>
            </a:endParaRPr>
          </a:p>
          <a:p>
            <a:pPr algn="ctr"/>
            <a:r>
              <a:rPr lang="en-GB" sz="1100" dirty="0" smtClean="0">
                <a:solidFill>
                  <a:schemeClr val="tx1"/>
                </a:solidFill>
                <a:latin typeface="Arial" panose="020B0604020202020204" pitchFamily="34" charset="0"/>
                <a:cs typeface="Arial" panose="020B0604020202020204" pitchFamily="34" charset="0"/>
              </a:rPr>
              <a:t>“I </a:t>
            </a:r>
            <a:r>
              <a:rPr lang="en-GB" sz="1100" dirty="0">
                <a:solidFill>
                  <a:schemeClr val="tx1"/>
                </a:solidFill>
                <a:latin typeface="Arial" panose="020B0604020202020204" pitchFamily="34" charset="0"/>
                <a:cs typeface="Arial" panose="020B0604020202020204" pitchFamily="34" charset="0"/>
              </a:rPr>
              <a:t>have Cerebral Palsy, which I have had since birth. This means that I walk with crutches. Hywel Dda are very supportive as an employer and are always willing to adapt and adjust to my individual needs. They give me a chance to fulfil my potential. I am only disabled because of the world I choose to live in and the Health Board make that world accessible for me. Working in St David’s also means I am close to home and </a:t>
            </a:r>
            <a:r>
              <a:rPr lang="en-GB" sz="1100" dirty="0" smtClean="0">
                <a:solidFill>
                  <a:schemeClr val="tx1"/>
                </a:solidFill>
                <a:latin typeface="Arial" panose="020B0604020202020204" pitchFamily="34" charset="0"/>
                <a:cs typeface="Arial" panose="020B0604020202020204" pitchFamily="34" charset="0"/>
              </a:rPr>
              <a:t>family” - Nia</a:t>
            </a:r>
            <a:endParaRPr lang="en-GB" sz="1100" dirty="0">
              <a:solidFill>
                <a:schemeClr val="tx1"/>
              </a:solidFill>
              <a:latin typeface="Arial" panose="020B0604020202020204" pitchFamily="34" charset="0"/>
              <a:cs typeface="Arial" panose="020B0604020202020204" pitchFamily="34" charset="0"/>
            </a:endParaRPr>
          </a:p>
        </p:txBody>
      </p:sp>
      <p:sp>
        <p:nvSpPr>
          <p:cNvPr id="10" name="Slide Number Placeholder 9"/>
          <p:cNvSpPr>
            <a:spLocks noGrp="1"/>
          </p:cNvSpPr>
          <p:nvPr>
            <p:ph type="sldNum" sz="quarter" idx="12"/>
          </p:nvPr>
        </p:nvSpPr>
        <p:spPr/>
        <p:txBody>
          <a:bodyPr/>
          <a:lstStyle/>
          <a:p>
            <a:fld id="{74710304-EE0D-4BCA-B415-2E7F52169AEF}" type="slidenum">
              <a:rPr lang="en-GB" smtClean="0"/>
              <a:t>45</a:t>
            </a:fld>
            <a:endParaRPr lang="en-GB"/>
          </a:p>
        </p:txBody>
      </p:sp>
      <p:sp>
        <p:nvSpPr>
          <p:cNvPr id="11" name="Round Diagonal Corner Rectangle 10"/>
          <p:cNvSpPr/>
          <p:nvPr/>
        </p:nvSpPr>
        <p:spPr>
          <a:xfrm>
            <a:off x="3859481" y="1565868"/>
            <a:ext cx="2636322" cy="2614246"/>
          </a:xfrm>
          <a:prstGeom prst="round2Diag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00" dirty="0">
                <a:solidFill>
                  <a:schemeClr val="tx1"/>
                </a:solidFill>
                <a:latin typeface="Arial" panose="020B0604020202020204" pitchFamily="34" charset="0"/>
                <a:cs typeface="Arial" panose="020B0604020202020204" pitchFamily="34" charset="0"/>
              </a:rPr>
              <a:t>Commence work on ‘Alternative talent pools" ensuring that the Health Board thinks about the obstacles that many people face in entering or returning to the world of work.</a:t>
            </a:r>
          </a:p>
        </p:txBody>
      </p:sp>
      <p:sp>
        <p:nvSpPr>
          <p:cNvPr id="12" name="Round Diagonal Corner Rectangle 11"/>
          <p:cNvSpPr/>
          <p:nvPr/>
        </p:nvSpPr>
        <p:spPr>
          <a:xfrm>
            <a:off x="1378555" y="3338497"/>
            <a:ext cx="1905660" cy="2517569"/>
          </a:xfrm>
          <a:prstGeom prst="round2Diag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100" dirty="0">
                <a:solidFill>
                  <a:schemeClr val="tx1"/>
                </a:solidFill>
                <a:latin typeface="Arial" panose="020B0604020202020204" pitchFamily="34" charset="0"/>
                <a:cs typeface="Arial" panose="020B0604020202020204" pitchFamily="34" charset="0"/>
              </a:rPr>
              <a:t>Create ‘Paid jobs’ for people with learning disabilities following Board support for the vision set out in “My Charter – People with learning disabilities want the same things as everyone wants”.</a:t>
            </a:r>
          </a:p>
        </p:txBody>
      </p:sp>
      <p:sp>
        <p:nvSpPr>
          <p:cNvPr id="22" name="TextBox 21"/>
          <p:cNvSpPr txBox="1"/>
          <p:nvPr/>
        </p:nvSpPr>
        <p:spPr>
          <a:xfrm>
            <a:off x="248776" y="281236"/>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Disability Future Aims</a:t>
            </a:r>
            <a:endParaRPr lang="en-GB" dirty="0">
              <a:solidFill>
                <a:schemeClr val="bg1"/>
              </a:solidFill>
            </a:endParaRPr>
          </a:p>
        </p:txBody>
      </p:sp>
    </p:spTree>
    <p:extLst>
      <p:ext uri="{BB962C8B-B14F-4D97-AF65-F5344CB8AC3E}">
        <p14:creationId xmlns:p14="http://schemas.microsoft.com/office/powerpoint/2010/main" val="22877211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46</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Disability</a:t>
            </a:r>
            <a:endParaRPr lang="en-GB" dirty="0">
              <a:solidFill>
                <a:schemeClr val="bg1"/>
              </a:solidFill>
            </a:endParaRPr>
          </a:p>
        </p:txBody>
      </p:sp>
      <p:sp>
        <p:nvSpPr>
          <p:cNvPr id="3" name="TextBox 2"/>
          <p:cNvSpPr txBox="1"/>
          <p:nvPr/>
        </p:nvSpPr>
        <p:spPr>
          <a:xfrm>
            <a:off x="194945" y="1092530"/>
            <a:ext cx="6288982" cy="7848302"/>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provides a summary of conclusions drawn from analysis of statistics in relation to disability, together with an outline of intended aims and future positive action.</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Conclusions following the analysis of data:</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Compared to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2020 the percentage of staff identifying as not disabled has increased by 5.37% by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2021. </a:t>
            </a:r>
            <a:endParaRPr lang="en-GB" sz="1200" dirty="0" smtClean="0">
              <a:latin typeface="Arial" panose="020B0604020202020204" pitchFamily="34" charset="0"/>
              <a:cs typeface="Arial" panose="020B0604020202020204" pitchFamily="34" charset="0"/>
            </a:endParaRP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The percentage of staff identifying as having a disability has decreased in the reporting period by 0.48%.  As at 31 March 2021, 2.20% of staff identified as having a disability. </a:t>
            </a:r>
          </a:p>
          <a:p>
            <a:pPr lvl="0"/>
            <a:r>
              <a:rPr lang="en-GB" sz="1200" dirty="0">
                <a:latin typeface="Arial" panose="020B0604020202020204" pitchFamily="34" charset="0"/>
                <a:cs typeface="Arial" panose="020B0604020202020204" pitchFamily="34" charset="0"/>
              </a:rPr>
              <a:t>The percentage of staff preferring not to answer has remained the same since 2019/20, (reported as 0.02</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Those staff whose records are not recorded on ESR has fallen by 4.89%.</a:t>
            </a:r>
          </a:p>
          <a:p>
            <a:pPr lvl="0"/>
            <a:r>
              <a:rPr lang="en-GB" sz="1200" dirty="0">
                <a:latin typeface="Arial" panose="020B0604020202020204" pitchFamily="34" charset="0"/>
                <a:cs typeface="Arial" panose="020B0604020202020204" pitchFamily="34" charset="0"/>
              </a:rPr>
              <a:t>23% of the Hywel Dda population have a limiting long term illness or disability.  This compares to 2.20% of the workforce.  24% of the workforce are not recorded on ESR which makes drawing a conclusion on the data more difficult.</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The mean average salary of those recorded as not disabled is £30,812 compared to £28,672 for those who are disabled.</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Of a total 33,870 applications submitted for vacancies 4.1% of candidates declared themselves as having a disability.  2.6% of those were offered employment.  This indicates that many of the candidates identifying as disabled were offered posts, 2.6% chose not to disclose whether they had a disability or not at the time of application.</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2.27% of those leaving the Health Board had a disability compared to 2.20% of the workforce identifying as having a disability.  This indicates that the proportion of disabled employees leaving the Health Board is higher than the percentage of disabled employees within the Health Board.  </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1.27% of the workforce identifying as having a disability attended training courses compared to 2.20% of the workforce identifying as having a disability.</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For the year 202/21 staff with disabilities do not make up any of the grievances. This is a decrease from the previous year (5.56%). </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Although the number of staff with disabilities who are subject to disciplinary proceedings has remained the same as that reported in 2019/20 - 3 cases, the percentage (2.38%) remains in line with the Health Board profile (2.20%).</a:t>
            </a:r>
          </a:p>
          <a:p>
            <a:r>
              <a:rPr lang="en-GB"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260086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47</a:t>
            </a:fld>
            <a:endParaRPr lang="en-GB"/>
          </a:p>
        </p:txBody>
      </p:sp>
      <p:sp>
        <p:nvSpPr>
          <p:cNvPr id="5" name="TextBox 4"/>
          <p:cNvSpPr txBox="1"/>
          <p:nvPr/>
        </p:nvSpPr>
        <p:spPr>
          <a:xfrm>
            <a:off x="194945" y="442095"/>
            <a:ext cx="3265714" cy="369332"/>
          </a:xfrm>
          <a:prstGeom prst="rect">
            <a:avLst/>
          </a:prstGeom>
          <a:solidFill>
            <a:schemeClr val="accent1">
              <a:lumMod val="50000"/>
            </a:schemeClr>
          </a:solidFill>
        </p:spPr>
        <p:txBody>
          <a:bodyPr wrap="square" rtlCol="0">
            <a:spAutoFit/>
          </a:bodyPr>
          <a:lstStyle/>
          <a:p>
            <a:r>
              <a:rPr lang="en-GB">
                <a:solidFill>
                  <a:schemeClr val="bg1"/>
                </a:solidFill>
              </a:rPr>
              <a:t>Disability</a:t>
            </a:r>
            <a:endParaRPr lang="en-GB" dirty="0">
              <a:solidFill>
                <a:schemeClr val="bg1"/>
              </a:solidFill>
            </a:endParaRPr>
          </a:p>
        </p:txBody>
      </p:sp>
      <p:sp>
        <p:nvSpPr>
          <p:cNvPr id="3" name="TextBox 2"/>
          <p:cNvSpPr txBox="1"/>
          <p:nvPr/>
        </p:nvSpPr>
        <p:spPr>
          <a:xfrm>
            <a:off x="194945" y="104502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721405662"/>
              </p:ext>
            </p:extLst>
          </p:nvPr>
        </p:nvGraphicFramePr>
        <p:xfrm>
          <a:off x="194945" y="1515904"/>
          <a:ext cx="5492115" cy="1211580"/>
        </p:xfrm>
        <a:graphic>
          <a:graphicData uri="http://schemas.openxmlformats.org/drawingml/2006/table">
            <a:tbl>
              <a:tblPr firstRow="1" firstCol="1" bandRow="1">
                <a:tableStyleId>{5C22544A-7EE6-4342-B048-85BDC9FD1C3A}</a:tableStyleId>
              </a:tblPr>
              <a:tblGrid>
                <a:gridCol w="2970530">
                  <a:extLst>
                    <a:ext uri="{9D8B030D-6E8A-4147-A177-3AD203B41FA5}">
                      <a16:colId xmlns:a16="http://schemas.microsoft.com/office/drawing/2014/main" val="1806955507"/>
                    </a:ext>
                  </a:extLst>
                </a:gridCol>
                <a:gridCol w="1170305">
                  <a:extLst>
                    <a:ext uri="{9D8B030D-6E8A-4147-A177-3AD203B41FA5}">
                      <a16:colId xmlns:a16="http://schemas.microsoft.com/office/drawing/2014/main" val="793307068"/>
                    </a:ext>
                  </a:extLst>
                </a:gridCol>
                <a:gridCol w="1351280">
                  <a:extLst>
                    <a:ext uri="{9D8B030D-6E8A-4147-A177-3AD203B41FA5}">
                      <a16:colId xmlns:a16="http://schemas.microsoft.com/office/drawing/2014/main" val="4089885100"/>
                    </a:ext>
                  </a:extLst>
                </a:gridCol>
              </a:tblGrid>
              <a:tr h="20002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Headcount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66915309"/>
                  </a:ext>
                </a:extLst>
              </a:tr>
              <a:tr h="200025">
                <a:tc>
                  <a:txBody>
                    <a:bodyPr/>
                    <a:lstStyle/>
                    <a:p>
                      <a:pPr>
                        <a:spcAft>
                          <a:spcPts val="0"/>
                        </a:spcAft>
                      </a:pPr>
                      <a:r>
                        <a:rPr lang="en-GB" sz="1000" b="0" dirty="0">
                          <a:solidFill>
                            <a:schemeClr val="tx1"/>
                          </a:solidFill>
                          <a:effectLst/>
                        </a:rPr>
                        <a:t>Disabled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276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2.20%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44774826"/>
                  </a:ext>
                </a:extLst>
              </a:tr>
              <a:tr h="200025">
                <a:tc>
                  <a:txBody>
                    <a:bodyPr/>
                    <a:lstStyle/>
                    <a:p>
                      <a:pPr>
                        <a:spcAft>
                          <a:spcPts val="0"/>
                        </a:spcAft>
                      </a:pPr>
                      <a:r>
                        <a:rPr lang="en-GB" sz="1000" b="0" dirty="0">
                          <a:solidFill>
                            <a:schemeClr val="tx1"/>
                          </a:solidFill>
                          <a:effectLst/>
                        </a:rPr>
                        <a:t>Not Disabled</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9,258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73.91%</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67412601"/>
                  </a:ext>
                </a:extLst>
              </a:tr>
              <a:tr h="200025">
                <a:tc>
                  <a:txBody>
                    <a:bodyPr/>
                    <a:lstStyle/>
                    <a:p>
                      <a:pPr>
                        <a:spcAft>
                          <a:spcPts val="0"/>
                        </a:spcAft>
                      </a:pPr>
                      <a:r>
                        <a:rPr lang="en-GB" sz="1000" b="0" dirty="0">
                          <a:solidFill>
                            <a:schemeClr val="tx1"/>
                          </a:solidFill>
                          <a:effectLst/>
                        </a:rPr>
                        <a:t>Prefer Not To Answer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             3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0.02%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514284952"/>
                  </a:ext>
                </a:extLst>
              </a:tr>
              <a:tr h="211455">
                <a:tc>
                  <a:txBody>
                    <a:bodyPr/>
                    <a:lstStyle/>
                    <a:p>
                      <a:pPr>
                        <a:spcAft>
                          <a:spcPts val="0"/>
                        </a:spcAft>
                      </a:pPr>
                      <a:r>
                        <a:rPr lang="en-GB" sz="1000" b="0" dirty="0">
                          <a:solidFill>
                            <a:schemeClr val="tx1"/>
                          </a:solidFill>
                          <a:effectLst/>
                        </a:rPr>
                        <a:t>Not Recorded on ESR</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                    2,989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23.87%</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79170135"/>
                  </a:ext>
                </a:extLst>
              </a:tr>
              <a:tr h="200025">
                <a:tc>
                  <a:txBody>
                    <a:bodyPr/>
                    <a:lstStyle/>
                    <a:p>
                      <a:pPr>
                        <a:spcAft>
                          <a:spcPts val="0"/>
                        </a:spcAft>
                      </a:pPr>
                      <a:r>
                        <a:rPr lang="en-GB" sz="1000" b="0">
                          <a:solidFill>
                            <a:schemeClr val="tx1"/>
                          </a:solidFill>
                          <a:effectLst/>
                        </a:rPr>
                        <a:t>Total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           12,526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100%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3317133"/>
                  </a:ext>
                </a:extLst>
              </a:tr>
            </a:tbl>
          </a:graphicData>
        </a:graphic>
      </p:graphicFrame>
      <p:sp>
        <p:nvSpPr>
          <p:cNvPr id="7" name="TextBox 6"/>
          <p:cNvSpPr txBox="1"/>
          <p:nvPr/>
        </p:nvSpPr>
        <p:spPr>
          <a:xfrm>
            <a:off x="194945" y="2837778"/>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Pay by Staff Group</a:t>
            </a:r>
            <a:endParaRPr lang="en-GB" sz="1400" dirty="0">
              <a:solidFill>
                <a:schemeClr val="bg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672042761"/>
              </p:ext>
            </p:extLst>
          </p:nvPr>
        </p:nvGraphicFramePr>
        <p:xfrm>
          <a:off x="194945" y="3255849"/>
          <a:ext cx="5915024" cy="2739085"/>
        </p:xfrm>
        <a:graphic>
          <a:graphicData uri="http://schemas.openxmlformats.org/drawingml/2006/table">
            <a:tbl>
              <a:tblPr firstRow="1" firstCol="1" bandRow="1">
                <a:tableStyleId>{5C22544A-7EE6-4342-B048-85BDC9FD1C3A}</a:tableStyleId>
              </a:tblPr>
              <a:tblGrid>
                <a:gridCol w="1441003">
                  <a:extLst>
                    <a:ext uri="{9D8B030D-6E8A-4147-A177-3AD203B41FA5}">
                      <a16:colId xmlns:a16="http://schemas.microsoft.com/office/drawing/2014/main" val="2486500800"/>
                    </a:ext>
                  </a:extLst>
                </a:gridCol>
                <a:gridCol w="691390">
                  <a:extLst>
                    <a:ext uri="{9D8B030D-6E8A-4147-A177-3AD203B41FA5}">
                      <a16:colId xmlns:a16="http://schemas.microsoft.com/office/drawing/2014/main" val="1523552532"/>
                    </a:ext>
                  </a:extLst>
                </a:gridCol>
                <a:gridCol w="945506">
                  <a:extLst>
                    <a:ext uri="{9D8B030D-6E8A-4147-A177-3AD203B41FA5}">
                      <a16:colId xmlns:a16="http://schemas.microsoft.com/office/drawing/2014/main" val="4014800444"/>
                    </a:ext>
                  </a:extLst>
                </a:gridCol>
                <a:gridCol w="945506">
                  <a:extLst>
                    <a:ext uri="{9D8B030D-6E8A-4147-A177-3AD203B41FA5}">
                      <a16:colId xmlns:a16="http://schemas.microsoft.com/office/drawing/2014/main" val="2319715478"/>
                    </a:ext>
                  </a:extLst>
                </a:gridCol>
                <a:gridCol w="773872">
                  <a:extLst>
                    <a:ext uri="{9D8B030D-6E8A-4147-A177-3AD203B41FA5}">
                      <a16:colId xmlns:a16="http://schemas.microsoft.com/office/drawing/2014/main" val="3693059890"/>
                    </a:ext>
                  </a:extLst>
                </a:gridCol>
                <a:gridCol w="1117747">
                  <a:extLst>
                    <a:ext uri="{9D8B030D-6E8A-4147-A177-3AD203B41FA5}">
                      <a16:colId xmlns:a16="http://schemas.microsoft.com/office/drawing/2014/main" val="2973180288"/>
                    </a:ext>
                  </a:extLst>
                </a:gridCol>
              </a:tblGrid>
              <a:tr h="291291">
                <a:tc>
                  <a:txBody>
                    <a:bodyPr/>
                    <a:lstStyle/>
                    <a:p>
                      <a:pPr algn="ctr">
                        <a:spcAft>
                          <a:spcPts val="0"/>
                        </a:spcAft>
                      </a:pPr>
                      <a:r>
                        <a:rPr lang="en-GB" sz="1000" b="0" dirty="0">
                          <a:solidFill>
                            <a:schemeClr val="tx1"/>
                          </a:solidFill>
                          <a:effectLst/>
                        </a:rPr>
                        <a:t>Staff Group</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ts val="0"/>
                        </a:spcAft>
                      </a:pPr>
                      <a:r>
                        <a:rPr lang="en-GB" sz="1000" b="0">
                          <a:solidFill>
                            <a:schemeClr val="tx1"/>
                          </a:solidFill>
                          <a:effectLst/>
                        </a:rPr>
                        <a:t>Not Disabled</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ts val="0"/>
                        </a:spcAft>
                      </a:pPr>
                      <a:r>
                        <a:rPr lang="en-GB" sz="1000" b="0">
                          <a:solidFill>
                            <a:schemeClr val="tx1"/>
                          </a:solidFill>
                          <a:effectLst/>
                        </a:rPr>
                        <a:t>Prefer Not To Answer</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ts val="0"/>
                        </a:spcAft>
                      </a:pPr>
                      <a:r>
                        <a:rPr lang="en-GB" sz="1000" b="0">
                          <a:solidFill>
                            <a:schemeClr val="tx1"/>
                          </a:solidFill>
                          <a:effectLst/>
                        </a:rPr>
                        <a:t>Not Recorded on ESR</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ts val="0"/>
                        </a:spcAft>
                      </a:pPr>
                      <a:r>
                        <a:rPr lang="en-GB" sz="1000" b="0">
                          <a:solidFill>
                            <a:schemeClr val="tx1"/>
                          </a:solidFill>
                          <a:effectLst/>
                        </a:rPr>
                        <a:t>Yes</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tc>
                <a:tc>
                  <a:txBody>
                    <a:bodyPr/>
                    <a:lstStyle/>
                    <a:p>
                      <a:pPr algn="ctr">
                        <a:spcAft>
                          <a:spcPts val="0"/>
                        </a:spcAft>
                      </a:pPr>
                      <a:r>
                        <a:rPr lang="en-GB" sz="1000" b="0">
                          <a:solidFill>
                            <a:schemeClr val="tx1"/>
                          </a:solidFill>
                          <a:effectLst/>
                        </a:rPr>
                        <a:t>Total</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tc>
                <a:extLst>
                  <a:ext uri="{0D108BD9-81ED-4DB2-BD59-A6C34878D82A}">
                    <a16:rowId xmlns:a16="http://schemas.microsoft.com/office/drawing/2014/main" val="695184830"/>
                  </a:ext>
                </a:extLst>
              </a:tr>
              <a:tr h="291291">
                <a:tc>
                  <a:txBody>
                    <a:bodyPr/>
                    <a:lstStyle/>
                    <a:p>
                      <a:pPr algn="l">
                        <a:spcAft>
                          <a:spcPts val="0"/>
                        </a:spcAft>
                      </a:pPr>
                      <a:r>
                        <a:rPr lang="en-GB" sz="1000" b="0" dirty="0">
                          <a:solidFill>
                            <a:schemeClr val="tx1"/>
                          </a:solidFill>
                          <a:effectLst/>
                        </a:rPr>
                        <a:t>Add Prof Scientific and Technic</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£40,204</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£40,857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£40,751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£40,367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1061143189"/>
                  </a:ext>
                </a:extLst>
              </a:tr>
              <a:tr h="291291">
                <a:tc>
                  <a:txBody>
                    <a:bodyPr/>
                    <a:lstStyle/>
                    <a:p>
                      <a:pPr algn="l">
                        <a:spcAft>
                          <a:spcPts val="0"/>
                        </a:spcAft>
                      </a:pPr>
                      <a:r>
                        <a:rPr lang="en-GB" sz="1000" b="0" dirty="0">
                          <a:solidFill>
                            <a:schemeClr val="tx1"/>
                          </a:solidFill>
                          <a:effectLst/>
                        </a:rPr>
                        <a:t>Additional Clinical Services</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£20,061</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 £18,185</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£21,461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£20,381</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£20,386</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4015684856"/>
                  </a:ext>
                </a:extLst>
              </a:tr>
              <a:tr h="291291">
                <a:tc>
                  <a:txBody>
                    <a:bodyPr/>
                    <a:lstStyle/>
                    <a:p>
                      <a:pPr algn="l">
                        <a:spcAft>
                          <a:spcPts val="0"/>
                        </a:spcAft>
                      </a:pPr>
                      <a:r>
                        <a:rPr lang="en-GB" sz="1000" b="0">
                          <a:solidFill>
                            <a:schemeClr val="tx1"/>
                          </a:solidFill>
                          <a:effectLst/>
                        </a:rPr>
                        <a:t>Administrative and Clerical</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£27,669</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£21,142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£30,378</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£26,450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£28,278</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174230927"/>
                  </a:ext>
                </a:extLst>
              </a:tr>
              <a:tr h="291291">
                <a:tc>
                  <a:txBody>
                    <a:bodyPr/>
                    <a:lstStyle/>
                    <a:p>
                      <a:pPr algn="l">
                        <a:spcAft>
                          <a:spcPts val="0"/>
                        </a:spcAft>
                      </a:pPr>
                      <a:r>
                        <a:rPr lang="en-GB" sz="1000" b="0">
                          <a:solidFill>
                            <a:schemeClr val="tx1"/>
                          </a:solidFill>
                          <a:effectLst/>
                        </a:rPr>
                        <a:t>Allied Health Professionals</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£36,629</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 £0</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£42,555</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£35,719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£37,922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976446145"/>
                  </a:ext>
                </a:extLst>
              </a:tr>
              <a:tr h="182057">
                <a:tc>
                  <a:txBody>
                    <a:bodyPr/>
                    <a:lstStyle/>
                    <a:p>
                      <a:pPr algn="l">
                        <a:spcAft>
                          <a:spcPts val="0"/>
                        </a:spcAft>
                      </a:pPr>
                      <a:r>
                        <a:rPr lang="en-GB" sz="1000" b="0">
                          <a:solidFill>
                            <a:schemeClr val="tx1"/>
                          </a:solidFill>
                          <a:effectLst/>
                        </a:rPr>
                        <a:t>Estates and Ancillary</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£19,516</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 £0</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£20,748</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£20,105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£19,960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3551077984"/>
                  </a:ext>
                </a:extLst>
              </a:tr>
              <a:tr h="182057">
                <a:tc>
                  <a:txBody>
                    <a:bodyPr/>
                    <a:lstStyle/>
                    <a:p>
                      <a:pPr algn="l">
                        <a:spcAft>
                          <a:spcPts val="0"/>
                        </a:spcAft>
                      </a:pPr>
                      <a:r>
                        <a:rPr lang="en-GB" sz="1000" b="0">
                          <a:solidFill>
                            <a:schemeClr val="tx1"/>
                          </a:solidFill>
                          <a:effectLst/>
                        </a:rPr>
                        <a:t>Healthcare Scientists</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£36,995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 £0</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£41,501</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£33,932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£38,960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959272619"/>
                  </a:ext>
                </a:extLst>
              </a:tr>
              <a:tr h="182057">
                <a:tc>
                  <a:txBody>
                    <a:bodyPr/>
                    <a:lstStyle/>
                    <a:p>
                      <a:pPr algn="l">
                        <a:spcAft>
                          <a:spcPts val="0"/>
                        </a:spcAft>
                      </a:pPr>
                      <a:r>
                        <a:rPr lang="en-GB" sz="1000" b="0">
                          <a:solidFill>
                            <a:schemeClr val="tx1"/>
                          </a:solidFill>
                          <a:effectLst/>
                        </a:rPr>
                        <a:t>Medical and Dental</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£66,647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£87.182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£64,752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£73,055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3638658983"/>
                  </a:ext>
                </a:extLst>
              </a:tr>
              <a:tr h="291291">
                <a:tc>
                  <a:txBody>
                    <a:bodyPr/>
                    <a:lstStyle/>
                    <a:p>
                      <a:pPr algn="l">
                        <a:spcAft>
                          <a:spcPts val="0"/>
                        </a:spcAft>
                      </a:pPr>
                      <a:r>
                        <a:rPr lang="en-GB" sz="1000" b="0">
                          <a:solidFill>
                            <a:schemeClr val="tx1"/>
                          </a:solidFill>
                          <a:effectLst/>
                        </a:rPr>
                        <a:t>Nursing and Midwifery Registered</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£33,868</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 £38,890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£37,536</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£32,381</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£34,637</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2449174189"/>
                  </a:ext>
                </a:extLst>
              </a:tr>
              <a:tr h="182057">
                <a:tc>
                  <a:txBody>
                    <a:bodyPr/>
                    <a:lstStyle/>
                    <a:p>
                      <a:pPr algn="l">
                        <a:spcAft>
                          <a:spcPts val="0"/>
                        </a:spcAft>
                      </a:pPr>
                      <a:r>
                        <a:rPr lang="en-GB" sz="1000" b="0">
                          <a:solidFill>
                            <a:schemeClr val="tx1"/>
                          </a:solidFill>
                          <a:effectLst/>
                        </a:rPr>
                        <a:t>Students</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£33,779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 £0</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 £0</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£0</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£33,779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1289975232"/>
                  </a:ext>
                </a:extLst>
              </a:tr>
              <a:tr h="182057">
                <a:tc>
                  <a:txBody>
                    <a:bodyPr/>
                    <a:lstStyle/>
                    <a:p>
                      <a:pPr algn="l">
                        <a:spcAft>
                          <a:spcPts val="0"/>
                        </a:spcAft>
                      </a:pPr>
                      <a:r>
                        <a:rPr lang="en-GB" sz="1000" b="0">
                          <a:solidFill>
                            <a:schemeClr val="tx1"/>
                          </a:solidFill>
                          <a:effectLst/>
                        </a:rPr>
                        <a:t>Total</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£30,812</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£27,105</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a:solidFill>
                            <a:schemeClr val="tx1"/>
                          </a:solidFill>
                          <a:effectLst/>
                        </a:rPr>
                        <a:t>£35,359</a:t>
                      </a:r>
                      <a:endParaRPr lang="en-GB" sz="1100" b="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£28,672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tc>
                  <a:txBody>
                    <a:bodyPr/>
                    <a:lstStyle/>
                    <a:p>
                      <a:pPr algn="r">
                        <a:spcAft>
                          <a:spcPts val="0"/>
                        </a:spcAft>
                      </a:pPr>
                      <a:r>
                        <a:rPr lang="en-GB" sz="1000" b="0" dirty="0">
                          <a:solidFill>
                            <a:schemeClr val="tx1"/>
                          </a:solidFill>
                          <a:effectLst/>
                        </a:rPr>
                        <a:t>£31,902</a:t>
                      </a:r>
                      <a:endParaRPr lang="en-GB" sz="1100" b="0" dirty="0">
                        <a:solidFill>
                          <a:schemeClr val="tx1"/>
                        </a:solidFill>
                        <a:effectLst/>
                        <a:latin typeface="Times New Roman" panose="02020603050405020304" pitchFamily="18" charset="0"/>
                        <a:ea typeface="Times New Roman" panose="02020603050405020304" pitchFamily="18" charset="0"/>
                      </a:endParaRPr>
                    </a:p>
                  </a:txBody>
                  <a:tcPr marL="65540" marR="65540" marT="0" marB="0" anchor="b"/>
                </a:tc>
                <a:extLst>
                  <a:ext uri="{0D108BD9-81ED-4DB2-BD59-A6C34878D82A}">
                    <a16:rowId xmlns:a16="http://schemas.microsoft.com/office/drawing/2014/main" val="720940605"/>
                  </a:ext>
                </a:extLst>
              </a:tr>
            </a:tbl>
          </a:graphicData>
        </a:graphic>
      </p:graphicFrame>
      <p:sp>
        <p:nvSpPr>
          <p:cNvPr id="9" name="Rectangle 1"/>
          <p:cNvSpPr>
            <a:spLocks noChangeArrowheads="1"/>
          </p:cNvSpPr>
          <p:nvPr/>
        </p:nvSpPr>
        <p:spPr bwMode="auto">
          <a:xfrm>
            <a:off x="194945" y="6117650"/>
            <a:ext cx="61915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5257800" algn="l"/>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above table shows analysis of pay using mean annual salary as the basis and the figures shown are those for March 2021.</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
        <p:nvSpPr>
          <p:cNvPr id="10" name="TextBox 9"/>
          <p:cNvSpPr txBox="1"/>
          <p:nvPr/>
        </p:nvSpPr>
        <p:spPr>
          <a:xfrm>
            <a:off x="194945" y="6677187"/>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Recruitment</a:t>
            </a:r>
            <a:endParaRPr lang="en-GB" sz="1400" dirty="0">
              <a:solidFill>
                <a:schemeClr val="bg1"/>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328516591"/>
              </p:ext>
            </p:extLst>
          </p:nvPr>
        </p:nvGraphicFramePr>
        <p:xfrm>
          <a:off x="194945" y="7132641"/>
          <a:ext cx="5915026" cy="1510670"/>
        </p:xfrm>
        <a:graphic>
          <a:graphicData uri="http://schemas.openxmlformats.org/drawingml/2006/table">
            <a:tbl>
              <a:tblPr>
                <a:tableStyleId>{5C22544A-7EE6-4342-B048-85BDC9FD1C3A}</a:tableStyleId>
              </a:tblPr>
              <a:tblGrid>
                <a:gridCol w="1942683">
                  <a:extLst>
                    <a:ext uri="{9D8B030D-6E8A-4147-A177-3AD203B41FA5}">
                      <a16:colId xmlns:a16="http://schemas.microsoft.com/office/drawing/2014/main" val="2696879050"/>
                    </a:ext>
                  </a:extLst>
                </a:gridCol>
                <a:gridCol w="759559">
                  <a:extLst>
                    <a:ext uri="{9D8B030D-6E8A-4147-A177-3AD203B41FA5}">
                      <a16:colId xmlns:a16="http://schemas.microsoft.com/office/drawing/2014/main" val="86902937"/>
                    </a:ext>
                  </a:extLst>
                </a:gridCol>
                <a:gridCol w="591562">
                  <a:extLst>
                    <a:ext uri="{9D8B030D-6E8A-4147-A177-3AD203B41FA5}">
                      <a16:colId xmlns:a16="http://schemas.microsoft.com/office/drawing/2014/main" val="1484541671"/>
                    </a:ext>
                  </a:extLst>
                </a:gridCol>
                <a:gridCol w="759559">
                  <a:extLst>
                    <a:ext uri="{9D8B030D-6E8A-4147-A177-3AD203B41FA5}">
                      <a16:colId xmlns:a16="http://schemas.microsoft.com/office/drawing/2014/main" val="3170416057"/>
                    </a:ext>
                  </a:extLst>
                </a:gridCol>
                <a:gridCol w="591562">
                  <a:extLst>
                    <a:ext uri="{9D8B030D-6E8A-4147-A177-3AD203B41FA5}">
                      <a16:colId xmlns:a16="http://schemas.microsoft.com/office/drawing/2014/main" val="1827186392"/>
                    </a:ext>
                  </a:extLst>
                </a:gridCol>
                <a:gridCol w="679135">
                  <a:extLst>
                    <a:ext uri="{9D8B030D-6E8A-4147-A177-3AD203B41FA5}">
                      <a16:colId xmlns:a16="http://schemas.microsoft.com/office/drawing/2014/main" val="3485953182"/>
                    </a:ext>
                  </a:extLst>
                </a:gridCol>
                <a:gridCol w="590966">
                  <a:extLst>
                    <a:ext uri="{9D8B030D-6E8A-4147-A177-3AD203B41FA5}">
                      <a16:colId xmlns:a16="http://schemas.microsoft.com/office/drawing/2014/main" val="1380617427"/>
                    </a:ext>
                  </a:extLst>
                </a:gridCol>
              </a:tblGrid>
              <a:tr h="0">
                <a:tc>
                  <a:txBody>
                    <a:bodyPr/>
                    <a:lstStyle/>
                    <a:p>
                      <a:pPr>
                        <a:spcAft>
                          <a:spcPts val="0"/>
                        </a:spcAft>
                      </a:pPr>
                      <a:r>
                        <a:rPr lang="en-GB" sz="900">
                          <a:effectLst/>
                        </a:rPr>
                        <a:t> </a:t>
                      </a:r>
                      <a:endParaRPr lang="en-GB" sz="1100">
                        <a:effectLst/>
                        <a:latin typeface="Times New Roman" panose="02020603050405020304" pitchFamily="18" charset="0"/>
                        <a:ea typeface="Times New Roman" panose="02020603050405020304" pitchFamily="18" charset="0"/>
                      </a:endParaRPr>
                    </a:p>
                  </a:txBody>
                  <a:tcPr marL="64339" marR="64339" marT="0" marB="0"/>
                </a:tc>
                <a:tc gridSpan="2">
                  <a:txBody>
                    <a:bodyPr/>
                    <a:lstStyle/>
                    <a:p>
                      <a:pPr algn="ctr">
                        <a:spcAft>
                          <a:spcPts val="0"/>
                        </a:spcAft>
                      </a:pPr>
                      <a:r>
                        <a:rPr lang="en-GB" sz="1000">
                          <a:effectLst/>
                        </a:rPr>
                        <a:t>Applications</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hMerge="1">
                  <a:txBody>
                    <a:bodyPr/>
                    <a:lstStyle/>
                    <a:p>
                      <a:endParaRPr lang="en-GB"/>
                    </a:p>
                  </a:txBody>
                  <a:tcPr/>
                </a:tc>
                <a:tc gridSpan="2">
                  <a:txBody>
                    <a:bodyPr/>
                    <a:lstStyle/>
                    <a:p>
                      <a:pPr algn="ctr">
                        <a:spcAft>
                          <a:spcPts val="0"/>
                        </a:spcAft>
                      </a:pPr>
                      <a:r>
                        <a:rPr lang="en-GB" sz="1000">
                          <a:effectLst/>
                        </a:rPr>
                        <a:t>Shortlisted</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hMerge="1">
                  <a:txBody>
                    <a:bodyPr/>
                    <a:lstStyle/>
                    <a:p>
                      <a:endParaRPr lang="en-GB"/>
                    </a:p>
                  </a:txBody>
                  <a:tcPr/>
                </a:tc>
                <a:tc gridSpan="2">
                  <a:txBody>
                    <a:bodyPr/>
                    <a:lstStyle/>
                    <a:p>
                      <a:pPr algn="ctr">
                        <a:spcAft>
                          <a:spcPts val="0"/>
                        </a:spcAft>
                      </a:pPr>
                      <a:r>
                        <a:rPr lang="en-GB" sz="1000">
                          <a:effectLst/>
                        </a:rPr>
                        <a:t>Offered</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hMerge="1">
                  <a:txBody>
                    <a:bodyPr/>
                    <a:lstStyle/>
                    <a:p>
                      <a:endParaRPr lang="en-GB"/>
                    </a:p>
                  </a:txBody>
                  <a:tcPr/>
                </a:tc>
                <a:extLst>
                  <a:ext uri="{0D108BD9-81ED-4DB2-BD59-A6C34878D82A}">
                    <a16:rowId xmlns:a16="http://schemas.microsoft.com/office/drawing/2014/main" val="4178641180"/>
                  </a:ext>
                </a:extLst>
              </a:tr>
              <a:tr h="384247">
                <a:tc>
                  <a:txBody>
                    <a:bodyPr/>
                    <a:lstStyle/>
                    <a:p>
                      <a:pPr algn="ctr">
                        <a:spcAft>
                          <a:spcPts val="0"/>
                        </a:spcAft>
                      </a:pPr>
                      <a:r>
                        <a:rPr lang="en-GB" sz="1000" dirty="0">
                          <a:effectLst/>
                        </a:rPr>
                        <a:t>Report Category</a:t>
                      </a:r>
                      <a:endParaRPr lang="en-GB" sz="1000" dirty="0">
                        <a:effectLst/>
                        <a:latin typeface="Times New Roman" panose="02020603050405020304" pitchFamily="18" charset="0"/>
                        <a:ea typeface="Times New Roman" panose="02020603050405020304" pitchFamily="18" charset="0"/>
                      </a:endParaRPr>
                    </a:p>
                  </a:txBody>
                  <a:tcPr marL="64339" marR="64339" marT="0" marB="0"/>
                </a:tc>
                <a:tc>
                  <a:txBody>
                    <a:bodyPr/>
                    <a:lstStyle/>
                    <a:p>
                      <a:pPr algn="ctr">
                        <a:spcAft>
                          <a:spcPts val="0"/>
                        </a:spcAft>
                      </a:pPr>
                      <a:r>
                        <a:rPr lang="en-GB" sz="1000" dirty="0">
                          <a:effectLst/>
                        </a:rPr>
                        <a:t>Totals</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ts val="0"/>
                        </a:spcAft>
                      </a:pPr>
                      <a:r>
                        <a:rPr lang="en-GB" sz="1000" dirty="0">
                          <a:effectLst/>
                        </a:rPr>
                        <a:t>%</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ts val="0"/>
                        </a:spcAft>
                      </a:pPr>
                      <a:r>
                        <a:rPr lang="en-GB" sz="1000" dirty="0">
                          <a:effectLst/>
                        </a:rPr>
                        <a:t>Totals</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ts val="0"/>
                        </a:spcAft>
                      </a:pPr>
                      <a:r>
                        <a:rPr lang="en-GB" sz="1000" dirty="0">
                          <a:effectLst/>
                        </a:rPr>
                        <a:t>%</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ts val="0"/>
                        </a:spcAft>
                      </a:pPr>
                      <a:r>
                        <a:rPr lang="en-GB" sz="1000" dirty="0">
                          <a:effectLst/>
                        </a:rPr>
                        <a:t>Totals</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ctr">
                        <a:spcAft>
                          <a:spcPts val="0"/>
                        </a:spcAft>
                      </a:pPr>
                      <a:r>
                        <a:rPr lang="en-GB" sz="1000" dirty="0">
                          <a:effectLst/>
                        </a:rPr>
                        <a:t>%</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2035267940"/>
                  </a:ext>
                </a:extLst>
              </a:tr>
              <a:tr h="384247">
                <a:tc>
                  <a:txBody>
                    <a:bodyPr/>
                    <a:lstStyle/>
                    <a:p>
                      <a:pPr>
                        <a:spcAft>
                          <a:spcPts val="0"/>
                        </a:spcAft>
                      </a:pPr>
                      <a:r>
                        <a:rPr lang="en-GB" sz="1000">
                          <a:effectLst/>
                        </a:rPr>
                        <a:t>Total applications reported on</a:t>
                      </a:r>
                      <a:endParaRPr lang="en-GB" sz="100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ts val="0"/>
                        </a:spcAft>
                      </a:pPr>
                      <a:r>
                        <a:rPr lang="en-GB" sz="1000" dirty="0">
                          <a:effectLst/>
                        </a:rPr>
                        <a:t>33,870</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100.0%</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11,958</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100.0%</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4,498</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100%</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1259430409"/>
                  </a:ext>
                </a:extLst>
              </a:tr>
              <a:tr h="196592">
                <a:tc>
                  <a:txBody>
                    <a:bodyPr/>
                    <a:lstStyle/>
                    <a:p>
                      <a:pPr>
                        <a:spcAft>
                          <a:spcPts val="0"/>
                        </a:spcAft>
                      </a:pPr>
                      <a:r>
                        <a:rPr lang="en-GB" sz="1000">
                          <a:effectLst/>
                        </a:rPr>
                        <a:t>Disability: Yes</a:t>
                      </a:r>
                      <a:endParaRPr lang="en-GB" sz="100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ts val="0"/>
                        </a:spcAft>
                      </a:pPr>
                      <a:r>
                        <a:rPr lang="en-GB" sz="1000">
                          <a:effectLst/>
                        </a:rPr>
                        <a:t>1,379</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4.1%</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480</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4.0%</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119</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2.6%</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3475600862"/>
                  </a:ext>
                </a:extLst>
              </a:tr>
              <a:tr h="196592">
                <a:tc>
                  <a:txBody>
                    <a:bodyPr/>
                    <a:lstStyle/>
                    <a:p>
                      <a:pPr>
                        <a:spcAft>
                          <a:spcPts val="0"/>
                        </a:spcAft>
                      </a:pPr>
                      <a:r>
                        <a:rPr lang="en-GB" sz="1000">
                          <a:effectLst/>
                        </a:rPr>
                        <a:t>Disability: No</a:t>
                      </a:r>
                      <a:endParaRPr lang="en-GB" sz="100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ts val="0"/>
                        </a:spcAft>
                      </a:pPr>
                      <a:r>
                        <a:rPr lang="en-GB" sz="1000">
                          <a:effectLst/>
                        </a:rPr>
                        <a:t>31,613</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93.3%</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10,854</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90.8%</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3,899</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86.7%</a:t>
                      </a:r>
                      <a:endParaRPr lang="en-GB" sz="100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1141645345"/>
                  </a:ext>
                </a:extLst>
              </a:tr>
              <a:tr h="196592">
                <a:tc>
                  <a:txBody>
                    <a:bodyPr/>
                    <a:lstStyle/>
                    <a:p>
                      <a:pPr>
                        <a:spcAft>
                          <a:spcPts val="0"/>
                        </a:spcAft>
                      </a:pPr>
                      <a:r>
                        <a:rPr lang="en-GB" sz="1000">
                          <a:effectLst/>
                        </a:rPr>
                        <a:t>Disability: Undisclosed</a:t>
                      </a:r>
                      <a:endParaRPr lang="en-GB" sz="1000">
                        <a:effectLst/>
                        <a:latin typeface="Times New Roman" panose="02020603050405020304" pitchFamily="18" charset="0"/>
                        <a:ea typeface="Times New Roman" panose="02020603050405020304" pitchFamily="18" charset="0"/>
                      </a:endParaRPr>
                    </a:p>
                  </a:txBody>
                  <a:tcPr marL="64339" marR="64339" marT="0" marB="0"/>
                </a:tc>
                <a:tc>
                  <a:txBody>
                    <a:bodyPr/>
                    <a:lstStyle/>
                    <a:p>
                      <a:pPr algn="r">
                        <a:spcAft>
                          <a:spcPts val="0"/>
                        </a:spcAft>
                      </a:pPr>
                      <a:r>
                        <a:rPr lang="en-GB" sz="1000">
                          <a:effectLst/>
                        </a:rPr>
                        <a:t>878</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2.6%</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624</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a:effectLst/>
                        </a:rPr>
                        <a:t>5.2%</a:t>
                      </a:r>
                      <a:endParaRPr lang="en-GB" sz="100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480</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tc>
                  <a:txBody>
                    <a:bodyPr/>
                    <a:lstStyle/>
                    <a:p>
                      <a:pPr algn="r">
                        <a:spcAft>
                          <a:spcPts val="0"/>
                        </a:spcAft>
                      </a:pPr>
                      <a:r>
                        <a:rPr lang="en-GB" sz="1000" dirty="0">
                          <a:effectLst/>
                        </a:rPr>
                        <a:t>10.7%</a:t>
                      </a:r>
                      <a:endParaRPr lang="en-GB" sz="1000" dirty="0">
                        <a:effectLst/>
                        <a:latin typeface="Times New Roman" panose="02020603050405020304" pitchFamily="18" charset="0"/>
                        <a:ea typeface="Times New Roman" panose="02020603050405020304" pitchFamily="18" charset="0"/>
                      </a:endParaRPr>
                    </a:p>
                  </a:txBody>
                  <a:tcPr marL="64339" marR="64339" marT="0" marB="0" anchor="b"/>
                </a:tc>
                <a:extLst>
                  <a:ext uri="{0D108BD9-81ED-4DB2-BD59-A6C34878D82A}">
                    <a16:rowId xmlns:a16="http://schemas.microsoft.com/office/drawing/2014/main" val="3696743582"/>
                  </a:ext>
                </a:extLst>
              </a:tr>
            </a:tbl>
          </a:graphicData>
        </a:graphic>
      </p:graphicFrame>
    </p:spTree>
    <p:extLst>
      <p:ext uri="{BB962C8B-B14F-4D97-AF65-F5344CB8AC3E}">
        <p14:creationId xmlns:p14="http://schemas.microsoft.com/office/powerpoint/2010/main" val="39621386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48</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a:solidFill>
                  <a:schemeClr val="bg1"/>
                </a:solidFill>
              </a:rPr>
              <a:t>Disability</a:t>
            </a:r>
            <a:endParaRPr lang="en-GB" dirty="0">
              <a:solidFill>
                <a:schemeClr val="bg1"/>
              </a:solidFill>
            </a:endParaRPr>
          </a:p>
        </p:txBody>
      </p:sp>
      <p:sp>
        <p:nvSpPr>
          <p:cNvPr id="3" name="TextBox 2"/>
          <p:cNvSpPr txBox="1"/>
          <p:nvPr/>
        </p:nvSpPr>
        <p:spPr>
          <a:xfrm>
            <a:off x="194945" y="104502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sp>
        <p:nvSpPr>
          <p:cNvPr id="7" name="TextBox 6"/>
          <p:cNvSpPr txBox="1"/>
          <p:nvPr/>
        </p:nvSpPr>
        <p:spPr>
          <a:xfrm>
            <a:off x="194945" y="2837778"/>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Training Attendance</a:t>
            </a:r>
            <a:endParaRPr lang="en-GB" sz="1400" dirty="0">
              <a:solidFill>
                <a:schemeClr val="bg1"/>
              </a:solidFill>
            </a:endParaRPr>
          </a:p>
        </p:txBody>
      </p:sp>
      <p:sp>
        <p:nvSpPr>
          <p:cNvPr id="10" name="TextBox 9"/>
          <p:cNvSpPr txBox="1"/>
          <p:nvPr/>
        </p:nvSpPr>
        <p:spPr>
          <a:xfrm>
            <a:off x="184990" y="4347028"/>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Grievance</a:t>
            </a:r>
            <a:endParaRPr lang="en-GB" sz="1400" dirty="0">
              <a:solidFill>
                <a:schemeClr val="bg1"/>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71313865"/>
              </p:ext>
            </p:extLst>
          </p:nvPr>
        </p:nvGraphicFramePr>
        <p:xfrm>
          <a:off x="194945" y="1476315"/>
          <a:ext cx="5300550" cy="1000125"/>
        </p:xfrm>
        <a:graphic>
          <a:graphicData uri="http://schemas.openxmlformats.org/drawingml/2006/table">
            <a:tbl>
              <a:tblPr firstRow="1" firstCol="1" bandRow="1">
                <a:tableStyleId>{5C22544A-7EE6-4342-B048-85BDC9FD1C3A}</a:tableStyleId>
              </a:tblPr>
              <a:tblGrid>
                <a:gridCol w="93980">
                  <a:extLst>
                    <a:ext uri="{9D8B030D-6E8A-4147-A177-3AD203B41FA5}">
                      <a16:colId xmlns:a16="http://schemas.microsoft.com/office/drawing/2014/main" val="1160052251"/>
                    </a:ext>
                  </a:extLst>
                </a:gridCol>
                <a:gridCol w="3172695">
                  <a:extLst>
                    <a:ext uri="{9D8B030D-6E8A-4147-A177-3AD203B41FA5}">
                      <a16:colId xmlns:a16="http://schemas.microsoft.com/office/drawing/2014/main" val="987665198"/>
                    </a:ext>
                  </a:extLst>
                </a:gridCol>
                <a:gridCol w="1059440">
                  <a:extLst>
                    <a:ext uri="{9D8B030D-6E8A-4147-A177-3AD203B41FA5}">
                      <a16:colId xmlns:a16="http://schemas.microsoft.com/office/drawing/2014/main" val="3591184505"/>
                    </a:ext>
                  </a:extLst>
                </a:gridCol>
                <a:gridCol w="974435">
                  <a:extLst>
                    <a:ext uri="{9D8B030D-6E8A-4147-A177-3AD203B41FA5}">
                      <a16:colId xmlns:a16="http://schemas.microsoft.com/office/drawing/2014/main" val="23425776"/>
                    </a:ext>
                  </a:extLst>
                </a:gridCol>
              </a:tblGrid>
              <a:tr h="200025">
                <a:tc gridSpan="2">
                  <a:txBody>
                    <a:bodyPr/>
                    <a:lstStyle/>
                    <a:p>
                      <a:pPr algn="ctr">
                        <a:spcAft>
                          <a:spcPts val="0"/>
                        </a:spcAft>
                      </a:pPr>
                      <a:r>
                        <a:rPr lang="en-GB"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a:txBody>
                    <a:bodyPr/>
                    <a:lstStyle/>
                    <a:p>
                      <a:pPr algn="ct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4061503"/>
                  </a:ext>
                </a:extLst>
              </a:tr>
              <a:tr h="200025">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ts val="0"/>
                        </a:spcAft>
                      </a:pPr>
                      <a:r>
                        <a:rPr lang="en-GB" sz="1000">
                          <a:effectLst/>
                        </a:rPr>
                        <a:t>Disabled</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27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2.27%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36802404"/>
                  </a:ext>
                </a:extLst>
              </a:tr>
              <a:tr h="200025">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ts val="0"/>
                        </a:spcAft>
                      </a:pPr>
                      <a:r>
                        <a:rPr lang="en-GB" sz="1000">
                          <a:effectLst/>
                        </a:rPr>
                        <a:t>Not Disabled</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851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71.57%</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071524870"/>
                  </a:ext>
                </a:extLst>
              </a:tr>
              <a:tr h="200025">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311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26.16%</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70435543"/>
                  </a:ext>
                </a:extLst>
              </a:tr>
              <a:tr h="200025">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1,189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22288117"/>
                  </a:ext>
                </a:extLst>
              </a:tr>
            </a:tbl>
          </a:graphicData>
        </a:graphic>
      </p:graphicFrame>
      <p:sp>
        <p:nvSpPr>
          <p:cNvPr id="13" name="Rectangle 1"/>
          <p:cNvSpPr>
            <a:spLocks noChangeArrowheads="1"/>
          </p:cNvSpPr>
          <p:nvPr/>
        </p:nvSpPr>
        <p:spPr bwMode="auto">
          <a:xfrm>
            <a:off x="195683" y="1475522"/>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4" name="Table 13"/>
          <p:cNvGraphicFramePr>
            <a:graphicFrameLocks noGrp="1"/>
          </p:cNvGraphicFramePr>
          <p:nvPr>
            <p:extLst>
              <p:ext uri="{D42A27DB-BD31-4B8C-83A1-F6EECF244321}">
                <p14:modId xmlns:p14="http://schemas.microsoft.com/office/powerpoint/2010/main" val="3738100299"/>
              </p:ext>
            </p:extLst>
          </p:nvPr>
        </p:nvGraphicFramePr>
        <p:xfrm>
          <a:off x="184990" y="3414969"/>
          <a:ext cx="5310505" cy="762000"/>
        </p:xfrm>
        <a:graphic>
          <a:graphicData uri="http://schemas.openxmlformats.org/drawingml/2006/table">
            <a:tbl>
              <a:tblPr firstRow="1" firstCol="1" bandRow="1">
                <a:tableStyleId>{5C22544A-7EE6-4342-B048-85BDC9FD1C3A}</a:tableStyleId>
              </a:tblPr>
              <a:tblGrid>
                <a:gridCol w="1656080">
                  <a:extLst>
                    <a:ext uri="{9D8B030D-6E8A-4147-A177-3AD203B41FA5}">
                      <a16:colId xmlns:a16="http://schemas.microsoft.com/office/drawing/2014/main" val="2043693932"/>
                    </a:ext>
                  </a:extLst>
                </a:gridCol>
                <a:gridCol w="666750">
                  <a:extLst>
                    <a:ext uri="{9D8B030D-6E8A-4147-A177-3AD203B41FA5}">
                      <a16:colId xmlns:a16="http://schemas.microsoft.com/office/drawing/2014/main" val="2976939267"/>
                    </a:ext>
                  </a:extLst>
                </a:gridCol>
                <a:gridCol w="666750">
                  <a:extLst>
                    <a:ext uri="{9D8B030D-6E8A-4147-A177-3AD203B41FA5}">
                      <a16:colId xmlns:a16="http://schemas.microsoft.com/office/drawing/2014/main" val="1185687651"/>
                    </a:ext>
                  </a:extLst>
                </a:gridCol>
                <a:gridCol w="755650">
                  <a:extLst>
                    <a:ext uri="{9D8B030D-6E8A-4147-A177-3AD203B41FA5}">
                      <a16:colId xmlns:a16="http://schemas.microsoft.com/office/drawing/2014/main" val="2253895545"/>
                    </a:ext>
                  </a:extLst>
                </a:gridCol>
                <a:gridCol w="596265">
                  <a:extLst>
                    <a:ext uri="{9D8B030D-6E8A-4147-A177-3AD203B41FA5}">
                      <a16:colId xmlns:a16="http://schemas.microsoft.com/office/drawing/2014/main" val="875438066"/>
                    </a:ext>
                  </a:extLst>
                </a:gridCol>
                <a:gridCol w="969010">
                  <a:extLst>
                    <a:ext uri="{9D8B030D-6E8A-4147-A177-3AD203B41FA5}">
                      <a16:colId xmlns:a16="http://schemas.microsoft.com/office/drawing/2014/main" val="2392968621"/>
                    </a:ext>
                  </a:extLst>
                </a:gridCol>
              </a:tblGrid>
              <a:tr h="285750">
                <a:tc>
                  <a:txBody>
                    <a:bodyPr/>
                    <a:lstStyle/>
                    <a:p>
                      <a:pPr algn="l"/>
                      <a:endParaRPr lang="en-GB" sz="1000" b="0" dirty="0">
                        <a:solidFill>
                          <a:schemeClr val="tx1"/>
                        </a:solidFill>
                        <a:effectLst/>
                        <a:latin typeface="Times New Roman" panose="02020603050405020304" pitchFamily="18" charset="0"/>
                      </a:endParaRPr>
                    </a:p>
                  </a:txBody>
                  <a:tcPr marL="68580" marR="68580" marT="0" marB="0" anchor="b"/>
                </a:tc>
                <a:tc>
                  <a:txBody>
                    <a:bodyPr/>
                    <a:lstStyle/>
                    <a:p>
                      <a:pPr algn="l">
                        <a:spcAft>
                          <a:spcPts val="0"/>
                        </a:spcAft>
                      </a:pPr>
                      <a:r>
                        <a:rPr lang="en-GB" sz="1000" b="0">
                          <a:solidFill>
                            <a:schemeClr val="tx1"/>
                          </a:solidFill>
                          <a:effectLst/>
                        </a:rPr>
                        <a:t>Disabled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b="0">
                          <a:solidFill>
                            <a:schemeClr val="tx1"/>
                          </a:solidFill>
                          <a:effectLst/>
                        </a:rPr>
                        <a:t>Not Disabled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b="0">
                          <a:solidFill>
                            <a:schemeClr val="tx1"/>
                          </a:solidFill>
                          <a:effectLst/>
                        </a:rPr>
                        <a:t>Not Recorded on ESR</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b="0">
                          <a:solidFill>
                            <a:schemeClr val="tx1"/>
                          </a:solidFill>
                          <a:effectLst/>
                        </a:rPr>
                        <a:t>Prefer Not To Answer</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b="0">
                          <a:solidFill>
                            <a:schemeClr val="tx1"/>
                          </a:solidFill>
                          <a:effectLst/>
                        </a:rPr>
                        <a:t>Total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79020605"/>
                  </a:ext>
                </a:extLst>
              </a:tr>
              <a:tr h="142875">
                <a:tc>
                  <a:txBody>
                    <a:bodyPr/>
                    <a:lstStyle/>
                    <a:p>
                      <a:pPr algn="l">
                        <a:spcAft>
                          <a:spcPts val="0"/>
                        </a:spcAft>
                      </a:pPr>
                      <a:r>
                        <a:rPr lang="en-GB" sz="1000" b="0">
                          <a:solidFill>
                            <a:schemeClr val="tx1"/>
                          </a:solidFill>
                          <a:effectLst/>
                        </a:rPr>
                        <a:t>Attendance/Courses Completed</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900" b="0">
                          <a:solidFill>
                            <a:schemeClr val="tx1"/>
                          </a:solidFill>
                          <a:effectLst/>
                        </a:rPr>
                        <a:t>914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900" b="0">
                          <a:solidFill>
                            <a:schemeClr val="tx1"/>
                          </a:solidFill>
                          <a:effectLst/>
                        </a:rPr>
                        <a:t>32,051</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900" b="0">
                          <a:solidFill>
                            <a:schemeClr val="tx1"/>
                          </a:solidFill>
                          <a:effectLst/>
                        </a:rPr>
                        <a:t>38,988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900" b="0">
                          <a:solidFill>
                            <a:schemeClr val="tx1"/>
                          </a:solidFill>
                          <a:effectLst/>
                        </a:rPr>
                        <a:t> </a:t>
                      </a:r>
                      <a:endParaRPr lang="en-GB" sz="1200" b="0">
                        <a:solidFill>
                          <a:schemeClr val="tx1"/>
                        </a:solidFill>
                        <a:effectLst/>
                      </a:endParaRPr>
                    </a:p>
                    <a:p>
                      <a:pPr algn="r">
                        <a:spcAft>
                          <a:spcPts val="0"/>
                        </a:spcAft>
                      </a:pPr>
                      <a:r>
                        <a:rPr lang="en-GB" sz="900" b="0">
                          <a:solidFill>
                            <a:schemeClr val="tx1"/>
                          </a:solidFill>
                          <a:effectLst/>
                        </a:rPr>
                        <a:t>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r">
                        <a:spcAft>
                          <a:spcPts val="0"/>
                        </a:spcAft>
                      </a:pPr>
                      <a:r>
                        <a:rPr lang="en-GB" sz="900" b="0" dirty="0">
                          <a:solidFill>
                            <a:schemeClr val="tx1"/>
                          </a:solidFill>
                          <a:effectLst/>
                        </a:rPr>
                        <a:t>71,961</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792461765"/>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804356790"/>
              </p:ext>
            </p:extLst>
          </p:nvPr>
        </p:nvGraphicFramePr>
        <p:xfrm>
          <a:off x="184990" y="4834977"/>
          <a:ext cx="4117975" cy="1158875"/>
        </p:xfrm>
        <a:graphic>
          <a:graphicData uri="http://schemas.openxmlformats.org/drawingml/2006/table">
            <a:tbl>
              <a:tblPr>
                <a:tableStyleId>{5C22544A-7EE6-4342-B048-85BDC9FD1C3A}</a:tableStyleId>
              </a:tblPr>
              <a:tblGrid>
                <a:gridCol w="1670685">
                  <a:extLst>
                    <a:ext uri="{9D8B030D-6E8A-4147-A177-3AD203B41FA5}">
                      <a16:colId xmlns:a16="http://schemas.microsoft.com/office/drawing/2014/main" val="211652978"/>
                    </a:ext>
                  </a:extLst>
                </a:gridCol>
                <a:gridCol w="1209040">
                  <a:extLst>
                    <a:ext uri="{9D8B030D-6E8A-4147-A177-3AD203B41FA5}">
                      <a16:colId xmlns:a16="http://schemas.microsoft.com/office/drawing/2014/main" val="2932806439"/>
                    </a:ext>
                  </a:extLst>
                </a:gridCol>
                <a:gridCol w="1238250">
                  <a:extLst>
                    <a:ext uri="{9D8B030D-6E8A-4147-A177-3AD203B41FA5}">
                      <a16:colId xmlns:a16="http://schemas.microsoft.com/office/drawing/2014/main" val="1496592564"/>
                    </a:ext>
                  </a:extLst>
                </a:gridCol>
              </a:tblGrid>
              <a:tr h="316230">
                <a:tc>
                  <a:txBody>
                    <a:bodyPr/>
                    <a:lstStyle/>
                    <a:p>
                      <a:pPr>
                        <a:spcAft>
                          <a:spcPts val="0"/>
                        </a:spcAft>
                      </a:pPr>
                      <a:r>
                        <a:rPr lang="en-GB"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4667812"/>
                  </a:ext>
                </a:extLst>
              </a:tr>
              <a:tr h="220980">
                <a:tc>
                  <a:txBody>
                    <a:bodyPr/>
                    <a:lstStyle/>
                    <a:p>
                      <a:pPr>
                        <a:spcAft>
                          <a:spcPts val="0"/>
                        </a:spcAft>
                      </a:pPr>
                      <a:r>
                        <a:rPr lang="en-GB" sz="1000">
                          <a:effectLst/>
                        </a:rPr>
                        <a:t>Yes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855282242"/>
                  </a:ext>
                </a:extLst>
              </a:tr>
              <a:tr h="206375">
                <a:tc>
                  <a:txBody>
                    <a:bodyPr/>
                    <a:lstStyle/>
                    <a:p>
                      <a:pPr>
                        <a:spcAft>
                          <a:spcPts val="0"/>
                        </a:spcAft>
                      </a:pPr>
                      <a:r>
                        <a:rPr lang="en-GB" sz="1000">
                          <a:effectLst/>
                        </a:rPr>
                        <a:t>No</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65.52%</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198454298"/>
                  </a:ext>
                </a:extLst>
              </a:tr>
              <a:tr h="208915">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34.48%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98076244"/>
                  </a:ext>
                </a:extLst>
              </a:tr>
              <a:tr h="206375">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63782607"/>
                  </a:ext>
                </a:extLst>
              </a:tr>
            </a:tbl>
          </a:graphicData>
        </a:graphic>
      </p:graphicFrame>
      <p:sp>
        <p:nvSpPr>
          <p:cNvPr id="16" name="TextBox 15"/>
          <p:cNvSpPr txBox="1"/>
          <p:nvPr/>
        </p:nvSpPr>
        <p:spPr>
          <a:xfrm>
            <a:off x="184990" y="6174972"/>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Disciplinary Procedures</a:t>
            </a:r>
            <a:endParaRPr lang="en-GB" sz="1400" dirty="0">
              <a:solidFill>
                <a:schemeClr val="bg1"/>
              </a:solidFill>
            </a:endParaRPr>
          </a:p>
        </p:txBody>
      </p:sp>
      <p:graphicFrame>
        <p:nvGraphicFramePr>
          <p:cNvPr id="17" name="Table 16"/>
          <p:cNvGraphicFramePr>
            <a:graphicFrameLocks noGrp="1"/>
          </p:cNvGraphicFramePr>
          <p:nvPr>
            <p:extLst>
              <p:ext uri="{D42A27DB-BD31-4B8C-83A1-F6EECF244321}">
                <p14:modId xmlns:p14="http://schemas.microsoft.com/office/powerpoint/2010/main" val="2304490999"/>
              </p:ext>
            </p:extLst>
          </p:nvPr>
        </p:nvGraphicFramePr>
        <p:xfrm>
          <a:off x="184990" y="6651860"/>
          <a:ext cx="4022725" cy="1220470"/>
        </p:xfrm>
        <a:graphic>
          <a:graphicData uri="http://schemas.openxmlformats.org/drawingml/2006/table">
            <a:tbl>
              <a:tblPr>
                <a:tableStyleId>{5C22544A-7EE6-4342-B048-85BDC9FD1C3A}</a:tableStyleId>
              </a:tblPr>
              <a:tblGrid>
                <a:gridCol w="1880235">
                  <a:extLst>
                    <a:ext uri="{9D8B030D-6E8A-4147-A177-3AD203B41FA5}">
                      <a16:colId xmlns:a16="http://schemas.microsoft.com/office/drawing/2014/main" val="415541522"/>
                    </a:ext>
                  </a:extLst>
                </a:gridCol>
                <a:gridCol w="1191895">
                  <a:extLst>
                    <a:ext uri="{9D8B030D-6E8A-4147-A177-3AD203B41FA5}">
                      <a16:colId xmlns:a16="http://schemas.microsoft.com/office/drawing/2014/main" val="3216334174"/>
                    </a:ext>
                  </a:extLst>
                </a:gridCol>
                <a:gridCol w="950595">
                  <a:extLst>
                    <a:ext uri="{9D8B030D-6E8A-4147-A177-3AD203B41FA5}">
                      <a16:colId xmlns:a16="http://schemas.microsoft.com/office/drawing/2014/main" val="1941375200"/>
                    </a:ext>
                  </a:extLst>
                </a:gridCol>
              </a:tblGrid>
              <a:tr h="263525">
                <a:tc>
                  <a:txBody>
                    <a:bodyPr/>
                    <a:lstStyle/>
                    <a:p>
                      <a:pPr>
                        <a:spcAft>
                          <a:spcPts val="0"/>
                        </a:spcAft>
                      </a:pPr>
                      <a:r>
                        <a:rPr lang="en-GB"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07334094"/>
                  </a:ext>
                </a:extLst>
              </a:tr>
              <a:tr h="217170">
                <a:tc>
                  <a:txBody>
                    <a:bodyPr/>
                    <a:lstStyle/>
                    <a:p>
                      <a:pPr>
                        <a:spcAft>
                          <a:spcPts val="0"/>
                        </a:spcAft>
                      </a:pPr>
                      <a:r>
                        <a:rPr lang="en-GB" sz="1000">
                          <a:effectLst/>
                        </a:rPr>
                        <a:t>Yes</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3</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2.38%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54733758"/>
                  </a:ext>
                </a:extLst>
              </a:tr>
              <a:tr h="231775">
                <a:tc>
                  <a:txBody>
                    <a:bodyPr/>
                    <a:lstStyle/>
                    <a:p>
                      <a:pPr>
                        <a:spcAft>
                          <a:spcPts val="0"/>
                        </a:spcAft>
                      </a:pPr>
                      <a:r>
                        <a:rPr lang="en-GB" sz="1000">
                          <a:effectLst/>
                        </a:rPr>
                        <a:t>No</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88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69.84%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474341861"/>
                  </a:ext>
                </a:extLst>
              </a:tr>
              <a:tr h="231775">
                <a:tc>
                  <a:txBody>
                    <a:bodyPr/>
                    <a:lstStyle/>
                    <a:p>
                      <a:pPr>
                        <a:spcAft>
                          <a:spcPts val="0"/>
                        </a:spcAft>
                      </a:pPr>
                      <a:r>
                        <a:rPr lang="en-GB" sz="1000">
                          <a:effectLst/>
                        </a:rPr>
                        <a:t>Not Recorded on ESR</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35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27.78%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02074230"/>
                  </a:ext>
                </a:extLst>
              </a:tr>
              <a:tr h="276225">
                <a:tc>
                  <a:txBody>
                    <a:bodyPr/>
                    <a:lstStyle/>
                    <a:p>
                      <a:pPr>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359428024"/>
                  </a:ext>
                </a:extLst>
              </a:tr>
            </a:tbl>
          </a:graphicData>
        </a:graphic>
      </p:graphicFrame>
      <p:sp>
        <p:nvSpPr>
          <p:cNvPr id="18" name="Rectangle 2"/>
          <p:cNvSpPr>
            <a:spLocks noChangeArrowheads="1"/>
          </p:cNvSpPr>
          <p:nvPr/>
        </p:nvSpPr>
        <p:spPr bwMode="auto">
          <a:xfrm>
            <a:off x="184990" y="747283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194945" y="8490857"/>
            <a:ext cx="6191568" cy="830997"/>
          </a:xfrm>
          <a:prstGeom prst="rect">
            <a:avLst/>
          </a:prstGeom>
          <a:noFill/>
        </p:spPr>
        <p:txBody>
          <a:bodyPr wrap="square" rtlCol="0">
            <a:spAutoFit/>
          </a:bodyPr>
          <a:lstStyle/>
          <a:p>
            <a:r>
              <a:rPr lang="en-GB" sz="1200" dirty="0" smtClean="0">
                <a:latin typeface="Arial" panose="020B0604020202020204" pitchFamily="34" charset="0"/>
                <a:cs typeface="Arial" panose="020B0604020202020204" pitchFamily="34" charset="0"/>
              </a:rPr>
              <a:t>There </a:t>
            </a:r>
            <a:r>
              <a:rPr lang="en-GB" sz="1200" dirty="0">
                <a:latin typeface="Arial" panose="020B0604020202020204" pitchFamily="34" charset="0"/>
                <a:cs typeface="Arial" panose="020B0604020202020204" pitchFamily="34" charset="0"/>
              </a:rPr>
              <a:t>were no staff with disabilities that raised a grievance during the reporting period. This is a decrease from 6 cases the previous year and 1 case in 2018/19. </a:t>
            </a:r>
          </a:p>
          <a:p>
            <a:r>
              <a:rPr lang="en-GB" sz="1200" dirty="0">
                <a:latin typeface="Arial" panose="020B0604020202020204" pitchFamily="34" charset="0"/>
                <a:cs typeface="Arial" panose="020B0604020202020204" pitchFamily="34" charset="0"/>
              </a:rPr>
              <a:t>The number of staff with disabilities who are subject to disciplinary proceedings remains the same as the previous year (3 </a:t>
            </a:r>
            <a:r>
              <a:rPr lang="en-GB" sz="1200" dirty="0" smtClean="0">
                <a:latin typeface="Arial" panose="020B0604020202020204" pitchFamily="34" charset="0"/>
                <a:cs typeface="Arial" panose="020B0604020202020204" pitchFamily="34" charset="0"/>
              </a:rPr>
              <a:t>cases).</a:t>
            </a:r>
            <a:endParaRPr lang="en-GB" sz="1200" dirty="0"/>
          </a:p>
        </p:txBody>
      </p:sp>
      <p:sp>
        <p:nvSpPr>
          <p:cNvPr id="19" name="TextBox 18"/>
          <p:cNvSpPr txBox="1"/>
          <p:nvPr/>
        </p:nvSpPr>
        <p:spPr>
          <a:xfrm>
            <a:off x="184990" y="804311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Employee Relations Cases</a:t>
            </a:r>
            <a:endParaRPr lang="en-GB" sz="1400" dirty="0">
              <a:solidFill>
                <a:schemeClr val="bg1"/>
              </a:solidFill>
            </a:endParaRPr>
          </a:p>
        </p:txBody>
      </p:sp>
    </p:spTree>
    <p:extLst>
      <p:ext uri="{BB962C8B-B14F-4D97-AF65-F5344CB8AC3E}">
        <p14:creationId xmlns:p14="http://schemas.microsoft.com/office/powerpoint/2010/main" val="256572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49</a:t>
            </a:fld>
            <a:endParaRPr lang="en-GB"/>
          </a:p>
        </p:txBody>
      </p:sp>
      <p:sp>
        <p:nvSpPr>
          <p:cNvPr id="5" name="Rectangle 4"/>
          <p:cNvSpPr/>
          <p:nvPr/>
        </p:nvSpPr>
        <p:spPr>
          <a:xfrm>
            <a:off x="2407949" y="2084510"/>
            <a:ext cx="2130713" cy="1323439"/>
          </a:xfrm>
          <a:prstGeom prst="rect">
            <a:avLst/>
          </a:prstGeom>
          <a:noFill/>
        </p:spPr>
        <p:txBody>
          <a:bodyPr wrap="none">
            <a:spAutoFit/>
          </a:bodyPr>
          <a:lstStyle/>
          <a:p>
            <a:pPr algn="ctr"/>
            <a:r>
              <a:rPr lang="en-GB" sz="4000" b="1" dirty="0" smtClean="0"/>
              <a:t>Section 9</a:t>
            </a:r>
          </a:p>
          <a:p>
            <a:pPr algn="ctr"/>
            <a:r>
              <a:rPr lang="en-GB" sz="4000" b="1" dirty="0" smtClean="0"/>
              <a:t>Age</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389902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a:t>
            </a:fld>
            <a:endParaRPr lang="en-GB"/>
          </a:p>
        </p:txBody>
      </p:sp>
      <p:sp>
        <p:nvSpPr>
          <p:cNvPr id="3" name="TextBox 2"/>
          <p:cNvSpPr txBox="1"/>
          <p:nvPr/>
        </p:nvSpPr>
        <p:spPr>
          <a:xfrm>
            <a:off x="203605" y="5751115"/>
            <a:ext cx="5909773" cy="1107996"/>
          </a:xfrm>
          <a:prstGeom prst="rect">
            <a:avLst/>
          </a:prstGeom>
          <a:solidFill>
            <a:schemeClr val="accent1">
              <a:lumMod val="40000"/>
              <a:lumOff val="60000"/>
            </a:schemeClr>
          </a:solidFill>
        </p:spPr>
        <p:txBody>
          <a:bodyPr wrap="square" rtlCol="0">
            <a:spAutoFit/>
          </a:bodyPr>
          <a:lstStyle/>
          <a:p>
            <a:r>
              <a:rPr lang="en-GB" sz="1100" dirty="0">
                <a:latin typeface="Arial" panose="020B0604020202020204" pitchFamily="34" charset="0"/>
                <a:cs typeface="Arial" panose="020B0604020202020204" pitchFamily="34" charset="0"/>
              </a:rPr>
              <a:t>In addition to a focus on the protected characteristic groups, we have included an analysis of Welsh Language Skills of our workforce.  An aim of our Bilingual Skills Policy is to facilitate staff to use the Welsh language within the workplace.  Following the introduction of the Welsh Language Standards (No. 7) 2018 Regulations there is a significant increase in the expectation for the right of staff to receive services within our internal administrative arrangements through the medium of Welsh.</a:t>
            </a:r>
          </a:p>
        </p:txBody>
      </p:sp>
      <p:sp>
        <p:nvSpPr>
          <p:cNvPr id="5" name="TextBox 4"/>
          <p:cNvSpPr txBox="1"/>
          <p:nvPr/>
        </p:nvSpPr>
        <p:spPr>
          <a:xfrm>
            <a:off x="177612" y="1412713"/>
            <a:ext cx="3254012" cy="4324261"/>
          </a:xfrm>
          <a:prstGeom prst="rect">
            <a:avLst/>
          </a:prstGeom>
          <a:noFill/>
        </p:spPr>
        <p:txBody>
          <a:bodyPr wrap="square" rtlCol="0">
            <a:spAutoFit/>
          </a:bodyPr>
          <a:lstStyle/>
          <a:p>
            <a:r>
              <a:rPr lang="en-GB" sz="1100" dirty="0" smtClean="0">
                <a:latin typeface="Arial" panose="020B0604020202020204" pitchFamily="34" charset="0"/>
                <a:cs typeface="Arial" panose="020B0604020202020204" pitchFamily="34" charset="0"/>
              </a:rPr>
              <a:t>We want all our employees, no matter what their identity, culture or background to have the best possible employment experience in Hywel Dda. We also want candidates who apply to work with the Health Board to have access to all our opportunities with any barriers and accessibility issues to be eliminated. The analysis of robust information on our workforce profile, as a minimum on an annual basis, is key to moving this important agenda forward. </a:t>
            </a:r>
          </a:p>
          <a:p>
            <a:r>
              <a:rPr lang="en-GB" sz="1100" dirty="0" smtClean="0">
                <a:latin typeface="Arial" panose="020B0604020202020204" pitchFamily="34" charset="0"/>
                <a:cs typeface="Arial" panose="020B0604020202020204" pitchFamily="34" charset="0"/>
              </a:rPr>
              <a:t>The information recorded and reported in the report was extracted from data held on the Electronic Staffing Record’s Business Intelligence (ESRBI reporting database) for the period to 31</a:t>
            </a:r>
            <a:r>
              <a:rPr lang="en-GB" sz="1100" baseline="30000" dirty="0" smtClean="0">
                <a:latin typeface="Arial" panose="020B0604020202020204" pitchFamily="34" charset="0"/>
                <a:cs typeface="Arial" panose="020B0604020202020204" pitchFamily="34" charset="0"/>
              </a:rPr>
              <a:t>st</a:t>
            </a:r>
            <a:r>
              <a:rPr lang="en-GB" sz="1100" dirty="0" smtClean="0">
                <a:latin typeface="Arial" panose="020B0604020202020204" pitchFamily="34" charset="0"/>
                <a:cs typeface="Arial" panose="020B0604020202020204" pitchFamily="34" charset="0"/>
              </a:rPr>
              <a:t> March 2021. Employees are encouraged to use ESR Self Service to aid in the collection of more complete and accurate information.  It is acknowledged that staff reserve the right to decline the opportunity to complete equality data monitoring information, and while efforts are made to encourage completion, this will not be made compulsory. Therefore, we know, that particularly for sensitive personal information, our figures may not reflect the full demographic picture of our workforce. </a:t>
            </a:r>
            <a:endParaRPr lang="en-GB" sz="1100" dirty="0">
              <a:latin typeface="Arial" panose="020B0604020202020204" pitchFamily="34" charset="0"/>
              <a:cs typeface="Arial" panose="020B0604020202020204" pitchFamily="34" charset="0"/>
            </a:endParaRPr>
          </a:p>
        </p:txBody>
      </p:sp>
      <p:sp>
        <p:nvSpPr>
          <p:cNvPr id="6" name="TextBox 5"/>
          <p:cNvSpPr txBox="1"/>
          <p:nvPr/>
        </p:nvSpPr>
        <p:spPr>
          <a:xfrm>
            <a:off x="3431624" y="1431938"/>
            <a:ext cx="2487167" cy="3816429"/>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In order to assess the percentages reported during this period the Health Board comparator percentages for the period of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2020 were also used.  When undertaking the comparisons it should also be noted, that due to the change in Headcount between both periods this will show an impact on the statistics of the protected characteristics. The headcount as at the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2021 was 12,256 compared to 11,586 as at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2020. This is an increase in the headcount of 940 employees predominantly associated with the additional workforce required to support the work associated with the pandemic.  Headcount is the total number of staff engaged as employees and workers by the Health Board which includes Bank and Locum.  </a:t>
            </a:r>
          </a:p>
        </p:txBody>
      </p:sp>
      <p:sp>
        <p:nvSpPr>
          <p:cNvPr id="10" name="TextBox 9"/>
          <p:cNvSpPr txBox="1"/>
          <p:nvPr/>
        </p:nvSpPr>
        <p:spPr>
          <a:xfrm>
            <a:off x="203607" y="946006"/>
            <a:ext cx="5909772" cy="369332"/>
          </a:xfrm>
          <a:prstGeom prst="rect">
            <a:avLst/>
          </a:prstGeom>
          <a:solidFill>
            <a:schemeClr val="accent1">
              <a:lumMod val="50000"/>
            </a:schemeClr>
          </a:solidFill>
        </p:spPr>
        <p:txBody>
          <a:bodyPr wrap="square" rtlCol="0">
            <a:spAutoFit/>
          </a:bodyPr>
          <a:lstStyle/>
          <a:p>
            <a:r>
              <a:rPr lang="en-GB" dirty="0" smtClean="0">
                <a:solidFill>
                  <a:schemeClr val="bg1"/>
                </a:solidFill>
              </a:rPr>
              <a:t>Introduction</a:t>
            </a:r>
            <a:endParaRPr lang="en-GB" dirty="0">
              <a:solidFill>
                <a:schemeClr val="bg1"/>
              </a:solidFill>
            </a:endParaRPr>
          </a:p>
        </p:txBody>
      </p:sp>
      <p:sp>
        <p:nvSpPr>
          <p:cNvPr id="11" name="TextBox 10"/>
          <p:cNvSpPr txBox="1"/>
          <p:nvPr/>
        </p:nvSpPr>
        <p:spPr>
          <a:xfrm>
            <a:off x="227700" y="8506379"/>
            <a:ext cx="5909773" cy="938719"/>
          </a:xfrm>
          <a:prstGeom prst="rect">
            <a:avLst/>
          </a:prstGeom>
          <a:solidFill>
            <a:schemeClr val="bg1">
              <a:lumMod val="85000"/>
            </a:schemeClr>
          </a:solidFill>
        </p:spPr>
        <p:txBody>
          <a:bodyPr wrap="square" rtlCol="0">
            <a:spAutoFit/>
          </a:bodyPr>
          <a:lstStyle/>
          <a:p>
            <a:r>
              <a:rPr lang="en-GB" sz="1100" dirty="0">
                <a:latin typeface="Arial" panose="020B0604020202020204" pitchFamily="34" charset="0"/>
                <a:cs typeface="Arial" panose="020B0604020202020204" pitchFamily="34" charset="0"/>
              </a:rPr>
              <a:t>For population comparator purposes information has been taken from the Office of National Statistics, (ONS) Census 2011.  Demographics for the Hywel Dda region are available on the ONS website (</a:t>
            </a:r>
            <a:r>
              <a:rPr lang="en-GB" sz="1100" u="sng" dirty="0">
                <a:latin typeface="Arial" panose="020B0604020202020204" pitchFamily="34" charset="0"/>
                <a:cs typeface="Arial" panose="020B0604020202020204" pitchFamily="34" charset="0"/>
                <a:hlinkClick r:id="rId3"/>
              </a:rPr>
              <a:t>www.ons.gov.uk</a:t>
            </a:r>
            <a:r>
              <a:rPr lang="en-GB" sz="1100" dirty="0">
                <a:latin typeface="Arial" panose="020B0604020202020204" pitchFamily="34" charset="0"/>
                <a:cs typeface="Arial" panose="020B0604020202020204" pitchFamily="34" charset="0"/>
              </a:rPr>
              <a:t>) and the information shown in the main body of this report provides a comparison of protected characteristics based on the results of the 2011 Census. </a:t>
            </a:r>
          </a:p>
        </p:txBody>
      </p:sp>
      <p:sp>
        <p:nvSpPr>
          <p:cNvPr id="12" name="TextBox 11"/>
          <p:cNvSpPr txBox="1"/>
          <p:nvPr/>
        </p:nvSpPr>
        <p:spPr>
          <a:xfrm>
            <a:off x="203605" y="6890552"/>
            <a:ext cx="2978982" cy="1615827"/>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The Health Board is aware that further work is required to analyse the impact of intersectionality across multiple protected groups i.e. how the statistics compare  (and therefore how experiences may differ) between, for example,  white, gay men  and BAME gay men, or disabled female employees compared to male disabled employees etc.</a:t>
            </a:r>
          </a:p>
        </p:txBody>
      </p:sp>
      <p:sp>
        <p:nvSpPr>
          <p:cNvPr id="13" name="TextBox 12"/>
          <p:cNvSpPr txBox="1"/>
          <p:nvPr/>
        </p:nvSpPr>
        <p:spPr>
          <a:xfrm>
            <a:off x="3351683" y="6938012"/>
            <a:ext cx="2983560" cy="1446550"/>
          </a:xfrm>
          <a:prstGeom prst="rect">
            <a:avLst/>
          </a:prstGeom>
          <a:solidFill>
            <a:schemeClr val="bg1">
              <a:lumMod val="95000"/>
            </a:schemeClr>
          </a:solidFill>
        </p:spPr>
        <p:txBody>
          <a:bodyPr wrap="square" rtlCol="0">
            <a:spAutoFit/>
          </a:bodyPr>
          <a:lstStyle/>
          <a:p>
            <a:r>
              <a:rPr lang="en-GB" sz="1100" dirty="0">
                <a:latin typeface="Arial" panose="020B0604020202020204" pitchFamily="34" charset="0"/>
                <a:cs typeface="Arial" panose="020B0604020202020204" pitchFamily="34" charset="0"/>
              </a:rPr>
              <a:t>It should be noted, that for comparator purposes with the population of the Hywel Dda area, a number of appointments are made from outside the Hywel Dda area (including overseas) making it more challenging to draw conclusions on the profile of our own workforce to the profile of the general population in the area.</a:t>
            </a:r>
            <a:r>
              <a:rPr lang="en-GB"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17762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Folded Corner 4"/>
          <p:cNvSpPr/>
          <p:nvPr/>
        </p:nvSpPr>
        <p:spPr>
          <a:xfrm>
            <a:off x="259068" y="5444049"/>
            <a:ext cx="3598131" cy="3926004"/>
          </a:xfrm>
          <a:prstGeom prst="foldedCorner">
            <a:avLst/>
          </a:prstGeom>
          <a:solidFill>
            <a:schemeClr val="accent1">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200" dirty="0">
                <a:solidFill>
                  <a:schemeClr val="tx1"/>
                </a:solidFill>
                <a:latin typeface="Arial" panose="020B0604020202020204" pitchFamily="34" charset="0"/>
                <a:cs typeface="Arial" panose="020B0604020202020204" pitchFamily="34" charset="0"/>
              </a:rPr>
              <a:t>The Department of Work &amp; Pensions funded </a:t>
            </a:r>
            <a:r>
              <a:rPr lang="en-GB" sz="1200" dirty="0" smtClean="0">
                <a:solidFill>
                  <a:schemeClr val="tx1"/>
                </a:solidFill>
                <a:latin typeface="Arial" panose="020B0604020202020204" pitchFamily="34" charset="0"/>
                <a:cs typeface="Arial" panose="020B0604020202020204" pitchFamily="34" charset="0"/>
              </a:rPr>
              <a:t>Kick-Start </a:t>
            </a:r>
            <a:r>
              <a:rPr lang="en-GB" sz="1200" dirty="0">
                <a:solidFill>
                  <a:schemeClr val="tx1"/>
                </a:solidFill>
                <a:latin typeface="Arial" panose="020B0604020202020204" pitchFamily="34" charset="0"/>
                <a:cs typeface="Arial" panose="020B0604020202020204" pitchFamily="34" charset="0"/>
              </a:rPr>
              <a:t>Scheme, provides a unique opportunity for HDUHB, to increase their engagement with our local communities, specifically amongst young people aged between 16 and 24 and in receipt of Universal Credit, who are at risk of long-term unemployment. Engagement with the Scheme supports our corporate social responsibility by investing in the local population, strengthening our links with communities and building our future workforce. This is aligned to the Wellbeing of Future Generations act 2015 and the health and social care strategy ‘A Healthier Mid and West Wales Our Future Generations Living Well</a:t>
            </a:r>
            <a:r>
              <a:rPr lang="en-GB" sz="1200" dirty="0" smtClean="0">
                <a:solidFill>
                  <a:schemeClr val="tx1"/>
                </a:solidFill>
                <a:latin typeface="Arial" panose="020B0604020202020204" pitchFamily="34" charset="0"/>
                <a:cs typeface="Arial" panose="020B0604020202020204" pitchFamily="34" charset="0"/>
              </a:rPr>
              <a:t>’.</a:t>
            </a:r>
          </a:p>
          <a:p>
            <a:endParaRPr lang="en-GB" sz="1200" dirty="0">
              <a:solidFill>
                <a:schemeClr val="tx1"/>
              </a:solidFill>
              <a:latin typeface="Arial" panose="020B0604020202020204" pitchFamily="34" charset="0"/>
              <a:cs typeface="Arial" panose="020B0604020202020204" pitchFamily="34" charset="0"/>
            </a:endParaRPr>
          </a:p>
          <a:p>
            <a:r>
              <a:rPr lang="en-GB" sz="1200" dirty="0" smtClean="0">
                <a:solidFill>
                  <a:schemeClr val="tx1"/>
                </a:solidFill>
                <a:latin typeface="Arial" panose="020B0604020202020204" pitchFamily="34" charset="0"/>
                <a:cs typeface="Arial" panose="020B0604020202020204" pitchFamily="34" charset="0"/>
              </a:rPr>
              <a:t>The work to introduce 30 Kick-Start vacancies across the Health Board is under way</a:t>
            </a:r>
            <a:endParaRPr lang="en-GB" sz="1200"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318444" y="2356955"/>
            <a:ext cx="2543876" cy="1569660"/>
          </a:xfrm>
          <a:prstGeom prst="rect">
            <a:avLst/>
          </a:prstGeom>
          <a:solidFill>
            <a:schemeClr val="bg1">
              <a:lumMod val="95000"/>
            </a:schemeClr>
          </a:solidFill>
        </p:spPr>
        <p:txBody>
          <a:bodyPr wrap="square">
            <a:spAutoFit/>
          </a:bodyPr>
          <a:lstStyle/>
          <a:p>
            <a:pPr lvl="0"/>
            <a:r>
              <a:rPr lang="en-GB" sz="1200" dirty="0" smtClean="0">
                <a:latin typeface="Arial" panose="020B0604020202020204" pitchFamily="34" charset="0"/>
                <a:cs typeface="Arial" panose="020B0604020202020204" pitchFamily="34" charset="0"/>
              </a:rPr>
              <a:t>In a bid to raise awareness various external stakeholders and partner organisations were engaged with across the Health Board three counties including: </a:t>
            </a:r>
            <a:r>
              <a:rPr lang="en-GB" sz="1200" dirty="0">
                <a:latin typeface="Arial" panose="020B0604020202020204" pitchFamily="34" charset="0"/>
                <a:cs typeface="Arial" panose="020B0604020202020204" pitchFamily="34" charset="0"/>
              </a:rPr>
              <a:t>schools, </a:t>
            </a:r>
            <a:r>
              <a:rPr lang="en-GB" sz="1200" dirty="0" smtClean="0">
                <a:latin typeface="Arial" panose="020B0604020202020204" pitchFamily="34" charset="0"/>
                <a:cs typeface="Arial" panose="020B0604020202020204" pitchFamily="34" charset="0"/>
              </a:rPr>
              <a:t>job centres, parents</a:t>
            </a:r>
            <a:r>
              <a:rPr lang="en-GB" sz="1200" dirty="0">
                <a:latin typeface="Arial" panose="020B0604020202020204" pitchFamily="34" charset="0"/>
                <a:cs typeface="Arial" panose="020B0604020202020204" pitchFamily="34" charset="0"/>
              </a:rPr>
              <a:t>, educators and FE </a:t>
            </a:r>
            <a:r>
              <a:rPr lang="en-GB" sz="1200" dirty="0" smtClean="0">
                <a:latin typeface="Arial" panose="020B0604020202020204" pitchFamily="34" charset="0"/>
                <a:cs typeface="Arial" panose="020B0604020202020204" pitchFamily="34" charset="0"/>
              </a:rPr>
              <a:t>College </a:t>
            </a:r>
            <a:r>
              <a:rPr lang="en-GB" sz="1200" dirty="0">
                <a:latin typeface="Arial" panose="020B0604020202020204" pitchFamily="34" charset="0"/>
                <a:cs typeface="Arial" panose="020B0604020202020204" pitchFamily="34" charset="0"/>
              </a:rPr>
              <a:t>to further promote </a:t>
            </a:r>
            <a:r>
              <a:rPr lang="en-GB" sz="1200" dirty="0" smtClean="0">
                <a:latin typeface="Arial" panose="020B0604020202020204" pitchFamily="34" charset="0"/>
                <a:cs typeface="Arial" panose="020B0604020202020204" pitchFamily="34" charset="0"/>
              </a:rPr>
              <a:t>apprenticeship opportunities</a:t>
            </a:r>
            <a:r>
              <a:rPr lang="en-GB" sz="1200" dirty="0">
                <a:latin typeface="Arial" panose="020B0604020202020204" pitchFamily="34" charset="0"/>
                <a:cs typeface="Arial" panose="020B0604020202020204" pitchFamily="34" charset="0"/>
              </a:rPr>
              <a:t>.</a:t>
            </a:r>
          </a:p>
        </p:txBody>
      </p:sp>
      <p:sp>
        <p:nvSpPr>
          <p:cNvPr id="6" name="Slide Number Placeholder 5"/>
          <p:cNvSpPr>
            <a:spLocks noGrp="1"/>
          </p:cNvSpPr>
          <p:nvPr>
            <p:ph type="sldNum" sz="quarter" idx="12"/>
          </p:nvPr>
        </p:nvSpPr>
        <p:spPr/>
        <p:txBody>
          <a:bodyPr/>
          <a:lstStyle/>
          <a:p>
            <a:fld id="{74710304-EE0D-4BCA-B415-2E7F52169AEF}" type="slidenum">
              <a:rPr lang="en-GB" smtClean="0"/>
              <a:t>50</a:t>
            </a:fld>
            <a:endParaRPr lang="en-GB"/>
          </a:p>
        </p:txBody>
      </p:sp>
      <p:sp>
        <p:nvSpPr>
          <p:cNvPr id="14" name="TextBox 13"/>
          <p:cNvSpPr txBox="1"/>
          <p:nvPr/>
        </p:nvSpPr>
        <p:spPr>
          <a:xfrm>
            <a:off x="318444" y="553794"/>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 Positive Action</a:t>
            </a:r>
            <a:endParaRPr lang="en-GB" dirty="0">
              <a:solidFill>
                <a:schemeClr val="bg1"/>
              </a:solidFill>
            </a:endParaRPr>
          </a:p>
        </p:txBody>
      </p:sp>
      <p:sp>
        <p:nvSpPr>
          <p:cNvPr id="2" name="TextBox 1"/>
          <p:cNvSpPr txBox="1"/>
          <p:nvPr/>
        </p:nvSpPr>
        <p:spPr>
          <a:xfrm>
            <a:off x="318444" y="1316875"/>
            <a:ext cx="4039800" cy="646331"/>
          </a:xfrm>
          <a:prstGeom prst="rect">
            <a:avLst/>
          </a:prstGeom>
          <a:solidFill>
            <a:schemeClr val="bg1">
              <a:lumMod val="85000"/>
            </a:schemeClr>
          </a:solidFill>
        </p:spPr>
        <p:txBody>
          <a:bodyPr wrap="square" rtlCol="0">
            <a:spAutoFit/>
          </a:bodyPr>
          <a:lstStyle/>
          <a:p>
            <a:pPr lvl="0"/>
            <a:r>
              <a:rPr lang="en-GB" sz="1200" dirty="0">
                <a:latin typeface="Arial" panose="020B0604020202020204" pitchFamily="34" charset="0"/>
                <a:cs typeface="Arial" panose="020B0604020202020204" pitchFamily="34" charset="0"/>
              </a:rPr>
              <a:t>Apprenticeship Academy recruitment </a:t>
            </a:r>
            <a:r>
              <a:rPr lang="en-GB" sz="1200" dirty="0" smtClean="0">
                <a:latin typeface="Arial" panose="020B0604020202020204" pitchFamily="34" charset="0"/>
                <a:cs typeface="Arial" panose="020B0604020202020204" pitchFamily="34" charset="0"/>
              </a:rPr>
              <a:t>started it’s promotion for the 2021 Apprenticeship career pathways in January 2021.  </a:t>
            </a:r>
            <a:endParaRPr lang="en-GB" sz="1200" dirty="0">
              <a:latin typeface="Arial" panose="020B0604020202020204" pitchFamily="34" charset="0"/>
              <a:cs typeface="Arial" panose="020B0604020202020204" pitchFamily="34" charset="0"/>
            </a:endParaRPr>
          </a:p>
        </p:txBody>
      </p:sp>
      <p:sp>
        <p:nvSpPr>
          <p:cNvPr id="8" name="TextBox 7"/>
          <p:cNvSpPr txBox="1"/>
          <p:nvPr/>
        </p:nvSpPr>
        <p:spPr>
          <a:xfrm>
            <a:off x="3274005" y="2343638"/>
            <a:ext cx="2529314" cy="1569660"/>
          </a:xfrm>
          <a:prstGeom prst="rect">
            <a:avLst/>
          </a:prstGeom>
          <a:solidFill>
            <a:schemeClr val="accent1">
              <a:lumMod val="40000"/>
              <a:lumOff val="60000"/>
            </a:schemeClr>
          </a:solidFill>
        </p:spPr>
        <p:txBody>
          <a:bodyPr wrap="square" rtlCol="0">
            <a:spAutoFit/>
          </a:bodyPr>
          <a:lstStyle/>
          <a:p>
            <a:r>
              <a:rPr lang="en-GB" sz="1200" dirty="0" smtClean="0">
                <a:latin typeface="Arial" panose="020B0604020202020204" pitchFamily="34" charset="0"/>
                <a:cs typeface="Arial" panose="020B0604020202020204" pitchFamily="34" charset="0"/>
              </a:rPr>
              <a:t>Various social media platforms were used to engage the public. The reach and engagement (including reach, likes, shares and comments) across the </a:t>
            </a:r>
            <a:r>
              <a:rPr lang="en-GB" sz="1200" dirty="0" err="1" smtClean="0">
                <a:latin typeface="Arial" panose="020B0604020202020204" pitchFamily="34" charset="0"/>
                <a:cs typeface="Arial" panose="020B0604020202020204" pitchFamily="34" charset="0"/>
              </a:rPr>
              <a:t>Swyddi</a:t>
            </a:r>
            <a:r>
              <a:rPr lang="en-GB" sz="1200" dirty="0" smtClean="0">
                <a:latin typeface="Arial" panose="020B0604020202020204" pitchFamily="34" charset="0"/>
                <a:cs typeface="Arial" panose="020B0604020202020204" pitchFamily="34" charset="0"/>
              </a:rPr>
              <a:t> Hywel Dda Jobs platforms for the Apprenticeship Schemes exceeded half a million.</a:t>
            </a:r>
            <a:endParaRPr lang="en-GB" sz="1200" dirty="0">
              <a:latin typeface="Arial" panose="020B0604020202020204" pitchFamily="34" charset="0"/>
              <a:cs typeface="Arial" panose="020B0604020202020204" pitchFamily="34" charset="0"/>
            </a:endParaRPr>
          </a:p>
        </p:txBody>
      </p:sp>
      <p:sp>
        <p:nvSpPr>
          <p:cNvPr id="15" name="Oval Callout 14"/>
          <p:cNvSpPr/>
          <p:nvPr/>
        </p:nvSpPr>
        <p:spPr>
          <a:xfrm>
            <a:off x="3974607" y="5104102"/>
            <a:ext cx="2798593" cy="2540729"/>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“Having </a:t>
            </a:r>
            <a:r>
              <a:rPr lang="en-GB" sz="1200" dirty="0" smtClean="0">
                <a:solidFill>
                  <a:schemeClr val="tx1"/>
                </a:solidFill>
                <a:latin typeface="Arial" panose="020B0604020202020204" pitchFamily="34" charset="0"/>
                <a:cs typeface="Arial" panose="020B0604020202020204" pitchFamily="34" charset="0"/>
              </a:rPr>
              <a:t>the 2019 cohort of apprentices </a:t>
            </a:r>
            <a:r>
              <a:rPr lang="en-GB" sz="1200" dirty="0">
                <a:solidFill>
                  <a:schemeClr val="tx1"/>
                </a:solidFill>
                <a:latin typeface="Arial" panose="020B0604020202020204" pitchFamily="34" charset="0"/>
                <a:cs typeface="Arial" panose="020B0604020202020204" pitchFamily="34" charset="0"/>
              </a:rPr>
              <a:t>within the workforce </a:t>
            </a:r>
            <a:r>
              <a:rPr lang="en-GB" sz="1200" dirty="0" smtClean="0">
                <a:solidFill>
                  <a:schemeClr val="tx1"/>
                </a:solidFill>
                <a:latin typeface="Arial" panose="020B0604020202020204" pitchFamily="34" charset="0"/>
                <a:cs typeface="Arial" panose="020B0604020202020204" pitchFamily="34" charset="0"/>
              </a:rPr>
              <a:t>starting from </a:t>
            </a:r>
            <a:r>
              <a:rPr lang="en-GB" sz="1200" dirty="0">
                <a:solidFill>
                  <a:schemeClr val="tx1"/>
                </a:solidFill>
                <a:latin typeface="Arial" panose="020B0604020202020204" pitchFamily="34" charset="0"/>
                <a:cs typeface="Arial" panose="020B0604020202020204" pitchFamily="34" charset="0"/>
              </a:rPr>
              <a:t>the age of 16 -34 is a absolute </a:t>
            </a:r>
            <a:r>
              <a:rPr lang="en-GB" sz="1200" dirty="0" smtClean="0">
                <a:solidFill>
                  <a:schemeClr val="tx1"/>
                </a:solidFill>
                <a:latin typeface="Arial" panose="020B0604020202020204" pitchFamily="34" charset="0"/>
                <a:cs typeface="Arial" panose="020B0604020202020204" pitchFamily="34" charset="0"/>
              </a:rPr>
              <a:t>joy. I cant wait to meet the successful 2021 cohort of apprentices” </a:t>
            </a:r>
            <a:r>
              <a:rPr lang="en-GB" sz="1200" dirty="0">
                <a:solidFill>
                  <a:schemeClr val="tx1"/>
                </a:solidFill>
                <a:latin typeface="Arial" panose="020B0604020202020204" pitchFamily="34" charset="0"/>
                <a:cs typeface="Arial" panose="020B0604020202020204" pitchFamily="34" charset="0"/>
              </a:rPr>
              <a:t>- Dawn</a:t>
            </a:r>
          </a:p>
        </p:txBody>
      </p:sp>
      <p:sp>
        <p:nvSpPr>
          <p:cNvPr id="3" name="TextBox 2"/>
          <p:cNvSpPr txBox="1"/>
          <p:nvPr/>
        </p:nvSpPr>
        <p:spPr>
          <a:xfrm>
            <a:off x="318443" y="4180114"/>
            <a:ext cx="4835447" cy="646331"/>
          </a:xfrm>
          <a:prstGeom prst="rect">
            <a:avLst/>
          </a:prstGeom>
          <a:noFill/>
        </p:spPr>
        <p:txBody>
          <a:bodyPr wrap="square" rtlCol="0">
            <a:spAutoFit/>
          </a:bodyPr>
          <a:lstStyle/>
          <a:p>
            <a:r>
              <a:rPr lang="en-GB" sz="1200" dirty="0" smtClean="0">
                <a:latin typeface="Arial" panose="020B0604020202020204" pitchFamily="34" charset="0"/>
                <a:cs typeface="Arial" panose="020B0604020202020204" pitchFamily="34" charset="0"/>
              </a:rPr>
              <a:t>A task and finish group identified that the language in Band 2 Job Descriptions was not appropriate for young people. These were reviewed and reworded to make more attractive</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2339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6" name="Slide Number Placeholder 5"/>
          <p:cNvSpPr>
            <a:spLocks noGrp="1"/>
          </p:cNvSpPr>
          <p:nvPr>
            <p:ph type="sldNum" sz="quarter" idx="12"/>
          </p:nvPr>
        </p:nvSpPr>
        <p:spPr/>
        <p:txBody>
          <a:bodyPr/>
          <a:lstStyle/>
          <a:p>
            <a:fld id="{74710304-EE0D-4BCA-B415-2E7F52169AEF}" type="slidenum">
              <a:rPr lang="en-GB" smtClean="0"/>
              <a:t>51</a:t>
            </a:fld>
            <a:endParaRPr lang="en-GB"/>
          </a:p>
        </p:txBody>
      </p:sp>
      <p:sp>
        <p:nvSpPr>
          <p:cNvPr id="8" name="Cube 7"/>
          <p:cNvSpPr/>
          <p:nvPr/>
        </p:nvSpPr>
        <p:spPr>
          <a:xfrm>
            <a:off x="1163782" y="1691361"/>
            <a:ext cx="2215954" cy="2548130"/>
          </a:xfrm>
          <a:prstGeom prst="cube">
            <a:avLst/>
          </a:prstGeom>
          <a:solidFill>
            <a:schemeClr val="accent1">
              <a:lumMod val="40000"/>
              <a:lumOff val="60000"/>
            </a:schemeClr>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The Apprenticeship Governance Group continue to meet to discuss apprenticeship pathways and will continue with the introduction of apprentice </a:t>
            </a:r>
            <a:r>
              <a:rPr lang="en-GB" sz="1200" dirty="0" smtClean="0">
                <a:solidFill>
                  <a:schemeClr val="tx1"/>
                </a:solidFill>
                <a:latin typeface="Arial" panose="020B0604020202020204" pitchFamily="34" charset="0"/>
                <a:cs typeface="Arial" panose="020B0604020202020204" pitchFamily="34" charset="0"/>
              </a:rPr>
              <a:t>opportunities </a:t>
            </a:r>
            <a:endParaRPr lang="en-GB" sz="1200" dirty="0">
              <a:solidFill>
                <a:schemeClr val="tx1"/>
              </a:solidFill>
              <a:latin typeface="Arial" panose="020B0604020202020204" pitchFamily="34" charset="0"/>
              <a:cs typeface="Arial" panose="020B0604020202020204" pitchFamily="34" charset="0"/>
            </a:endParaRPr>
          </a:p>
        </p:txBody>
      </p:sp>
      <p:sp>
        <p:nvSpPr>
          <p:cNvPr id="9" name="Cube 8"/>
          <p:cNvSpPr/>
          <p:nvPr/>
        </p:nvSpPr>
        <p:spPr>
          <a:xfrm>
            <a:off x="4120738" y="1508166"/>
            <a:ext cx="2078181" cy="232756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200" dirty="0">
                <a:solidFill>
                  <a:schemeClr val="tx1"/>
                </a:solidFill>
                <a:latin typeface="Arial" panose="020B0604020202020204" pitchFamily="34" charset="0"/>
                <a:cs typeface="Arial" panose="020B0604020202020204" pitchFamily="34" charset="0"/>
              </a:rPr>
              <a:t>Identify the characteristics of work that are important to people aged 24 and under and explore actions the health board can take to attract and retain young </a:t>
            </a:r>
            <a:r>
              <a:rPr lang="en-GB" sz="1200" dirty="0" smtClean="0">
                <a:solidFill>
                  <a:schemeClr val="tx1"/>
                </a:solidFill>
                <a:latin typeface="Arial" panose="020B0604020202020204" pitchFamily="34" charset="0"/>
                <a:cs typeface="Arial" panose="020B0604020202020204" pitchFamily="34" charset="0"/>
              </a:rPr>
              <a:t>workers</a:t>
            </a:r>
            <a:endParaRPr lang="en-GB" sz="1200" dirty="0">
              <a:solidFill>
                <a:schemeClr val="tx1"/>
              </a:solidFill>
              <a:latin typeface="Arial" panose="020B0604020202020204" pitchFamily="34" charset="0"/>
              <a:cs typeface="Arial" panose="020B0604020202020204" pitchFamily="34" charset="0"/>
            </a:endParaRPr>
          </a:p>
        </p:txBody>
      </p:sp>
      <p:sp>
        <p:nvSpPr>
          <p:cNvPr id="14" name="Cube 13"/>
          <p:cNvSpPr/>
          <p:nvPr/>
        </p:nvSpPr>
        <p:spPr>
          <a:xfrm>
            <a:off x="267056" y="4710735"/>
            <a:ext cx="2220686" cy="2317414"/>
          </a:xfrm>
          <a:prstGeom prst="cub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200" dirty="0">
                <a:solidFill>
                  <a:schemeClr val="tx1"/>
                </a:solidFill>
                <a:latin typeface="Arial" panose="020B0604020202020204" pitchFamily="34" charset="0"/>
                <a:cs typeface="Arial" panose="020B0604020202020204" pitchFamily="34" charset="0"/>
              </a:rPr>
              <a:t>Continue to grow/develop relationships various external stakeholders to promote opportunities and increase accessibility</a:t>
            </a:r>
          </a:p>
        </p:txBody>
      </p:sp>
      <p:sp>
        <p:nvSpPr>
          <p:cNvPr id="15" name="Cube 14"/>
          <p:cNvSpPr/>
          <p:nvPr/>
        </p:nvSpPr>
        <p:spPr>
          <a:xfrm>
            <a:off x="4345533" y="4531009"/>
            <a:ext cx="1628589" cy="3424308"/>
          </a:xfrm>
          <a:prstGeom prst="cub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200" dirty="0">
                <a:solidFill>
                  <a:schemeClr val="tx1"/>
                </a:solidFill>
                <a:latin typeface="Arial" panose="020B0604020202020204" pitchFamily="34" charset="0"/>
                <a:cs typeface="Arial" panose="020B0604020202020204" pitchFamily="34" charset="0"/>
              </a:rPr>
              <a:t>Identify the characteristics of work that are important to people aged 50 and over and explore actions the health board can take to attract and retain older </a:t>
            </a:r>
            <a:r>
              <a:rPr lang="en-GB" sz="1200" dirty="0" smtClean="0">
                <a:solidFill>
                  <a:schemeClr val="tx1"/>
                </a:solidFill>
                <a:latin typeface="Arial" panose="020B0604020202020204" pitchFamily="34" charset="0"/>
                <a:cs typeface="Arial" panose="020B0604020202020204" pitchFamily="34" charset="0"/>
              </a:rPr>
              <a:t>workers</a:t>
            </a:r>
            <a:endParaRPr lang="en-GB" sz="1200" dirty="0">
              <a:solidFill>
                <a:schemeClr val="tx1"/>
              </a:solidFill>
              <a:latin typeface="Arial" panose="020B0604020202020204" pitchFamily="34" charset="0"/>
              <a:cs typeface="Arial" panose="020B0604020202020204" pitchFamily="34" charset="0"/>
            </a:endParaRPr>
          </a:p>
        </p:txBody>
      </p:sp>
      <p:sp>
        <p:nvSpPr>
          <p:cNvPr id="16" name="Oval Callout 15"/>
          <p:cNvSpPr/>
          <p:nvPr/>
        </p:nvSpPr>
        <p:spPr>
          <a:xfrm>
            <a:off x="890649" y="7125195"/>
            <a:ext cx="3075709" cy="2181857"/>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a:t>
            </a:r>
            <a:r>
              <a:rPr lang="en-GB" sz="1200" dirty="0" smtClean="0">
                <a:solidFill>
                  <a:schemeClr val="tx1"/>
                </a:solidFill>
                <a:latin typeface="Arial" panose="020B0604020202020204" pitchFamily="34" charset="0"/>
                <a:cs typeface="Arial" panose="020B0604020202020204" pitchFamily="34" charset="0"/>
              </a:rPr>
              <a:t>Attracting apprentices of all ages from across our communities has been one of the highlights of my career” - Amanda</a:t>
            </a:r>
            <a:endParaRPr lang="en-GB" sz="1200" dirty="0">
              <a:solidFill>
                <a:schemeClr val="tx1"/>
              </a:solidFill>
              <a:latin typeface="Arial" panose="020B0604020202020204" pitchFamily="34" charset="0"/>
              <a:cs typeface="Arial" panose="020B0604020202020204" pitchFamily="34" charset="0"/>
            </a:endParaRPr>
          </a:p>
        </p:txBody>
      </p:sp>
      <p:sp>
        <p:nvSpPr>
          <p:cNvPr id="19" name="TextBox 18"/>
          <p:cNvSpPr txBox="1"/>
          <p:nvPr/>
        </p:nvSpPr>
        <p:spPr>
          <a:xfrm>
            <a:off x="267056" y="406452"/>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 Future Aims</a:t>
            </a:r>
            <a:endParaRPr lang="en-GB" dirty="0">
              <a:solidFill>
                <a:schemeClr val="bg1"/>
              </a:solidFill>
            </a:endParaRPr>
          </a:p>
        </p:txBody>
      </p:sp>
    </p:spTree>
    <p:extLst>
      <p:ext uri="{BB962C8B-B14F-4D97-AF65-F5344CB8AC3E}">
        <p14:creationId xmlns:p14="http://schemas.microsoft.com/office/powerpoint/2010/main" val="34867034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52</a:t>
            </a:fld>
            <a:endParaRPr lang="en-GB"/>
          </a:p>
        </p:txBody>
      </p:sp>
      <p:sp>
        <p:nvSpPr>
          <p:cNvPr id="3" name="TextBox 2"/>
          <p:cNvSpPr txBox="1"/>
          <p:nvPr/>
        </p:nvSpPr>
        <p:spPr>
          <a:xfrm>
            <a:off x="320634" y="1033153"/>
            <a:ext cx="6187044" cy="7478970"/>
          </a:xfrm>
          <a:prstGeom prst="rect">
            <a:avLst/>
          </a:prstGeom>
          <a:noFill/>
        </p:spPr>
        <p:txBody>
          <a:bodyPr wrap="square" rtlCol="0">
            <a:spAutoFit/>
          </a:bodyPr>
          <a:lstStyle/>
          <a:p>
            <a:r>
              <a:rPr lang="en-GB" sz="1100" b="1" dirty="0">
                <a:latin typeface="Arial" panose="020B0604020202020204" pitchFamily="34" charset="0"/>
                <a:cs typeface="Arial" panose="020B0604020202020204" pitchFamily="34" charset="0"/>
              </a:rPr>
              <a:t>The following section provides a summary of conclusions drawn from analysis of statistics in relation to age, together with an outline of intended aims and future positive action.</a:t>
            </a:r>
            <a:endParaRPr lang="en-GB" sz="1100" dirty="0">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Conclusions following the analysis of data:</a:t>
            </a:r>
            <a:endParaRPr lang="en-GB" sz="1100" dirty="0">
              <a:latin typeface="Arial" panose="020B0604020202020204" pitchFamily="34" charset="0"/>
              <a:cs typeface="Arial" panose="020B0604020202020204" pitchFamily="34" charset="0"/>
            </a:endParaRPr>
          </a:p>
          <a:p>
            <a:r>
              <a:rPr lang="en-GB" sz="1100" b="1" dirty="0">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Compared to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2020 the percentage of staff identifying within the age profile for the ages of 55 and below has decreased by 0.45% at 31</a:t>
            </a:r>
            <a:r>
              <a:rPr lang="en-GB" sz="1100" baseline="30000" dirty="0">
                <a:latin typeface="Arial" panose="020B0604020202020204" pitchFamily="34" charset="0"/>
                <a:cs typeface="Arial" panose="020B0604020202020204" pitchFamily="34" charset="0"/>
              </a:rPr>
              <a:t>st</a:t>
            </a:r>
            <a:r>
              <a:rPr lang="en-GB" sz="1100" dirty="0">
                <a:latin typeface="Arial" panose="020B0604020202020204" pitchFamily="34" charset="0"/>
                <a:cs typeface="Arial" panose="020B0604020202020204" pitchFamily="34" charset="0"/>
              </a:rPr>
              <a:t> March 2021.</a:t>
            </a:r>
          </a:p>
          <a:p>
            <a:r>
              <a:rPr lang="en-GB" sz="1100" dirty="0">
                <a:latin typeface="Arial" panose="020B0604020202020204" pitchFamily="34" charset="0"/>
                <a:cs typeface="Arial" panose="020B0604020202020204" pitchFamily="34" charset="0"/>
              </a:rPr>
              <a:t> </a:t>
            </a:r>
          </a:p>
          <a:p>
            <a:pPr lvl="0"/>
            <a:r>
              <a:rPr lang="en-GB" sz="1100" dirty="0" smtClean="0">
                <a:latin typeface="Arial" panose="020B0604020202020204" pitchFamily="34" charset="0"/>
                <a:cs typeface="Arial" panose="020B0604020202020204" pitchFamily="34" charset="0"/>
              </a:rPr>
              <a:t>Age profiles for the ages of 55 and above has increased by 0.45% for the period.</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mean annual salary is at its lowest for the under 20 years age bracket. This is to be expected as younger members of the workforce commence their careers on the lower pay bands</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 of posts offered to candidates above 60 is lower than the younger age groups.  However, 202 offers of employment were made to candidates over 60</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The age profile of those leaving the employment of Hywel Dda does not align to the workforce profile.  For example 15.56% of leavers were from the 26-30 age bracket compared to 10.23% of the workforce being in this age bracket.  5.05% of leavers were from the 46-50 age bracket compared to 12.37% of the workforce being in this age bracket. 13.96% of leavers were from the 56-60 age bracket compared to 12.21% of the workforce being in this age bracket. Further analysis is needed to review exit interview information to identify reasons for leaving in these specific age ranges</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Around 47% of leavers are in the age bracket 16-35, 15% are in the age bracket 36-50, 33% are in the age bracket 51-65 and 15% in the age of 61 and above.</a:t>
            </a:r>
          </a:p>
          <a:p>
            <a:pPr lvl="0"/>
            <a:r>
              <a:rPr lang="en-GB" sz="1100" dirty="0">
                <a:latin typeface="Arial" panose="020B0604020202020204" pitchFamily="34" charset="0"/>
                <a:cs typeface="Arial" panose="020B0604020202020204" pitchFamily="34" charset="0"/>
              </a:rPr>
              <a:t>Training days accessed broadly aligns to the workforce profile with the exception of age brackets 61 years and above</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In relation to age, the majority of grievances were submitted by those aged 46 to 50 and 51 to 55 (27.59%). For the previous year the majority of grievances came from those aged 46 - 50 (23.15%). It is also significantly higher than the workforce profile, as 12.37% of Health Board employees are aged 46 to 50. When combined, 41.38% of all grievances came from those aged 51 to 60. This is higher than last year (37.03%), but is not as high as in 2017/18 when 47% of all grievances were raised by staff members in this age group. </a:t>
            </a:r>
          </a:p>
          <a:p>
            <a:r>
              <a:rPr lang="en-GB" sz="1100" dirty="0">
                <a:latin typeface="Arial" panose="020B0604020202020204" pitchFamily="34" charset="0"/>
                <a:cs typeface="Arial" panose="020B0604020202020204" pitchFamily="34" charset="0"/>
              </a:rPr>
              <a:t> </a:t>
            </a:r>
          </a:p>
          <a:p>
            <a:pPr lvl="0"/>
            <a:r>
              <a:rPr lang="en-GB" sz="1100" dirty="0">
                <a:latin typeface="Arial" panose="020B0604020202020204" pitchFamily="34" charset="0"/>
                <a:cs typeface="Arial" panose="020B0604020202020204" pitchFamily="34" charset="0"/>
              </a:rPr>
              <a:t>Those employees aged 46 to 50 also account for the highest proportion of disciplinary cases by age group (19 cases). This has reduced from the year previous (23 cases). Similarly, disciplinary proceedings for those aged 36 to 40 has reduced from 17 cases last year to 11 cases, while cases for those aged 51 to 55 has increased from (12 cases to 18 cases). A rise was seen in the under 25 age group from 5 cases to 14 </a:t>
            </a:r>
            <a:r>
              <a:rPr lang="en-GB" sz="1100" dirty="0" smtClean="0">
                <a:latin typeface="Arial" panose="020B0604020202020204" pitchFamily="34" charset="0"/>
                <a:cs typeface="Arial" panose="020B0604020202020204" pitchFamily="34" charset="0"/>
              </a:rPr>
              <a:t>cases.</a:t>
            </a:r>
            <a:endParaRPr lang="en-GB" sz="1100"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6" name="TextBox 5"/>
          <p:cNvSpPr txBox="1"/>
          <p:nvPr/>
        </p:nvSpPr>
        <p:spPr>
          <a:xfrm>
            <a:off x="403761" y="332509"/>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a:t>
            </a:r>
            <a:endParaRPr lang="en-GB" dirty="0">
              <a:solidFill>
                <a:schemeClr val="bg1"/>
              </a:solidFill>
            </a:endParaRPr>
          </a:p>
        </p:txBody>
      </p:sp>
    </p:spTree>
    <p:extLst>
      <p:ext uri="{BB962C8B-B14F-4D97-AF65-F5344CB8AC3E}">
        <p14:creationId xmlns:p14="http://schemas.microsoft.com/office/powerpoint/2010/main" val="39907725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161908548"/>
              </p:ext>
            </p:extLst>
          </p:nvPr>
        </p:nvGraphicFramePr>
        <p:xfrm>
          <a:off x="296883" y="1133303"/>
          <a:ext cx="4280535" cy="2245360"/>
        </p:xfrm>
        <a:graphic>
          <a:graphicData uri="http://schemas.openxmlformats.org/drawingml/2006/table">
            <a:tbl>
              <a:tblPr firstRow="1" firstCol="1" bandRow="1">
                <a:tableStyleId>{5C22544A-7EE6-4342-B048-85BDC9FD1C3A}</a:tableStyleId>
              </a:tblPr>
              <a:tblGrid>
                <a:gridCol w="1575257">
                  <a:extLst>
                    <a:ext uri="{9D8B030D-6E8A-4147-A177-3AD203B41FA5}">
                      <a16:colId xmlns:a16="http://schemas.microsoft.com/office/drawing/2014/main" val="1484113964"/>
                    </a:ext>
                  </a:extLst>
                </a:gridCol>
                <a:gridCol w="1284491">
                  <a:extLst>
                    <a:ext uri="{9D8B030D-6E8A-4147-A177-3AD203B41FA5}">
                      <a16:colId xmlns:a16="http://schemas.microsoft.com/office/drawing/2014/main" val="65968059"/>
                    </a:ext>
                  </a:extLst>
                </a:gridCol>
                <a:gridCol w="1420787">
                  <a:extLst>
                    <a:ext uri="{9D8B030D-6E8A-4147-A177-3AD203B41FA5}">
                      <a16:colId xmlns:a16="http://schemas.microsoft.com/office/drawing/2014/main" val="1629560935"/>
                    </a:ext>
                  </a:extLst>
                </a:gridCol>
              </a:tblGrid>
              <a:tr h="172720">
                <a:tc>
                  <a:txBody>
                    <a:bodyPr/>
                    <a:lstStyle/>
                    <a:p>
                      <a:pPr algn="ctr">
                        <a:spcAft>
                          <a:spcPts val="0"/>
                        </a:spcAft>
                      </a:pPr>
                      <a:r>
                        <a:rPr lang="en-GB" sz="1000" b="0" dirty="0">
                          <a:effectLst/>
                        </a:rPr>
                        <a:t> </a:t>
                      </a:r>
                      <a:endParaRPr lang="en-GB" sz="1200" b="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dirty="0">
                          <a:solidFill>
                            <a:schemeClr val="tx1"/>
                          </a:solidFill>
                          <a:effectLst/>
                        </a:rPr>
                        <a:t>Headcount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dirty="0">
                          <a:solidFill>
                            <a:schemeClr val="tx1"/>
                          </a:solidFill>
                          <a:effectLst/>
                        </a:rPr>
                        <a: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7541682"/>
                  </a:ext>
                </a:extLst>
              </a:tr>
              <a:tr h="172720">
                <a:tc>
                  <a:txBody>
                    <a:bodyPr/>
                    <a:lstStyle/>
                    <a:p>
                      <a:pPr>
                        <a:spcAft>
                          <a:spcPts val="0"/>
                        </a:spcAft>
                      </a:pPr>
                      <a:r>
                        <a:rPr lang="en-GB" sz="1000" b="0" dirty="0">
                          <a:solidFill>
                            <a:schemeClr val="tx1"/>
                          </a:solidFill>
                          <a:effectLst/>
                        </a:rPr>
                        <a:t>&lt;= 25 years</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1,324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10.57%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782198692"/>
                  </a:ext>
                </a:extLst>
              </a:tr>
              <a:tr h="172720">
                <a:tc>
                  <a:txBody>
                    <a:bodyPr/>
                    <a:lstStyle/>
                    <a:p>
                      <a:pPr>
                        <a:spcAft>
                          <a:spcPts val="0"/>
                        </a:spcAft>
                      </a:pPr>
                      <a:r>
                        <a:rPr lang="en-GB" sz="1000" b="0">
                          <a:solidFill>
                            <a:schemeClr val="tx1"/>
                          </a:solidFill>
                          <a:effectLst/>
                        </a:rPr>
                        <a:t>26 to 30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1,281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10.23%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677823452"/>
                  </a:ext>
                </a:extLst>
              </a:tr>
              <a:tr h="172720">
                <a:tc>
                  <a:txBody>
                    <a:bodyPr/>
                    <a:lstStyle/>
                    <a:p>
                      <a:pPr>
                        <a:spcAft>
                          <a:spcPts val="0"/>
                        </a:spcAft>
                      </a:pPr>
                      <a:r>
                        <a:rPr lang="en-GB" sz="1000" b="0" dirty="0">
                          <a:solidFill>
                            <a:schemeClr val="tx1"/>
                          </a:solidFill>
                          <a:effectLst/>
                        </a:rPr>
                        <a:t>31 to 35</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1,403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11.20%</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116979016"/>
                  </a:ext>
                </a:extLst>
              </a:tr>
              <a:tr h="172720">
                <a:tc>
                  <a:txBody>
                    <a:bodyPr/>
                    <a:lstStyle/>
                    <a:p>
                      <a:pPr>
                        <a:spcAft>
                          <a:spcPts val="0"/>
                        </a:spcAft>
                      </a:pPr>
                      <a:r>
                        <a:rPr lang="en-GB" sz="1000" b="0" dirty="0">
                          <a:solidFill>
                            <a:schemeClr val="tx1"/>
                          </a:solidFill>
                          <a:effectLst/>
                        </a:rPr>
                        <a:t>36 to 40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1,390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11.10%</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00376173"/>
                  </a:ext>
                </a:extLst>
              </a:tr>
              <a:tr h="172720">
                <a:tc>
                  <a:txBody>
                    <a:bodyPr/>
                    <a:lstStyle/>
                    <a:p>
                      <a:pPr>
                        <a:spcAft>
                          <a:spcPts val="0"/>
                        </a:spcAft>
                      </a:pPr>
                      <a:r>
                        <a:rPr lang="en-GB" sz="1000" b="0">
                          <a:solidFill>
                            <a:schemeClr val="tx1"/>
                          </a:solidFill>
                          <a:effectLst/>
                        </a:rPr>
                        <a:t>41 to 45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1,281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10.23%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492435337"/>
                  </a:ext>
                </a:extLst>
              </a:tr>
              <a:tr h="172720">
                <a:tc>
                  <a:txBody>
                    <a:bodyPr/>
                    <a:lstStyle/>
                    <a:p>
                      <a:pPr>
                        <a:spcAft>
                          <a:spcPts val="0"/>
                        </a:spcAft>
                      </a:pPr>
                      <a:r>
                        <a:rPr lang="en-GB" sz="1000" b="0">
                          <a:solidFill>
                            <a:schemeClr val="tx1"/>
                          </a:solidFill>
                          <a:effectLst/>
                        </a:rPr>
                        <a:t>46 to 50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1,549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12.37%</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209389194"/>
                  </a:ext>
                </a:extLst>
              </a:tr>
              <a:tr h="172720">
                <a:tc>
                  <a:txBody>
                    <a:bodyPr/>
                    <a:lstStyle/>
                    <a:p>
                      <a:pPr>
                        <a:spcAft>
                          <a:spcPts val="0"/>
                        </a:spcAft>
                      </a:pPr>
                      <a:r>
                        <a:rPr lang="en-GB" sz="1000" b="0">
                          <a:solidFill>
                            <a:schemeClr val="tx1"/>
                          </a:solidFill>
                          <a:effectLst/>
                        </a:rPr>
                        <a:t>51 to 55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1,658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13.23%</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044060332"/>
                  </a:ext>
                </a:extLst>
              </a:tr>
              <a:tr h="172720">
                <a:tc>
                  <a:txBody>
                    <a:bodyPr/>
                    <a:lstStyle/>
                    <a:p>
                      <a:pPr>
                        <a:spcAft>
                          <a:spcPts val="0"/>
                        </a:spcAft>
                      </a:pPr>
                      <a:r>
                        <a:rPr lang="en-GB" sz="1000" b="0">
                          <a:solidFill>
                            <a:schemeClr val="tx1"/>
                          </a:solidFill>
                          <a:effectLst/>
                        </a:rPr>
                        <a:t>56 to 60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1,531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12.21%</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975194286"/>
                  </a:ext>
                </a:extLst>
              </a:tr>
              <a:tr h="172720">
                <a:tc>
                  <a:txBody>
                    <a:bodyPr/>
                    <a:lstStyle/>
                    <a:p>
                      <a:pPr>
                        <a:spcAft>
                          <a:spcPts val="0"/>
                        </a:spcAft>
                      </a:pPr>
                      <a:r>
                        <a:rPr lang="en-GB" sz="1000" b="0" dirty="0">
                          <a:solidFill>
                            <a:schemeClr val="tx1"/>
                          </a:solidFill>
                          <a:effectLst/>
                        </a:rPr>
                        <a:t>61 to 65</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834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6.66%</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05480849"/>
                  </a:ext>
                </a:extLst>
              </a:tr>
              <a:tr h="172720">
                <a:tc>
                  <a:txBody>
                    <a:bodyPr/>
                    <a:lstStyle/>
                    <a:p>
                      <a:pPr>
                        <a:spcAft>
                          <a:spcPts val="0"/>
                        </a:spcAft>
                      </a:pPr>
                      <a:r>
                        <a:rPr lang="en-GB" sz="1000" b="0">
                          <a:solidFill>
                            <a:schemeClr val="tx1"/>
                          </a:solidFill>
                          <a:effectLst/>
                        </a:rPr>
                        <a:t>66 to 70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209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1.67%</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43655919"/>
                  </a:ext>
                </a:extLst>
              </a:tr>
              <a:tr h="172720">
                <a:tc>
                  <a:txBody>
                    <a:bodyPr/>
                    <a:lstStyle/>
                    <a:p>
                      <a:pPr>
                        <a:spcAft>
                          <a:spcPts val="0"/>
                        </a:spcAft>
                      </a:pPr>
                      <a:r>
                        <a:rPr lang="en-GB" sz="1000" b="0">
                          <a:solidFill>
                            <a:schemeClr val="tx1"/>
                          </a:solidFill>
                          <a:effectLst/>
                        </a:rPr>
                        <a:t>&gt;= 71 years</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66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0.53%</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70912482"/>
                  </a:ext>
                </a:extLst>
              </a:tr>
              <a:tr h="172720">
                <a:tc>
                  <a:txBody>
                    <a:bodyPr/>
                    <a:lstStyle/>
                    <a:p>
                      <a:pPr>
                        <a:spcAft>
                          <a:spcPts val="0"/>
                        </a:spcAft>
                      </a:pPr>
                      <a:r>
                        <a:rPr lang="en-GB" sz="1000" b="0" dirty="0">
                          <a:solidFill>
                            <a:schemeClr val="tx1"/>
                          </a:solidFill>
                          <a:effectLst/>
                        </a:rPr>
                        <a:t>Total</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effectLst/>
                        </a:rPr>
                        <a:t>           12,526 </a:t>
                      </a:r>
                      <a:endParaRPr lang="en-GB" sz="1200" b="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effectLst/>
                        </a:rPr>
                        <a:t>100%</a:t>
                      </a:r>
                      <a:endParaRPr lang="en-GB" sz="1200" b="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5584461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080483518"/>
              </p:ext>
            </p:extLst>
          </p:nvPr>
        </p:nvGraphicFramePr>
        <p:xfrm>
          <a:off x="296883" y="3780972"/>
          <a:ext cx="5915026" cy="2632470"/>
        </p:xfrm>
        <a:graphic>
          <a:graphicData uri="http://schemas.openxmlformats.org/drawingml/2006/table">
            <a:tbl>
              <a:tblPr firstRow="1" firstCol="1" bandRow="1">
                <a:tableStyleId>{5C22544A-7EE6-4342-B048-85BDC9FD1C3A}</a:tableStyleId>
              </a:tblPr>
              <a:tblGrid>
                <a:gridCol w="1412319">
                  <a:extLst>
                    <a:ext uri="{9D8B030D-6E8A-4147-A177-3AD203B41FA5}">
                      <a16:colId xmlns:a16="http://schemas.microsoft.com/office/drawing/2014/main" val="547080990"/>
                    </a:ext>
                  </a:extLst>
                </a:gridCol>
                <a:gridCol w="655796">
                  <a:extLst>
                    <a:ext uri="{9D8B030D-6E8A-4147-A177-3AD203B41FA5}">
                      <a16:colId xmlns:a16="http://schemas.microsoft.com/office/drawing/2014/main" val="1108206518"/>
                    </a:ext>
                  </a:extLst>
                </a:gridCol>
                <a:gridCol w="717947">
                  <a:extLst>
                    <a:ext uri="{9D8B030D-6E8A-4147-A177-3AD203B41FA5}">
                      <a16:colId xmlns:a16="http://schemas.microsoft.com/office/drawing/2014/main" val="2432814925"/>
                    </a:ext>
                  </a:extLst>
                </a:gridCol>
                <a:gridCol w="782241">
                  <a:extLst>
                    <a:ext uri="{9D8B030D-6E8A-4147-A177-3AD203B41FA5}">
                      <a16:colId xmlns:a16="http://schemas.microsoft.com/office/drawing/2014/main" val="262838514"/>
                    </a:ext>
                  </a:extLst>
                </a:gridCol>
                <a:gridCol w="782241">
                  <a:extLst>
                    <a:ext uri="{9D8B030D-6E8A-4147-A177-3AD203B41FA5}">
                      <a16:colId xmlns:a16="http://schemas.microsoft.com/office/drawing/2014/main" val="3061246263"/>
                    </a:ext>
                  </a:extLst>
                </a:gridCol>
                <a:gridCol w="782241">
                  <a:extLst>
                    <a:ext uri="{9D8B030D-6E8A-4147-A177-3AD203B41FA5}">
                      <a16:colId xmlns:a16="http://schemas.microsoft.com/office/drawing/2014/main" val="1339053975"/>
                    </a:ext>
                  </a:extLst>
                </a:gridCol>
                <a:gridCol w="782241">
                  <a:extLst>
                    <a:ext uri="{9D8B030D-6E8A-4147-A177-3AD203B41FA5}">
                      <a16:colId xmlns:a16="http://schemas.microsoft.com/office/drawing/2014/main" val="68512852"/>
                    </a:ext>
                  </a:extLst>
                </a:gridCol>
              </a:tblGrid>
              <a:tr h="257175">
                <a:tc>
                  <a:txBody>
                    <a:bodyPr/>
                    <a:lstStyle/>
                    <a:p>
                      <a:pPr algn="ctr">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ts val="0"/>
                        </a:spcAft>
                      </a:pPr>
                      <a:r>
                        <a:rPr lang="en-GB" sz="1000" b="0">
                          <a:solidFill>
                            <a:schemeClr val="tx1"/>
                          </a:solidFill>
                          <a:effectLst/>
                        </a:rPr>
                        <a:t>&lt;=20 Years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ts val="0"/>
                        </a:spcAft>
                      </a:pPr>
                      <a:r>
                        <a:rPr lang="en-GB" sz="1000" b="0">
                          <a:solidFill>
                            <a:schemeClr val="tx1"/>
                          </a:solidFill>
                          <a:effectLst/>
                        </a:rPr>
                        <a:t>21-25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ts val="0"/>
                        </a:spcAft>
                      </a:pPr>
                      <a:r>
                        <a:rPr lang="en-GB" sz="1000" b="0">
                          <a:solidFill>
                            <a:schemeClr val="tx1"/>
                          </a:solidFill>
                          <a:effectLst/>
                        </a:rPr>
                        <a:t>26-30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ts val="0"/>
                        </a:spcAft>
                      </a:pPr>
                      <a:r>
                        <a:rPr lang="en-GB" sz="1000" b="0">
                          <a:solidFill>
                            <a:schemeClr val="tx1"/>
                          </a:solidFill>
                          <a:effectLst/>
                        </a:rPr>
                        <a:t>31-35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ts val="0"/>
                        </a:spcAft>
                      </a:pPr>
                      <a:r>
                        <a:rPr lang="en-GB" sz="1000" b="0">
                          <a:solidFill>
                            <a:schemeClr val="tx1"/>
                          </a:solidFill>
                          <a:effectLst/>
                        </a:rPr>
                        <a:t>36-40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ctr">
                        <a:spcAft>
                          <a:spcPts val="0"/>
                        </a:spcAft>
                      </a:pPr>
                      <a:r>
                        <a:rPr lang="en-GB" sz="1000" b="0">
                          <a:solidFill>
                            <a:schemeClr val="tx1"/>
                          </a:solidFill>
                          <a:effectLst/>
                        </a:rPr>
                        <a:t>41-45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2655088757"/>
                  </a:ext>
                </a:extLst>
              </a:tr>
              <a:tr h="257175">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£31,253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£36,176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£38,165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£41,269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£39,979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612997031"/>
                  </a:ext>
                </a:extLst>
              </a:tr>
              <a:tr h="257175">
                <a:tc>
                  <a:txBody>
                    <a:bodyPr/>
                    <a:lstStyle/>
                    <a:p>
                      <a:pPr>
                        <a:spcAft>
                          <a:spcPts val="0"/>
                        </a:spcAft>
                      </a:pPr>
                      <a:r>
                        <a:rPr lang="en-GB" sz="1000" b="0" dirty="0">
                          <a:solidFill>
                            <a:schemeClr val="tx1"/>
                          </a:solidFill>
                          <a:effectLst/>
                        </a:rPr>
                        <a:t>Additional Clinical Services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£17,247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£19,330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£19,885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£20,261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£20,542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£20,482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423662013"/>
                  </a:ext>
                </a:extLst>
              </a:tr>
              <a:tr h="257175">
                <a:tc>
                  <a:txBody>
                    <a:bodyPr/>
                    <a:lstStyle/>
                    <a:p>
                      <a:pPr>
                        <a:spcAft>
                          <a:spcPts val="0"/>
                        </a:spcAft>
                      </a:pPr>
                      <a:r>
                        <a:rPr lang="en-GB" sz="1000" b="0" dirty="0">
                          <a:solidFill>
                            <a:schemeClr val="tx1"/>
                          </a:solidFill>
                          <a:effectLst/>
                        </a:rPr>
                        <a:t>Administrative and Clerical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£18,221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£20,064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£21,908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£24,961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£29,238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£31,272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292306"/>
                  </a:ext>
                </a:extLst>
              </a:tr>
              <a:tr h="257175">
                <a:tc>
                  <a:txBody>
                    <a:bodyPr/>
                    <a:lstStyle/>
                    <a:p>
                      <a:pPr>
                        <a:spcAft>
                          <a:spcPts val="0"/>
                        </a:spcAft>
                      </a:pPr>
                      <a:r>
                        <a:rPr lang="en-GB" sz="1000" b="0" dirty="0">
                          <a:solidFill>
                            <a:schemeClr val="tx1"/>
                          </a:solidFill>
                          <a:effectLst/>
                        </a:rPr>
                        <a:t>Allied Health Professionals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£27,292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£31,888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£35,302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£39,079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£40,862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1625441020"/>
                  </a:ext>
                </a:extLst>
              </a:tr>
              <a:tr h="160734">
                <a:tc>
                  <a:txBody>
                    <a:bodyPr/>
                    <a:lstStyle/>
                    <a:p>
                      <a:pPr>
                        <a:spcAft>
                          <a:spcPts val="0"/>
                        </a:spcAft>
                      </a:pPr>
                      <a:r>
                        <a:rPr lang="en-GB" sz="1000" b="0" dirty="0">
                          <a:solidFill>
                            <a:schemeClr val="tx1"/>
                          </a:solidFill>
                          <a:effectLst/>
                        </a:rPr>
                        <a:t>Estates and Ancillary</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£18,198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£18,609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£19,315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£20,073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£20,979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£19,883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784298225"/>
                  </a:ext>
                </a:extLst>
              </a:tr>
              <a:tr h="160734">
                <a:tc>
                  <a:txBody>
                    <a:bodyPr/>
                    <a:lstStyle/>
                    <a:p>
                      <a:pPr>
                        <a:spcAft>
                          <a:spcPts val="0"/>
                        </a:spcAft>
                      </a:pPr>
                      <a:r>
                        <a:rPr lang="en-GB" sz="1000" b="0" dirty="0">
                          <a:solidFill>
                            <a:schemeClr val="tx1"/>
                          </a:solidFill>
                          <a:effectLst/>
                        </a:rPr>
                        <a:t>Healthcare Scientists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£29,441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£31,703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£34,558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£39,653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£39,389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909373868"/>
                  </a:ext>
                </a:extLst>
              </a:tr>
              <a:tr h="160734">
                <a:tc>
                  <a:txBody>
                    <a:bodyPr/>
                    <a:lstStyle/>
                    <a:p>
                      <a:pPr>
                        <a:spcAft>
                          <a:spcPts val="0"/>
                        </a:spcAft>
                      </a:pPr>
                      <a:r>
                        <a:rPr lang="en-GB" sz="1000" b="0">
                          <a:solidFill>
                            <a:schemeClr val="tx1"/>
                          </a:solidFill>
                          <a:effectLst/>
                        </a:rPr>
                        <a:t>Medical and Dental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£31,019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£34,233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£44,618</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£65,153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£79,235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188828480"/>
                  </a:ext>
                </a:extLst>
              </a:tr>
              <a:tr h="257175">
                <a:tc>
                  <a:txBody>
                    <a:bodyPr/>
                    <a:lstStyle/>
                    <a:p>
                      <a:pPr>
                        <a:spcAft>
                          <a:spcPts val="0"/>
                        </a:spcAft>
                      </a:pPr>
                      <a:r>
                        <a:rPr lang="en-GB" sz="1000" b="0">
                          <a:solidFill>
                            <a:schemeClr val="tx1"/>
                          </a:solidFill>
                          <a:effectLst/>
                        </a:rPr>
                        <a:t>Nursing and Midwifery Registered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£24,907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£26,217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£29,033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£31,612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£33,833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£35,108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791504190"/>
                  </a:ext>
                </a:extLst>
              </a:tr>
              <a:tr h="160734">
                <a:tc>
                  <a:txBody>
                    <a:bodyPr/>
                    <a:lstStyle/>
                    <a:p>
                      <a:pPr>
                        <a:spcAft>
                          <a:spcPts val="0"/>
                        </a:spcAft>
                      </a:pPr>
                      <a:r>
                        <a:rPr lang="en-GB" sz="1000" b="0">
                          <a:solidFill>
                            <a:schemeClr val="tx1"/>
                          </a:solidFill>
                          <a:effectLst/>
                        </a:rPr>
                        <a:t>Students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£33,779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3106719965"/>
                  </a:ext>
                </a:extLst>
              </a:tr>
              <a:tr h="160734">
                <a:tc>
                  <a:txBody>
                    <a:bodyPr/>
                    <a:lstStyle/>
                    <a:p>
                      <a:pPr>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£17,689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£22,487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a:solidFill>
                            <a:schemeClr val="tx1"/>
                          </a:solidFill>
                          <a:effectLst/>
                        </a:rPr>
                        <a:t>£26,051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£28,781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£32,677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tc>
                  <a:txBody>
                    <a:bodyPr/>
                    <a:lstStyle/>
                    <a:p>
                      <a:pPr algn="r">
                        <a:spcAft>
                          <a:spcPts val="0"/>
                        </a:spcAft>
                      </a:pPr>
                      <a:r>
                        <a:rPr lang="en-GB" sz="1000" b="0" dirty="0">
                          <a:solidFill>
                            <a:schemeClr val="tx1"/>
                          </a:solidFill>
                          <a:effectLst/>
                        </a:rPr>
                        <a:t>£34,647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864" marR="57864" marT="0" marB="0"/>
                </a:tc>
                <a:extLst>
                  <a:ext uri="{0D108BD9-81ED-4DB2-BD59-A6C34878D82A}">
                    <a16:rowId xmlns:a16="http://schemas.microsoft.com/office/drawing/2014/main" val="214143438"/>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093869949"/>
              </p:ext>
            </p:extLst>
          </p:nvPr>
        </p:nvGraphicFramePr>
        <p:xfrm>
          <a:off x="296883" y="6460708"/>
          <a:ext cx="5915026" cy="2624900"/>
        </p:xfrm>
        <a:graphic>
          <a:graphicData uri="http://schemas.openxmlformats.org/drawingml/2006/table">
            <a:tbl>
              <a:tblPr firstRow="1" firstCol="1" bandRow="1">
                <a:tableStyleId>{5C22544A-7EE6-4342-B048-85BDC9FD1C3A}</a:tableStyleId>
              </a:tblPr>
              <a:tblGrid>
                <a:gridCol w="1353703">
                  <a:extLst>
                    <a:ext uri="{9D8B030D-6E8A-4147-A177-3AD203B41FA5}">
                      <a16:colId xmlns:a16="http://schemas.microsoft.com/office/drawing/2014/main" val="222101468"/>
                    </a:ext>
                  </a:extLst>
                </a:gridCol>
                <a:gridCol w="676852">
                  <a:extLst>
                    <a:ext uri="{9D8B030D-6E8A-4147-A177-3AD203B41FA5}">
                      <a16:colId xmlns:a16="http://schemas.microsoft.com/office/drawing/2014/main" val="1915835437"/>
                    </a:ext>
                  </a:extLst>
                </a:gridCol>
                <a:gridCol w="676321">
                  <a:extLst>
                    <a:ext uri="{9D8B030D-6E8A-4147-A177-3AD203B41FA5}">
                      <a16:colId xmlns:a16="http://schemas.microsoft.com/office/drawing/2014/main" val="213199341"/>
                    </a:ext>
                  </a:extLst>
                </a:gridCol>
                <a:gridCol w="676852">
                  <a:extLst>
                    <a:ext uri="{9D8B030D-6E8A-4147-A177-3AD203B41FA5}">
                      <a16:colId xmlns:a16="http://schemas.microsoft.com/office/drawing/2014/main" val="894002063"/>
                    </a:ext>
                  </a:extLst>
                </a:gridCol>
                <a:gridCol w="676852">
                  <a:extLst>
                    <a:ext uri="{9D8B030D-6E8A-4147-A177-3AD203B41FA5}">
                      <a16:colId xmlns:a16="http://schemas.microsoft.com/office/drawing/2014/main" val="1343256458"/>
                    </a:ext>
                  </a:extLst>
                </a:gridCol>
                <a:gridCol w="676852">
                  <a:extLst>
                    <a:ext uri="{9D8B030D-6E8A-4147-A177-3AD203B41FA5}">
                      <a16:colId xmlns:a16="http://schemas.microsoft.com/office/drawing/2014/main" val="2454286997"/>
                    </a:ext>
                  </a:extLst>
                </a:gridCol>
                <a:gridCol w="604710">
                  <a:extLst>
                    <a:ext uri="{9D8B030D-6E8A-4147-A177-3AD203B41FA5}">
                      <a16:colId xmlns:a16="http://schemas.microsoft.com/office/drawing/2014/main" val="2278488282"/>
                    </a:ext>
                  </a:extLst>
                </a:gridCol>
                <a:gridCol w="572884">
                  <a:extLst>
                    <a:ext uri="{9D8B030D-6E8A-4147-A177-3AD203B41FA5}">
                      <a16:colId xmlns:a16="http://schemas.microsoft.com/office/drawing/2014/main" val="2239056515"/>
                    </a:ext>
                  </a:extLst>
                </a:gridCol>
              </a:tblGrid>
              <a:tr h="254752">
                <a:tc>
                  <a:txBody>
                    <a:bodyPr/>
                    <a:lstStyle/>
                    <a:p>
                      <a:pPr algn="ctr">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46-50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51-55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56-60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61-65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66-70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&gt;=71 Years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ctr">
                        <a:spcAft>
                          <a:spcPts val="0"/>
                        </a:spcAft>
                      </a:pPr>
                      <a:r>
                        <a:rPr lang="en-GB" sz="1000" b="0">
                          <a:solidFill>
                            <a:schemeClr val="tx1"/>
                          </a:solidFill>
                          <a:effectLst/>
                        </a:rPr>
                        <a:t>Grand 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155539703"/>
                  </a:ext>
                </a:extLst>
              </a:tr>
              <a:tr h="254752">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£43,189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£45,027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£44,997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£37,436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£46,850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£37,890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£40,367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3071720994"/>
                  </a:ext>
                </a:extLst>
              </a:tr>
              <a:tr h="254752">
                <a:tc>
                  <a:txBody>
                    <a:bodyPr/>
                    <a:lstStyle/>
                    <a:p>
                      <a:pPr>
                        <a:spcAft>
                          <a:spcPts val="0"/>
                        </a:spcAft>
                      </a:pPr>
                      <a:r>
                        <a:rPr lang="en-GB" sz="1000" b="0" dirty="0">
                          <a:solidFill>
                            <a:schemeClr val="tx1"/>
                          </a:solidFill>
                          <a:effectLst/>
                        </a:rPr>
                        <a:t>Additional Clinical Services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£21,159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£21,136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£20,932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£20,810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£20,678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£21,086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£20,386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2741035569"/>
                  </a:ext>
                </a:extLst>
              </a:tr>
              <a:tr h="254752">
                <a:tc>
                  <a:txBody>
                    <a:bodyPr/>
                    <a:lstStyle/>
                    <a:p>
                      <a:pPr>
                        <a:spcAft>
                          <a:spcPts val="0"/>
                        </a:spcAft>
                      </a:pPr>
                      <a:r>
                        <a:rPr lang="en-GB" sz="1000" b="0">
                          <a:solidFill>
                            <a:schemeClr val="tx1"/>
                          </a:solidFill>
                          <a:effectLst/>
                        </a:rPr>
                        <a:t>Administrative and Clerical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£32,708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£29,655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£28,521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£26,169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£24,668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£26,130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£28,278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1032416949"/>
                  </a:ext>
                </a:extLst>
              </a:tr>
              <a:tr h="254752">
                <a:tc>
                  <a:txBody>
                    <a:bodyPr/>
                    <a:lstStyle/>
                    <a:p>
                      <a:pPr>
                        <a:spcAft>
                          <a:spcPts val="0"/>
                        </a:spcAft>
                      </a:pPr>
                      <a:r>
                        <a:rPr lang="en-GB" sz="1000" b="0">
                          <a:solidFill>
                            <a:schemeClr val="tx1"/>
                          </a:solidFill>
                          <a:effectLst/>
                        </a:rPr>
                        <a:t>Allied Health Professionals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£41,676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£45,662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£43,083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£44,284</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£42,850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£37,890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£37,922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724813398"/>
                  </a:ext>
                </a:extLst>
              </a:tr>
              <a:tr h="159220">
                <a:tc>
                  <a:txBody>
                    <a:bodyPr/>
                    <a:lstStyle/>
                    <a:p>
                      <a:pPr>
                        <a:spcAft>
                          <a:spcPts val="0"/>
                        </a:spcAft>
                      </a:pPr>
                      <a:r>
                        <a:rPr lang="en-GB" sz="1000" b="0">
                          <a:solidFill>
                            <a:schemeClr val="tx1"/>
                          </a:solidFill>
                          <a:effectLst/>
                        </a:rPr>
                        <a:t>Estates and Ancillary</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£19,990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£20,091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£20,207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£20,852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£19,420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£19,257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£19,960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227164964"/>
                  </a:ext>
                </a:extLst>
              </a:tr>
              <a:tr h="159220">
                <a:tc>
                  <a:txBody>
                    <a:bodyPr/>
                    <a:lstStyle/>
                    <a:p>
                      <a:pPr>
                        <a:spcAft>
                          <a:spcPts val="0"/>
                        </a:spcAft>
                      </a:pPr>
                      <a:r>
                        <a:rPr lang="en-GB" sz="1000" b="0">
                          <a:solidFill>
                            <a:schemeClr val="tx1"/>
                          </a:solidFill>
                          <a:effectLst/>
                        </a:rPr>
                        <a:t>Healthcare Scientists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£41,747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£42,185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£44,623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£40,896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£46,876</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£38,960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737728910"/>
                  </a:ext>
                </a:extLst>
              </a:tr>
              <a:tr h="159220">
                <a:tc>
                  <a:txBody>
                    <a:bodyPr/>
                    <a:lstStyle/>
                    <a:p>
                      <a:pPr>
                        <a:spcAft>
                          <a:spcPts val="0"/>
                        </a:spcAft>
                      </a:pPr>
                      <a:r>
                        <a:rPr lang="en-GB" sz="1000" b="0">
                          <a:solidFill>
                            <a:schemeClr val="tx1"/>
                          </a:solidFill>
                          <a:effectLst/>
                        </a:rPr>
                        <a:t>Medical and Dental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£89,448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£94,091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£94,461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£93,700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£96,520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£97,462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£73,055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3971889840"/>
                  </a:ext>
                </a:extLst>
              </a:tr>
              <a:tr h="254752">
                <a:tc>
                  <a:txBody>
                    <a:bodyPr/>
                    <a:lstStyle/>
                    <a:p>
                      <a:pPr>
                        <a:spcAft>
                          <a:spcPts val="0"/>
                        </a:spcAft>
                      </a:pPr>
                      <a:r>
                        <a:rPr lang="en-GB" sz="1000" b="0">
                          <a:solidFill>
                            <a:schemeClr val="tx1"/>
                          </a:solidFill>
                          <a:effectLst/>
                        </a:rPr>
                        <a:t>Nursing and Midwifery Registered</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£36,331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£37,723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£38,721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£36,063</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£34,990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£37,890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£34,637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2463722426"/>
                  </a:ext>
                </a:extLst>
              </a:tr>
              <a:tr h="159220">
                <a:tc>
                  <a:txBody>
                    <a:bodyPr/>
                    <a:lstStyle/>
                    <a:p>
                      <a:pPr>
                        <a:spcAft>
                          <a:spcPts val="0"/>
                        </a:spcAft>
                      </a:pPr>
                      <a:r>
                        <a:rPr lang="en-GB" sz="1000" b="0">
                          <a:solidFill>
                            <a:schemeClr val="tx1"/>
                          </a:solidFill>
                          <a:effectLst/>
                        </a:rPr>
                        <a:t>Students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£33,779</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1217011125"/>
                  </a:ext>
                </a:extLst>
              </a:tr>
              <a:tr h="159220">
                <a:tc>
                  <a:txBody>
                    <a:bodyPr/>
                    <a:lstStyle/>
                    <a:p>
                      <a:pPr>
                        <a:spcAft>
                          <a:spcPts val="0"/>
                        </a:spcAft>
                      </a:pPr>
                      <a:r>
                        <a:rPr lang="en-GB" sz="1000" b="0" dirty="0">
                          <a:solidFill>
                            <a:schemeClr val="tx1"/>
                          </a:solidFill>
                          <a:effectLst/>
                        </a:rPr>
                        <a:t>Total</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£36,110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£34,685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£33,997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£32,156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a:solidFill>
                            <a:schemeClr val="tx1"/>
                          </a:solidFill>
                          <a:effectLst/>
                        </a:rPr>
                        <a:t>£37,391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£36,670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tc>
                  <a:txBody>
                    <a:bodyPr/>
                    <a:lstStyle/>
                    <a:p>
                      <a:pPr algn="r">
                        <a:spcAft>
                          <a:spcPts val="0"/>
                        </a:spcAft>
                      </a:pPr>
                      <a:r>
                        <a:rPr lang="en-GB" sz="1000" b="0" dirty="0">
                          <a:solidFill>
                            <a:schemeClr val="tx1"/>
                          </a:solidFill>
                          <a:effectLst/>
                        </a:rPr>
                        <a:t>£31,902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7319" marR="57319" marT="0" marB="0"/>
                </a:tc>
                <a:extLst>
                  <a:ext uri="{0D108BD9-81ED-4DB2-BD59-A6C34878D82A}">
                    <a16:rowId xmlns:a16="http://schemas.microsoft.com/office/drawing/2014/main" val="3540438345"/>
                  </a:ext>
                </a:extLst>
              </a:tr>
            </a:tbl>
          </a:graphicData>
        </a:graphic>
      </p:graphicFrame>
      <p:sp>
        <p:nvSpPr>
          <p:cNvPr id="10" name="Rectangle 1"/>
          <p:cNvSpPr>
            <a:spLocks noChangeArrowheads="1"/>
          </p:cNvSpPr>
          <p:nvPr/>
        </p:nvSpPr>
        <p:spPr bwMode="auto">
          <a:xfrm>
            <a:off x="296883" y="9181397"/>
            <a:ext cx="5744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57800" algn="l"/>
              </a:tabLst>
              <a:defRPr>
                <a:solidFill>
                  <a:schemeClr val="tx1"/>
                </a:solidFill>
                <a:latin typeface="Arial" panose="020B0604020202020204" pitchFamily="34" charset="0"/>
              </a:defRPr>
            </a:lvl1pPr>
            <a:lvl2pPr eaLnBrk="0" fontAlgn="base" hangingPunct="0">
              <a:spcBef>
                <a:spcPct val="0"/>
              </a:spcBef>
              <a:spcAft>
                <a:spcPct val="0"/>
              </a:spcAft>
              <a:tabLst>
                <a:tab pos="5257800" algn="l"/>
              </a:tabLst>
              <a:defRPr>
                <a:solidFill>
                  <a:schemeClr val="tx1"/>
                </a:solidFill>
                <a:latin typeface="Arial" panose="020B0604020202020204" pitchFamily="34" charset="0"/>
              </a:defRPr>
            </a:lvl2pPr>
            <a:lvl3pPr eaLnBrk="0" fontAlgn="base" hangingPunct="0">
              <a:spcBef>
                <a:spcPct val="0"/>
              </a:spcBef>
              <a:spcAft>
                <a:spcPct val="0"/>
              </a:spcAft>
              <a:tabLst>
                <a:tab pos="5257800" algn="l"/>
              </a:tabLst>
              <a:defRPr>
                <a:solidFill>
                  <a:schemeClr val="tx1"/>
                </a:solidFill>
                <a:latin typeface="Arial" panose="020B0604020202020204" pitchFamily="34" charset="0"/>
              </a:defRPr>
            </a:lvl3pPr>
            <a:lvl4pPr eaLnBrk="0" fontAlgn="base" hangingPunct="0">
              <a:spcBef>
                <a:spcPct val="0"/>
              </a:spcBef>
              <a:spcAft>
                <a:spcPct val="0"/>
              </a:spcAft>
              <a:tabLst>
                <a:tab pos="5257800" algn="l"/>
              </a:tabLst>
              <a:defRPr>
                <a:solidFill>
                  <a:schemeClr val="tx1"/>
                </a:solidFill>
                <a:latin typeface="Arial" panose="020B0604020202020204" pitchFamily="34" charset="0"/>
              </a:defRPr>
            </a:lvl4pPr>
            <a:lvl5pPr eaLnBrk="0" fontAlgn="base" hangingPunct="0">
              <a:spcBef>
                <a:spcPct val="0"/>
              </a:spcBef>
              <a:spcAft>
                <a:spcPct val="0"/>
              </a:spcAft>
              <a:tabLst>
                <a:tab pos="5257800" algn="l"/>
              </a:tabLst>
              <a:defRPr>
                <a:solidFill>
                  <a:schemeClr val="tx1"/>
                </a:solidFill>
                <a:latin typeface="Arial" panose="020B0604020202020204" pitchFamily="34" charset="0"/>
              </a:defRPr>
            </a:lvl5pPr>
            <a:lvl6pPr eaLnBrk="0" fontAlgn="base" hangingPunct="0">
              <a:spcBef>
                <a:spcPct val="0"/>
              </a:spcBef>
              <a:spcAft>
                <a:spcPct val="0"/>
              </a:spcAft>
              <a:tabLst>
                <a:tab pos="5257800" algn="l"/>
              </a:tabLst>
              <a:defRPr>
                <a:solidFill>
                  <a:schemeClr val="tx1"/>
                </a:solidFill>
                <a:latin typeface="Arial" panose="020B0604020202020204" pitchFamily="34" charset="0"/>
              </a:defRPr>
            </a:lvl6pPr>
            <a:lvl7pPr eaLnBrk="0" fontAlgn="base" hangingPunct="0">
              <a:spcBef>
                <a:spcPct val="0"/>
              </a:spcBef>
              <a:spcAft>
                <a:spcPct val="0"/>
              </a:spcAft>
              <a:tabLst>
                <a:tab pos="5257800" algn="l"/>
              </a:tabLst>
              <a:defRPr>
                <a:solidFill>
                  <a:schemeClr val="tx1"/>
                </a:solidFill>
                <a:latin typeface="Arial" panose="020B0604020202020204" pitchFamily="34" charset="0"/>
              </a:defRPr>
            </a:lvl7pPr>
            <a:lvl8pPr eaLnBrk="0" fontAlgn="base" hangingPunct="0">
              <a:spcBef>
                <a:spcPct val="0"/>
              </a:spcBef>
              <a:spcAft>
                <a:spcPct val="0"/>
              </a:spcAft>
              <a:tabLst>
                <a:tab pos="5257800" algn="l"/>
              </a:tabLst>
              <a:defRPr>
                <a:solidFill>
                  <a:schemeClr val="tx1"/>
                </a:solidFill>
                <a:latin typeface="Arial" panose="020B0604020202020204" pitchFamily="34" charset="0"/>
              </a:defRPr>
            </a:lvl8pPr>
            <a:lvl9pPr eaLnBrk="0" fontAlgn="base" hangingPunct="0">
              <a:spcBef>
                <a:spcPct val="0"/>
              </a:spcBef>
              <a:spcAft>
                <a:spcPct val="0"/>
              </a:spcAft>
              <a:tabLst>
                <a:tab pos="5257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57800" algn="l"/>
              </a:tabLst>
            </a:pPr>
            <a:r>
              <a:rPr kumimoji="0" lang="en-GB" alt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above table shows analysis of pay using mean annual salary as the basis and the figures shown are those for March 2021.</a:t>
            </a:r>
            <a:endParaRPr kumimoji="0" lang="en-GB" altLang="en-US" sz="1200" b="0" i="0" u="none" strike="noStrike" cap="none" normalizeH="0" baseline="0" dirty="0" smtClean="0">
              <a:ln>
                <a:noFill/>
              </a:ln>
              <a:solidFill>
                <a:schemeClr val="tx1"/>
              </a:solidFill>
              <a:effectLst/>
              <a:latin typeface="Arial" panose="020B0604020202020204" pitchFamily="34" charset="0"/>
            </a:endParaRPr>
          </a:p>
        </p:txBody>
      </p:sp>
      <p:sp>
        <p:nvSpPr>
          <p:cNvPr id="11" name="TextBox 10"/>
          <p:cNvSpPr txBox="1"/>
          <p:nvPr/>
        </p:nvSpPr>
        <p:spPr>
          <a:xfrm>
            <a:off x="296883" y="253998"/>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a:t>
            </a:r>
            <a:endParaRPr lang="en-GB" dirty="0">
              <a:solidFill>
                <a:schemeClr val="bg1"/>
              </a:solidFill>
            </a:endParaRPr>
          </a:p>
        </p:txBody>
      </p:sp>
      <p:sp>
        <p:nvSpPr>
          <p:cNvPr id="13" name="TextBox 12"/>
          <p:cNvSpPr txBox="1"/>
          <p:nvPr/>
        </p:nvSpPr>
        <p:spPr>
          <a:xfrm>
            <a:off x="296883" y="749605"/>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sp>
        <p:nvSpPr>
          <p:cNvPr id="14" name="TextBox 13"/>
          <p:cNvSpPr txBox="1"/>
          <p:nvPr/>
        </p:nvSpPr>
        <p:spPr>
          <a:xfrm>
            <a:off x="296883" y="3425929"/>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Pay by Staff Group</a:t>
            </a:r>
            <a:endParaRPr lang="en-GB" sz="1400" dirty="0">
              <a:solidFill>
                <a:schemeClr val="bg1"/>
              </a:solidFill>
            </a:endParaRPr>
          </a:p>
        </p:txBody>
      </p:sp>
    </p:spTree>
    <p:extLst>
      <p:ext uri="{BB962C8B-B14F-4D97-AF65-F5344CB8AC3E}">
        <p14:creationId xmlns:p14="http://schemas.microsoft.com/office/powerpoint/2010/main" val="13124144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54</a:t>
            </a:fld>
            <a:endParaRPr lang="en-GB"/>
          </a:p>
        </p:txBody>
      </p:sp>
      <p:sp>
        <p:nvSpPr>
          <p:cNvPr id="5" name="TextBox 4"/>
          <p:cNvSpPr txBox="1"/>
          <p:nvPr/>
        </p:nvSpPr>
        <p:spPr>
          <a:xfrm>
            <a:off x="296883" y="42042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a:t>
            </a:r>
            <a:endParaRPr lang="en-GB"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014358319"/>
              </p:ext>
            </p:extLst>
          </p:nvPr>
        </p:nvGraphicFramePr>
        <p:xfrm>
          <a:off x="296883" y="1487684"/>
          <a:ext cx="5915203" cy="3509289"/>
        </p:xfrm>
        <a:graphic>
          <a:graphicData uri="http://schemas.openxmlformats.org/drawingml/2006/table">
            <a:tbl>
              <a:tblPr>
                <a:tableStyleId>{5C22544A-7EE6-4342-B048-85BDC9FD1C3A}</a:tableStyleId>
              </a:tblPr>
              <a:tblGrid>
                <a:gridCol w="1323629">
                  <a:extLst>
                    <a:ext uri="{9D8B030D-6E8A-4147-A177-3AD203B41FA5}">
                      <a16:colId xmlns:a16="http://schemas.microsoft.com/office/drawing/2014/main" val="2943700126"/>
                    </a:ext>
                  </a:extLst>
                </a:gridCol>
                <a:gridCol w="893560">
                  <a:extLst>
                    <a:ext uri="{9D8B030D-6E8A-4147-A177-3AD203B41FA5}">
                      <a16:colId xmlns:a16="http://schemas.microsoft.com/office/drawing/2014/main" val="3582030890"/>
                    </a:ext>
                  </a:extLst>
                </a:gridCol>
                <a:gridCol w="718884">
                  <a:extLst>
                    <a:ext uri="{9D8B030D-6E8A-4147-A177-3AD203B41FA5}">
                      <a16:colId xmlns:a16="http://schemas.microsoft.com/office/drawing/2014/main" val="3598269223"/>
                    </a:ext>
                  </a:extLst>
                </a:gridCol>
                <a:gridCol w="718884">
                  <a:extLst>
                    <a:ext uri="{9D8B030D-6E8A-4147-A177-3AD203B41FA5}">
                      <a16:colId xmlns:a16="http://schemas.microsoft.com/office/drawing/2014/main" val="3665478879"/>
                    </a:ext>
                  </a:extLst>
                </a:gridCol>
                <a:gridCol w="804645">
                  <a:extLst>
                    <a:ext uri="{9D8B030D-6E8A-4147-A177-3AD203B41FA5}">
                      <a16:colId xmlns:a16="http://schemas.microsoft.com/office/drawing/2014/main" val="3203183814"/>
                    </a:ext>
                  </a:extLst>
                </a:gridCol>
                <a:gridCol w="718884">
                  <a:extLst>
                    <a:ext uri="{9D8B030D-6E8A-4147-A177-3AD203B41FA5}">
                      <a16:colId xmlns:a16="http://schemas.microsoft.com/office/drawing/2014/main" val="1359908930"/>
                    </a:ext>
                  </a:extLst>
                </a:gridCol>
                <a:gridCol w="643212">
                  <a:extLst>
                    <a:ext uri="{9D8B030D-6E8A-4147-A177-3AD203B41FA5}">
                      <a16:colId xmlns:a16="http://schemas.microsoft.com/office/drawing/2014/main" val="1837049803"/>
                    </a:ext>
                  </a:extLst>
                </a:gridCol>
                <a:gridCol w="93505">
                  <a:extLst>
                    <a:ext uri="{9D8B030D-6E8A-4147-A177-3AD203B41FA5}">
                      <a16:colId xmlns:a16="http://schemas.microsoft.com/office/drawing/2014/main" val="2966156607"/>
                    </a:ext>
                  </a:extLst>
                </a:gridCol>
              </a:tblGrid>
              <a:tr h="198639">
                <a:tc>
                  <a:txBody>
                    <a:bodyPr/>
                    <a:lstStyle/>
                    <a:p>
                      <a:pPr>
                        <a:spcAft>
                          <a:spcPts val="0"/>
                        </a:spcAft>
                      </a:pPr>
                      <a:r>
                        <a:rPr lang="en-GB" sz="1000" dirty="0">
                          <a:effectLst/>
                        </a:rPr>
                        <a:t> </a:t>
                      </a:r>
                      <a:endParaRPr lang="en-GB" sz="1200" dirty="0">
                        <a:effectLst/>
                        <a:latin typeface="Times New Roman" panose="02020603050405020304" pitchFamily="18" charset="0"/>
                        <a:ea typeface="Times New Roman" panose="02020603050405020304" pitchFamily="18" charset="0"/>
                      </a:endParaRPr>
                    </a:p>
                  </a:txBody>
                  <a:tcPr marL="68105" marR="68105" marT="0" marB="0"/>
                </a:tc>
                <a:tc gridSpan="2">
                  <a:txBody>
                    <a:bodyPr/>
                    <a:lstStyle/>
                    <a:p>
                      <a:pPr algn="ctr">
                        <a:spcAft>
                          <a:spcPts val="0"/>
                        </a:spcAft>
                      </a:pPr>
                      <a:r>
                        <a:rPr lang="en-GB" sz="1000">
                          <a:effectLst/>
                        </a:rPr>
                        <a:t>Applications</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tc gridSpan="2">
                  <a:txBody>
                    <a:bodyPr/>
                    <a:lstStyle/>
                    <a:p>
                      <a:pPr algn="ctr">
                        <a:spcAft>
                          <a:spcPts val="0"/>
                        </a:spcAft>
                      </a:pPr>
                      <a:r>
                        <a:rPr lang="en-GB" sz="1000">
                          <a:effectLst/>
                        </a:rPr>
                        <a:t>Shortlisted</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tc gridSpan="3">
                  <a:txBody>
                    <a:bodyPr/>
                    <a:lstStyle/>
                    <a:p>
                      <a:pPr algn="ctr">
                        <a:spcAft>
                          <a:spcPts val="0"/>
                        </a:spcAft>
                      </a:pPr>
                      <a:r>
                        <a:rPr lang="en-GB" sz="1000">
                          <a:effectLst/>
                        </a:rPr>
                        <a:t>Offered</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33814413"/>
                  </a:ext>
                </a:extLst>
              </a:tr>
              <a:tr h="406737">
                <a:tc>
                  <a:txBody>
                    <a:bodyPr/>
                    <a:lstStyle/>
                    <a:p>
                      <a:pPr algn="ctr">
                        <a:spcAft>
                          <a:spcPts val="0"/>
                        </a:spcAft>
                      </a:pPr>
                      <a:r>
                        <a:rPr lang="en-GB" sz="1000">
                          <a:effectLst/>
                        </a:rPr>
                        <a:t>Report Category</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ctr">
                        <a:spcAft>
                          <a:spcPts val="0"/>
                        </a:spcAft>
                      </a:pPr>
                      <a:r>
                        <a:rPr lang="en-GB" sz="1000">
                          <a:effectLst/>
                        </a:rPr>
                        <a:t>HDUHB Totals</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ts val="0"/>
                        </a:spcAft>
                      </a:pPr>
                      <a:r>
                        <a:rPr lang="en-GB" sz="1000">
                          <a:effectLst/>
                        </a:rPr>
                        <a:t>HDUHB %</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ts val="0"/>
                        </a:spcAft>
                      </a:pPr>
                      <a:r>
                        <a:rPr lang="en-GB" sz="1000">
                          <a:effectLst/>
                        </a:rPr>
                        <a:t>HDUHB Totals</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ts val="0"/>
                        </a:spcAft>
                      </a:pPr>
                      <a:r>
                        <a:rPr lang="en-GB" sz="1000">
                          <a:effectLst/>
                        </a:rPr>
                        <a:t>HDUHB %</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ctr">
                        <a:spcAft>
                          <a:spcPts val="0"/>
                        </a:spcAft>
                      </a:pPr>
                      <a:r>
                        <a:rPr lang="en-GB" sz="1000">
                          <a:effectLst/>
                        </a:rPr>
                        <a:t>HDUHB Totals</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ctr">
                        <a:spcAft>
                          <a:spcPts val="0"/>
                        </a:spcAft>
                      </a:pPr>
                      <a:r>
                        <a:rPr lang="en-GB" sz="1000">
                          <a:effectLst/>
                        </a:rPr>
                        <a:t>HDUHB %</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1770557979"/>
                  </a:ext>
                </a:extLst>
              </a:tr>
              <a:tr h="406737">
                <a:tc>
                  <a:txBody>
                    <a:bodyPr/>
                    <a:lstStyle/>
                    <a:p>
                      <a:pPr>
                        <a:spcAft>
                          <a:spcPts val="0"/>
                        </a:spcAft>
                      </a:pPr>
                      <a:r>
                        <a:rPr lang="en-GB" sz="1000">
                          <a:effectLst/>
                        </a:rPr>
                        <a:t>Total applications reported on</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33,870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100.0%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11,958</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100.0%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4,498</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100%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spcAft>
                          <a:spcPts val="0"/>
                        </a:spcAft>
                      </a:pPr>
                      <a:r>
                        <a:rPr lang="en-GB" sz="1200">
                          <a:effectLst/>
                        </a:rPr>
                        <a:t> </a:t>
                      </a:r>
                      <a:endParaRPr lang="en-GB" sz="12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111478347"/>
                  </a:ext>
                </a:extLst>
              </a:tr>
              <a:tr h="208098">
                <a:tc>
                  <a:txBody>
                    <a:bodyPr/>
                    <a:lstStyle/>
                    <a:p>
                      <a:pPr>
                        <a:spcAft>
                          <a:spcPts val="0"/>
                        </a:spcAft>
                      </a:pPr>
                      <a:r>
                        <a:rPr lang="en-GB" sz="1000">
                          <a:effectLst/>
                        </a:rPr>
                        <a:t>Age Under 20</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1,642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4.8%</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784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6.6%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371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8.2%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3681903997"/>
                  </a:ext>
                </a:extLst>
              </a:tr>
              <a:tr h="208098">
                <a:tc>
                  <a:txBody>
                    <a:bodyPr/>
                    <a:lstStyle/>
                    <a:p>
                      <a:pPr>
                        <a:spcAft>
                          <a:spcPts val="0"/>
                        </a:spcAft>
                      </a:pPr>
                      <a:r>
                        <a:rPr lang="en-GB" sz="1000">
                          <a:effectLst/>
                        </a:rPr>
                        <a:t>Age 20-24</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5,222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15.4%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1,694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14.2%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706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15.7%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2787586353"/>
                  </a:ext>
                </a:extLst>
              </a:tr>
              <a:tr h="208098">
                <a:tc>
                  <a:txBody>
                    <a:bodyPr/>
                    <a:lstStyle/>
                    <a:p>
                      <a:pPr>
                        <a:spcAft>
                          <a:spcPts val="0"/>
                        </a:spcAft>
                      </a:pPr>
                      <a:r>
                        <a:rPr lang="en-GB" sz="1000">
                          <a:effectLst/>
                        </a:rPr>
                        <a:t>Age 25-29</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7,383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21.8%</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1,979</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16.5%</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703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15.6%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4255783331"/>
                  </a:ext>
                </a:extLst>
              </a:tr>
              <a:tr h="208098">
                <a:tc>
                  <a:txBody>
                    <a:bodyPr/>
                    <a:lstStyle/>
                    <a:p>
                      <a:pPr>
                        <a:spcAft>
                          <a:spcPts val="0"/>
                        </a:spcAft>
                      </a:pPr>
                      <a:r>
                        <a:rPr lang="en-GB" sz="1000">
                          <a:effectLst/>
                        </a:rPr>
                        <a:t>Age 30-34</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5,782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17.1%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1,637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13.7%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640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14.2%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3827940291"/>
                  </a:ext>
                </a:extLst>
              </a:tr>
              <a:tr h="208098">
                <a:tc>
                  <a:txBody>
                    <a:bodyPr/>
                    <a:lstStyle/>
                    <a:p>
                      <a:pPr>
                        <a:spcAft>
                          <a:spcPts val="0"/>
                        </a:spcAft>
                      </a:pPr>
                      <a:r>
                        <a:rPr lang="en-GB" sz="1000">
                          <a:effectLst/>
                        </a:rPr>
                        <a:t>Age 35-39</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3,795</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11.2%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1,329</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11.1%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523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11.6%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2649787699"/>
                  </a:ext>
                </a:extLst>
              </a:tr>
              <a:tr h="208098">
                <a:tc>
                  <a:txBody>
                    <a:bodyPr/>
                    <a:lstStyle/>
                    <a:p>
                      <a:pPr>
                        <a:spcAft>
                          <a:spcPts val="0"/>
                        </a:spcAft>
                      </a:pPr>
                      <a:r>
                        <a:rPr lang="en-GB" sz="1000">
                          <a:effectLst/>
                        </a:rPr>
                        <a:t>Age 40-44</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2,670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7.9%</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1,106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9.2%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387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8.6%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2137441539"/>
                  </a:ext>
                </a:extLst>
              </a:tr>
              <a:tr h="208098">
                <a:tc>
                  <a:txBody>
                    <a:bodyPr/>
                    <a:lstStyle/>
                    <a:p>
                      <a:pPr>
                        <a:spcAft>
                          <a:spcPts val="0"/>
                        </a:spcAft>
                      </a:pPr>
                      <a:r>
                        <a:rPr lang="en-GB" sz="1000">
                          <a:effectLst/>
                        </a:rPr>
                        <a:t>Age 45-49</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2,663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7.9%</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1,189</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dirty="0">
                          <a:effectLst/>
                        </a:rPr>
                        <a:t>9.9%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360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8.0%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2726156229"/>
                  </a:ext>
                </a:extLst>
              </a:tr>
              <a:tr h="208098">
                <a:tc>
                  <a:txBody>
                    <a:bodyPr/>
                    <a:lstStyle/>
                    <a:p>
                      <a:pPr>
                        <a:spcAft>
                          <a:spcPts val="0"/>
                        </a:spcAft>
                      </a:pPr>
                      <a:r>
                        <a:rPr lang="en-GB" sz="1000">
                          <a:effectLst/>
                        </a:rPr>
                        <a:t>Age 50-54</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2,160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6.4%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963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dirty="0">
                          <a:effectLst/>
                        </a:rPr>
                        <a:t>8.1%</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319</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7.1%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1738059632"/>
                  </a:ext>
                </a:extLst>
              </a:tr>
              <a:tr h="208098">
                <a:tc>
                  <a:txBody>
                    <a:bodyPr/>
                    <a:lstStyle/>
                    <a:p>
                      <a:pPr>
                        <a:spcAft>
                          <a:spcPts val="0"/>
                        </a:spcAft>
                      </a:pPr>
                      <a:r>
                        <a:rPr lang="en-GB" sz="1000">
                          <a:effectLst/>
                        </a:rPr>
                        <a:t>Age 55-59</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1,706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5.0%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810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dirty="0">
                          <a:effectLst/>
                        </a:rPr>
                        <a:t>6.8%</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dirty="0">
                          <a:effectLst/>
                        </a:rPr>
                        <a:t>286</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6.4%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393512569"/>
                  </a:ext>
                </a:extLst>
              </a:tr>
              <a:tr h="208098">
                <a:tc>
                  <a:txBody>
                    <a:bodyPr/>
                    <a:lstStyle/>
                    <a:p>
                      <a:pPr>
                        <a:spcAft>
                          <a:spcPts val="0"/>
                        </a:spcAft>
                      </a:pPr>
                      <a:r>
                        <a:rPr lang="en-GB" sz="1000">
                          <a:effectLst/>
                        </a:rPr>
                        <a:t>Age 60-64</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683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2.0%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364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3.0%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dirty="0">
                          <a:effectLst/>
                        </a:rPr>
                        <a:t>149</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3.3%</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3465312818"/>
                  </a:ext>
                </a:extLst>
              </a:tr>
              <a:tr h="208098">
                <a:tc>
                  <a:txBody>
                    <a:bodyPr/>
                    <a:lstStyle/>
                    <a:p>
                      <a:pPr>
                        <a:spcAft>
                          <a:spcPts val="0"/>
                        </a:spcAft>
                      </a:pPr>
                      <a:r>
                        <a:rPr lang="en-GB" sz="1000">
                          <a:effectLst/>
                        </a:rPr>
                        <a:t>Age 65+</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152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0.4%</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97</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0.8%</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dirty="0">
                          <a:effectLst/>
                        </a:rPr>
                        <a:t>53</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a:effectLst/>
                        </a:rPr>
                        <a:t>1.2%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4133180634"/>
                  </a:ext>
                </a:extLst>
              </a:tr>
              <a:tr h="208098">
                <a:tc>
                  <a:txBody>
                    <a:bodyPr/>
                    <a:lstStyle/>
                    <a:p>
                      <a:pPr>
                        <a:spcAft>
                          <a:spcPts val="0"/>
                        </a:spcAft>
                      </a:pPr>
                      <a:r>
                        <a:rPr lang="en-GB" sz="1000">
                          <a:effectLst/>
                        </a:rPr>
                        <a:t>Undisclosed</a:t>
                      </a:r>
                      <a:endParaRPr lang="en-GB" sz="1200">
                        <a:effectLst/>
                        <a:latin typeface="Times New Roman" panose="02020603050405020304" pitchFamily="18" charset="0"/>
                        <a:ea typeface="Times New Roman" panose="02020603050405020304" pitchFamily="18" charset="0"/>
                      </a:endParaRPr>
                    </a:p>
                  </a:txBody>
                  <a:tcPr marL="68105" marR="68105" marT="0" marB="0"/>
                </a:tc>
                <a:tc>
                  <a:txBody>
                    <a:bodyPr/>
                    <a:lstStyle/>
                    <a:p>
                      <a:pPr algn="r">
                        <a:spcAft>
                          <a:spcPts val="0"/>
                        </a:spcAft>
                      </a:pPr>
                      <a:r>
                        <a:rPr lang="en-GB" sz="1000">
                          <a:effectLst/>
                        </a:rPr>
                        <a:t>12</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0.0%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6</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0.1%</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a:txBody>
                    <a:bodyPr/>
                    <a:lstStyle/>
                    <a:p>
                      <a:pPr algn="r">
                        <a:spcAft>
                          <a:spcPts val="0"/>
                        </a:spcAft>
                      </a:pPr>
                      <a:r>
                        <a:rPr lang="en-GB" sz="1000">
                          <a:effectLst/>
                        </a:rPr>
                        <a:t>0</a:t>
                      </a:r>
                      <a:endParaRPr lang="en-GB" sz="1200">
                        <a:effectLst/>
                        <a:latin typeface="Times New Roman" panose="02020603050405020304" pitchFamily="18" charset="0"/>
                        <a:ea typeface="Times New Roman" panose="02020603050405020304" pitchFamily="18" charset="0"/>
                      </a:endParaRPr>
                    </a:p>
                  </a:txBody>
                  <a:tcPr marL="68105" marR="68105" marT="0" marB="0" anchor="b"/>
                </a:tc>
                <a:tc gridSpan="2">
                  <a:txBody>
                    <a:bodyPr/>
                    <a:lstStyle/>
                    <a:p>
                      <a:pPr algn="r">
                        <a:spcAft>
                          <a:spcPts val="0"/>
                        </a:spcAft>
                      </a:pPr>
                      <a:r>
                        <a:rPr lang="en-GB" sz="1000" dirty="0">
                          <a:effectLst/>
                        </a:rPr>
                        <a:t>0.0%</a:t>
                      </a:r>
                      <a:endParaRPr lang="en-GB" sz="1200" dirty="0">
                        <a:effectLst/>
                        <a:latin typeface="Times New Roman" panose="02020603050405020304" pitchFamily="18" charset="0"/>
                        <a:ea typeface="Times New Roman" panose="02020603050405020304" pitchFamily="18" charset="0"/>
                      </a:endParaRPr>
                    </a:p>
                  </a:txBody>
                  <a:tcPr marL="68105" marR="68105" marT="0" marB="0" anchor="b"/>
                </a:tc>
                <a:tc hMerge="1">
                  <a:txBody>
                    <a:bodyPr/>
                    <a:lstStyle/>
                    <a:p>
                      <a:endParaRPr lang="en-GB"/>
                    </a:p>
                  </a:txBody>
                  <a:tcPr/>
                </a:tc>
                <a:extLst>
                  <a:ext uri="{0D108BD9-81ED-4DB2-BD59-A6C34878D82A}">
                    <a16:rowId xmlns:a16="http://schemas.microsoft.com/office/drawing/2014/main" val="2313695190"/>
                  </a:ext>
                </a:extLst>
              </a:tr>
            </a:tbl>
          </a:graphicData>
        </a:graphic>
      </p:graphicFrame>
      <p:sp>
        <p:nvSpPr>
          <p:cNvPr id="7" name="Rectangle 1"/>
          <p:cNvSpPr>
            <a:spLocks noChangeArrowheads="1"/>
          </p:cNvSpPr>
          <p:nvPr/>
        </p:nvSpPr>
        <p:spPr bwMode="auto">
          <a:xfrm>
            <a:off x="296972" y="1487348"/>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Table 8"/>
          <p:cNvGraphicFramePr>
            <a:graphicFrameLocks noGrp="1"/>
          </p:cNvGraphicFramePr>
          <p:nvPr>
            <p:extLst>
              <p:ext uri="{D42A27DB-BD31-4B8C-83A1-F6EECF244321}">
                <p14:modId xmlns:p14="http://schemas.microsoft.com/office/powerpoint/2010/main" val="2103724160"/>
              </p:ext>
            </p:extLst>
          </p:nvPr>
        </p:nvGraphicFramePr>
        <p:xfrm>
          <a:off x="296883" y="5695791"/>
          <a:ext cx="5000625" cy="2353945"/>
        </p:xfrm>
        <a:graphic>
          <a:graphicData uri="http://schemas.openxmlformats.org/drawingml/2006/table">
            <a:tbl>
              <a:tblPr firstRow="1" firstCol="1" bandRow="1">
                <a:tableStyleId>{5C22544A-7EE6-4342-B048-85BDC9FD1C3A}</a:tableStyleId>
              </a:tblPr>
              <a:tblGrid>
                <a:gridCol w="2596515">
                  <a:extLst>
                    <a:ext uri="{9D8B030D-6E8A-4147-A177-3AD203B41FA5}">
                      <a16:colId xmlns:a16="http://schemas.microsoft.com/office/drawing/2014/main" val="2048459027"/>
                    </a:ext>
                  </a:extLst>
                </a:gridCol>
                <a:gridCol w="1452245">
                  <a:extLst>
                    <a:ext uri="{9D8B030D-6E8A-4147-A177-3AD203B41FA5}">
                      <a16:colId xmlns:a16="http://schemas.microsoft.com/office/drawing/2014/main" val="3929045742"/>
                    </a:ext>
                  </a:extLst>
                </a:gridCol>
                <a:gridCol w="951865">
                  <a:extLst>
                    <a:ext uri="{9D8B030D-6E8A-4147-A177-3AD203B41FA5}">
                      <a16:colId xmlns:a16="http://schemas.microsoft.com/office/drawing/2014/main" val="507198401"/>
                    </a:ext>
                  </a:extLst>
                </a:gridCol>
              </a:tblGrid>
              <a:tr h="179705">
                <a:tc>
                  <a:txBody>
                    <a:bodyPr/>
                    <a:lstStyle/>
                    <a:p>
                      <a:pPr algn="ctr">
                        <a:spcAft>
                          <a:spcPts val="0"/>
                        </a:spcAft>
                      </a:pPr>
                      <a:r>
                        <a:rPr lang="en-GB" sz="1000" b="0" dirty="0">
                          <a:solidFill>
                            <a:schemeClr val="tx1"/>
                          </a:solidFill>
                          <a:effectLst/>
                        </a:rPr>
                        <a:t>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Headcount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000" b="0">
                          <a:solidFill>
                            <a:schemeClr val="tx1"/>
                          </a:solidFill>
                          <a:effectLst/>
                        </a:rPr>
                        <a:t>%</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25495799"/>
                  </a:ext>
                </a:extLst>
              </a:tr>
              <a:tr h="179705">
                <a:tc>
                  <a:txBody>
                    <a:bodyPr/>
                    <a:lstStyle/>
                    <a:p>
                      <a:pPr>
                        <a:spcAft>
                          <a:spcPts val="0"/>
                        </a:spcAft>
                      </a:pPr>
                      <a:r>
                        <a:rPr lang="en-GB" sz="1000" b="0" dirty="0">
                          <a:solidFill>
                            <a:schemeClr val="tx1"/>
                          </a:solidFill>
                          <a:effectLst/>
                        </a:rPr>
                        <a:t>&lt;=25 years</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234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19.68%</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43942188"/>
                  </a:ext>
                </a:extLst>
              </a:tr>
              <a:tr h="179705">
                <a:tc>
                  <a:txBody>
                    <a:bodyPr/>
                    <a:lstStyle/>
                    <a:p>
                      <a:pPr>
                        <a:spcAft>
                          <a:spcPts val="0"/>
                        </a:spcAft>
                      </a:pPr>
                      <a:r>
                        <a:rPr lang="en-GB" sz="1000" b="0" dirty="0">
                          <a:solidFill>
                            <a:schemeClr val="tx1"/>
                          </a:solidFill>
                          <a:effectLst/>
                        </a:rPr>
                        <a:t>26 to 30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185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15.56%</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29441378"/>
                  </a:ext>
                </a:extLst>
              </a:tr>
              <a:tr h="179705">
                <a:tc>
                  <a:txBody>
                    <a:bodyPr/>
                    <a:lstStyle/>
                    <a:p>
                      <a:pPr>
                        <a:spcAft>
                          <a:spcPts val="0"/>
                        </a:spcAft>
                      </a:pPr>
                      <a:r>
                        <a:rPr lang="en-GB" sz="1000" b="0" dirty="0">
                          <a:solidFill>
                            <a:schemeClr val="tx1"/>
                          </a:solidFill>
                          <a:effectLst/>
                        </a:rPr>
                        <a:t>31 to 35</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139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11.69%</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40794877"/>
                  </a:ext>
                </a:extLst>
              </a:tr>
              <a:tr h="179705">
                <a:tc>
                  <a:txBody>
                    <a:bodyPr/>
                    <a:lstStyle/>
                    <a:p>
                      <a:pPr>
                        <a:spcAft>
                          <a:spcPts val="0"/>
                        </a:spcAft>
                      </a:pPr>
                      <a:r>
                        <a:rPr lang="en-GB" sz="1000" b="0" dirty="0">
                          <a:solidFill>
                            <a:schemeClr val="tx1"/>
                          </a:solidFill>
                          <a:effectLst/>
                        </a:rPr>
                        <a:t>36 to 40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67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5.63%</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969718114"/>
                  </a:ext>
                </a:extLst>
              </a:tr>
              <a:tr h="179705">
                <a:tc>
                  <a:txBody>
                    <a:bodyPr/>
                    <a:lstStyle/>
                    <a:p>
                      <a:pPr>
                        <a:spcAft>
                          <a:spcPts val="0"/>
                        </a:spcAft>
                      </a:pPr>
                      <a:r>
                        <a:rPr lang="en-GB" sz="1000" b="0">
                          <a:solidFill>
                            <a:schemeClr val="tx1"/>
                          </a:solidFill>
                          <a:effectLst/>
                        </a:rPr>
                        <a:t>41 to 45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54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4.54%</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40353298"/>
                  </a:ext>
                </a:extLst>
              </a:tr>
              <a:tr h="188595">
                <a:tc>
                  <a:txBody>
                    <a:bodyPr/>
                    <a:lstStyle/>
                    <a:p>
                      <a:pPr>
                        <a:spcAft>
                          <a:spcPts val="0"/>
                        </a:spcAft>
                      </a:pPr>
                      <a:r>
                        <a:rPr lang="en-GB" sz="1000" b="0">
                          <a:solidFill>
                            <a:schemeClr val="tx1"/>
                          </a:solidFill>
                          <a:effectLst/>
                        </a:rPr>
                        <a:t>46 to 50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60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5.05%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99704718"/>
                  </a:ext>
                </a:extLst>
              </a:tr>
              <a:tr h="179705">
                <a:tc>
                  <a:txBody>
                    <a:bodyPr/>
                    <a:lstStyle/>
                    <a:p>
                      <a:pPr>
                        <a:spcAft>
                          <a:spcPts val="0"/>
                        </a:spcAft>
                      </a:pPr>
                      <a:r>
                        <a:rPr lang="en-GB" sz="1000" b="0">
                          <a:solidFill>
                            <a:schemeClr val="tx1"/>
                          </a:solidFill>
                          <a:effectLst/>
                        </a:rPr>
                        <a:t>51 to 55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106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8.92%</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06331284"/>
                  </a:ext>
                </a:extLst>
              </a:tr>
              <a:tr h="179705">
                <a:tc>
                  <a:txBody>
                    <a:bodyPr/>
                    <a:lstStyle/>
                    <a:p>
                      <a:pPr>
                        <a:spcAft>
                          <a:spcPts val="0"/>
                        </a:spcAft>
                      </a:pPr>
                      <a:r>
                        <a:rPr lang="en-GB" sz="1000" b="0">
                          <a:solidFill>
                            <a:schemeClr val="tx1"/>
                          </a:solidFill>
                          <a:effectLst/>
                        </a:rPr>
                        <a:t>56 to 60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166                 </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13.96%</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907332656"/>
                  </a:ext>
                </a:extLst>
              </a:tr>
              <a:tr h="179705">
                <a:tc>
                  <a:txBody>
                    <a:bodyPr/>
                    <a:lstStyle/>
                    <a:p>
                      <a:pPr>
                        <a:spcAft>
                          <a:spcPts val="0"/>
                        </a:spcAft>
                      </a:pPr>
                      <a:r>
                        <a:rPr lang="en-GB" sz="1000" b="0">
                          <a:solidFill>
                            <a:schemeClr val="tx1"/>
                          </a:solidFill>
                          <a:effectLst/>
                        </a:rPr>
                        <a:t>61 to 65</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9.84%</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243106545"/>
                  </a:ext>
                </a:extLst>
              </a:tr>
              <a:tr h="188595">
                <a:tc>
                  <a:txBody>
                    <a:bodyPr/>
                    <a:lstStyle/>
                    <a:p>
                      <a:pPr>
                        <a:spcAft>
                          <a:spcPts val="0"/>
                        </a:spcAft>
                      </a:pPr>
                      <a:r>
                        <a:rPr lang="en-GB" sz="1000" b="0">
                          <a:solidFill>
                            <a:schemeClr val="tx1"/>
                          </a:solidFill>
                          <a:effectLst/>
                        </a:rPr>
                        <a:t>66 to 70</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44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3.70%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229615351"/>
                  </a:ext>
                </a:extLst>
              </a:tr>
              <a:tr h="179705">
                <a:tc>
                  <a:txBody>
                    <a:bodyPr/>
                    <a:lstStyle/>
                    <a:p>
                      <a:pPr>
                        <a:spcAft>
                          <a:spcPts val="0"/>
                        </a:spcAft>
                      </a:pPr>
                      <a:r>
                        <a:rPr lang="en-GB" sz="1000" b="0">
                          <a:solidFill>
                            <a:schemeClr val="tx1"/>
                          </a:solidFill>
                          <a:effectLst/>
                        </a:rPr>
                        <a:t>&gt;=71 years</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17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1.43%</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863988925"/>
                  </a:ext>
                </a:extLst>
              </a:tr>
              <a:tr h="179705">
                <a:tc>
                  <a:txBody>
                    <a:bodyPr/>
                    <a:lstStyle/>
                    <a:p>
                      <a:pPr>
                        <a:spcAft>
                          <a:spcPts val="0"/>
                        </a:spcAft>
                      </a:pPr>
                      <a:r>
                        <a:rPr lang="en-GB" sz="1000" b="0">
                          <a:solidFill>
                            <a:schemeClr val="tx1"/>
                          </a:solidFill>
                          <a:effectLst/>
                        </a:rPr>
                        <a:t>Total</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a:solidFill>
                            <a:schemeClr val="tx1"/>
                          </a:solidFill>
                          <a:effectLst/>
                        </a:rPr>
                        <a:t>1,189                 </a:t>
                      </a:r>
                      <a:endParaRPr lang="en-GB" sz="1200" b="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b="0" dirty="0">
                          <a:solidFill>
                            <a:schemeClr val="tx1"/>
                          </a:solidFill>
                          <a:effectLst/>
                        </a:rPr>
                        <a:t>100%</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98402700"/>
                  </a:ext>
                </a:extLst>
              </a:tr>
            </a:tbl>
          </a:graphicData>
        </a:graphic>
      </p:graphicFrame>
      <p:sp>
        <p:nvSpPr>
          <p:cNvPr id="11" name="TextBox 10"/>
          <p:cNvSpPr txBox="1"/>
          <p:nvPr/>
        </p:nvSpPr>
        <p:spPr>
          <a:xfrm>
            <a:off x="296883" y="1025515"/>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Recruitment</a:t>
            </a:r>
            <a:endParaRPr lang="en-GB" sz="1400" dirty="0">
              <a:solidFill>
                <a:schemeClr val="bg1"/>
              </a:solidFill>
            </a:endParaRPr>
          </a:p>
        </p:txBody>
      </p:sp>
      <p:sp>
        <p:nvSpPr>
          <p:cNvPr id="12" name="TextBox 11"/>
          <p:cNvSpPr txBox="1"/>
          <p:nvPr/>
        </p:nvSpPr>
        <p:spPr>
          <a:xfrm>
            <a:off x="296883" y="5192493"/>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Leavers</a:t>
            </a:r>
            <a:endParaRPr lang="en-GB" sz="1400" dirty="0">
              <a:solidFill>
                <a:schemeClr val="bg1"/>
              </a:solidFill>
            </a:endParaRPr>
          </a:p>
        </p:txBody>
      </p:sp>
    </p:spTree>
    <p:extLst>
      <p:ext uri="{BB962C8B-B14F-4D97-AF65-F5344CB8AC3E}">
        <p14:creationId xmlns:p14="http://schemas.microsoft.com/office/powerpoint/2010/main" val="14593387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55</a:t>
            </a:fld>
            <a:endParaRPr lang="en-GB"/>
          </a:p>
        </p:txBody>
      </p:sp>
      <p:sp>
        <p:nvSpPr>
          <p:cNvPr id="5" name="TextBox 4"/>
          <p:cNvSpPr txBox="1"/>
          <p:nvPr/>
        </p:nvSpPr>
        <p:spPr>
          <a:xfrm>
            <a:off x="201881" y="427472"/>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a:t>
            </a:r>
            <a:endParaRPr lang="en-GB"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803290703"/>
              </p:ext>
            </p:extLst>
          </p:nvPr>
        </p:nvGraphicFramePr>
        <p:xfrm>
          <a:off x="201881" y="1464532"/>
          <a:ext cx="6293923" cy="1827559"/>
        </p:xfrm>
        <a:graphic>
          <a:graphicData uri="http://schemas.openxmlformats.org/drawingml/2006/table">
            <a:tbl>
              <a:tblPr firstRow="1" firstCol="1" bandRow="1">
                <a:tableStyleId>{5C22544A-7EE6-4342-B048-85BDC9FD1C3A}</a:tableStyleId>
              </a:tblPr>
              <a:tblGrid>
                <a:gridCol w="1140031">
                  <a:extLst>
                    <a:ext uri="{9D8B030D-6E8A-4147-A177-3AD203B41FA5}">
                      <a16:colId xmlns:a16="http://schemas.microsoft.com/office/drawing/2014/main" val="656526792"/>
                    </a:ext>
                  </a:extLst>
                </a:gridCol>
                <a:gridCol w="581891">
                  <a:extLst>
                    <a:ext uri="{9D8B030D-6E8A-4147-A177-3AD203B41FA5}">
                      <a16:colId xmlns:a16="http://schemas.microsoft.com/office/drawing/2014/main" val="1975808168"/>
                    </a:ext>
                  </a:extLst>
                </a:gridCol>
                <a:gridCol w="439387">
                  <a:extLst>
                    <a:ext uri="{9D8B030D-6E8A-4147-A177-3AD203B41FA5}">
                      <a16:colId xmlns:a16="http://schemas.microsoft.com/office/drawing/2014/main" val="2077508478"/>
                    </a:ext>
                  </a:extLst>
                </a:gridCol>
                <a:gridCol w="403761">
                  <a:extLst>
                    <a:ext uri="{9D8B030D-6E8A-4147-A177-3AD203B41FA5}">
                      <a16:colId xmlns:a16="http://schemas.microsoft.com/office/drawing/2014/main" val="4111101710"/>
                    </a:ext>
                  </a:extLst>
                </a:gridCol>
                <a:gridCol w="391885">
                  <a:extLst>
                    <a:ext uri="{9D8B030D-6E8A-4147-A177-3AD203B41FA5}">
                      <a16:colId xmlns:a16="http://schemas.microsoft.com/office/drawing/2014/main" val="3493657699"/>
                    </a:ext>
                  </a:extLst>
                </a:gridCol>
                <a:gridCol w="419489">
                  <a:extLst>
                    <a:ext uri="{9D8B030D-6E8A-4147-A177-3AD203B41FA5}">
                      <a16:colId xmlns:a16="http://schemas.microsoft.com/office/drawing/2014/main" val="1593669661"/>
                    </a:ext>
                  </a:extLst>
                </a:gridCol>
                <a:gridCol w="396757">
                  <a:extLst>
                    <a:ext uri="{9D8B030D-6E8A-4147-A177-3AD203B41FA5}">
                      <a16:colId xmlns:a16="http://schemas.microsoft.com/office/drawing/2014/main" val="1705026068"/>
                    </a:ext>
                  </a:extLst>
                </a:gridCol>
                <a:gridCol w="423764">
                  <a:extLst>
                    <a:ext uri="{9D8B030D-6E8A-4147-A177-3AD203B41FA5}">
                      <a16:colId xmlns:a16="http://schemas.microsoft.com/office/drawing/2014/main" val="3508380215"/>
                    </a:ext>
                  </a:extLst>
                </a:gridCol>
                <a:gridCol w="455917">
                  <a:extLst>
                    <a:ext uri="{9D8B030D-6E8A-4147-A177-3AD203B41FA5}">
                      <a16:colId xmlns:a16="http://schemas.microsoft.com/office/drawing/2014/main" val="2889251899"/>
                    </a:ext>
                  </a:extLst>
                </a:gridCol>
                <a:gridCol w="396757">
                  <a:extLst>
                    <a:ext uri="{9D8B030D-6E8A-4147-A177-3AD203B41FA5}">
                      <a16:colId xmlns:a16="http://schemas.microsoft.com/office/drawing/2014/main" val="1599466999"/>
                    </a:ext>
                  </a:extLst>
                </a:gridCol>
                <a:gridCol w="423764">
                  <a:extLst>
                    <a:ext uri="{9D8B030D-6E8A-4147-A177-3AD203B41FA5}">
                      <a16:colId xmlns:a16="http://schemas.microsoft.com/office/drawing/2014/main" val="3676769476"/>
                    </a:ext>
                  </a:extLst>
                </a:gridCol>
                <a:gridCol w="366533">
                  <a:extLst>
                    <a:ext uri="{9D8B030D-6E8A-4147-A177-3AD203B41FA5}">
                      <a16:colId xmlns:a16="http://schemas.microsoft.com/office/drawing/2014/main" val="3660931087"/>
                    </a:ext>
                  </a:extLst>
                </a:gridCol>
                <a:gridCol w="453987">
                  <a:extLst>
                    <a:ext uri="{9D8B030D-6E8A-4147-A177-3AD203B41FA5}">
                      <a16:colId xmlns:a16="http://schemas.microsoft.com/office/drawing/2014/main" val="2164777464"/>
                    </a:ext>
                  </a:extLst>
                </a:gridCol>
              </a:tblGrid>
              <a:tr h="922408">
                <a:tc>
                  <a:txBody>
                    <a:bodyPr/>
                    <a:lstStyle/>
                    <a:p>
                      <a:pPr>
                        <a:spcAft>
                          <a:spcPts val="0"/>
                        </a:spcAft>
                      </a:pPr>
                      <a:r>
                        <a:rPr lang="en-GB" sz="1000" b="0" dirty="0">
                          <a:solidFill>
                            <a:schemeClr val="tx1"/>
                          </a:solidFill>
                          <a:effectLst/>
                        </a:rPr>
                        <a:t> </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marL="71755" marR="71755">
                        <a:spcAft>
                          <a:spcPts val="0"/>
                        </a:spcAft>
                      </a:pPr>
                      <a:r>
                        <a:rPr lang="en-GB" sz="1000" b="0" dirty="0">
                          <a:solidFill>
                            <a:schemeClr val="tx1"/>
                          </a:solidFill>
                          <a:effectLst/>
                        </a:rPr>
                        <a:t>&lt;=25 years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26 - 30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31 - 35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36 - 40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41 - 45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46 - 50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51 - 55</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dirty="0">
                          <a:solidFill>
                            <a:schemeClr val="tx1"/>
                          </a:solidFill>
                          <a:effectLst/>
                        </a:rPr>
                        <a:t>56 - 60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a:solidFill>
                            <a:schemeClr val="tx1"/>
                          </a:solidFill>
                          <a:effectLst/>
                        </a:rPr>
                        <a:t>61 - 65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a:solidFill>
                            <a:schemeClr val="tx1"/>
                          </a:solidFill>
                          <a:effectLst/>
                        </a:rPr>
                        <a:t>66 - 70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a:solidFill>
                            <a:schemeClr val="tx1"/>
                          </a:solidFill>
                          <a:effectLst/>
                        </a:rPr>
                        <a:t>&gt;=71 years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tc>
                  <a:txBody>
                    <a:bodyPr/>
                    <a:lstStyle/>
                    <a:p>
                      <a:pPr marL="71755" marR="71755">
                        <a:spcAft>
                          <a:spcPts val="0"/>
                        </a:spcAft>
                      </a:pPr>
                      <a:r>
                        <a:rPr lang="en-GB" sz="1000" b="0">
                          <a:solidFill>
                            <a:schemeClr val="tx1"/>
                          </a:solidFill>
                          <a:effectLst/>
                        </a:rPr>
                        <a:t>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66289" marR="66289" marT="0" marB="0" vert="vert" anchor="b"/>
                </a:tc>
                <a:extLst>
                  <a:ext uri="{0D108BD9-81ED-4DB2-BD59-A6C34878D82A}">
                    <a16:rowId xmlns:a16="http://schemas.microsoft.com/office/drawing/2014/main" val="3104011714"/>
                  </a:ext>
                </a:extLst>
              </a:tr>
              <a:tr h="905151">
                <a:tc>
                  <a:txBody>
                    <a:bodyPr/>
                    <a:lstStyle/>
                    <a:p>
                      <a:pPr>
                        <a:spcAft>
                          <a:spcPts val="0"/>
                        </a:spcAft>
                      </a:pPr>
                      <a:r>
                        <a:rPr lang="en-GB" sz="1000" b="0" dirty="0">
                          <a:solidFill>
                            <a:schemeClr val="tx1"/>
                          </a:solidFill>
                          <a:effectLst/>
                        </a:rPr>
                        <a:t>Attendance</a:t>
                      </a:r>
                      <a:r>
                        <a:rPr lang="en-GB" sz="1000" b="0" dirty="0" smtClean="0">
                          <a:solidFill>
                            <a:schemeClr val="tx1"/>
                          </a:solidFill>
                          <a:effectLst/>
                        </a:rPr>
                        <a:t>/</a:t>
                      </a:r>
                    </a:p>
                    <a:p>
                      <a:pPr>
                        <a:spcAft>
                          <a:spcPts val="0"/>
                        </a:spcAft>
                      </a:pPr>
                      <a:r>
                        <a:rPr lang="en-GB" sz="1000" b="0" dirty="0" smtClean="0">
                          <a:solidFill>
                            <a:schemeClr val="tx1"/>
                          </a:solidFill>
                          <a:effectLst/>
                        </a:rPr>
                        <a:t>Courses </a:t>
                      </a:r>
                      <a:r>
                        <a:rPr lang="en-GB" sz="1000" b="0" dirty="0">
                          <a:solidFill>
                            <a:schemeClr val="tx1"/>
                          </a:solidFill>
                          <a:effectLst/>
                        </a:rPr>
                        <a:t>Completed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11,821</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8,200</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8,046</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7,561</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7,087</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8,444</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8,628</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7,692</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3,745</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602</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126</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tc>
                  <a:txBody>
                    <a:bodyPr/>
                    <a:lstStyle/>
                    <a:p>
                      <a:pPr algn="r">
                        <a:spcAft>
                          <a:spcPts val="0"/>
                        </a:spcAft>
                      </a:pPr>
                      <a:r>
                        <a:rPr lang="en-GB" sz="900" b="0" dirty="0">
                          <a:solidFill>
                            <a:schemeClr val="tx1"/>
                          </a:solidFill>
                          <a:effectLst/>
                        </a:rPr>
                        <a:t>71,961</a:t>
                      </a:r>
                      <a:endParaRPr lang="en-GB" sz="900" b="0" dirty="0">
                        <a:solidFill>
                          <a:schemeClr val="tx1"/>
                        </a:solidFill>
                        <a:effectLst/>
                        <a:latin typeface="Times New Roman" panose="02020603050405020304" pitchFamily="18" charset="0"/>
                        <a:ea typeface="Times New Roman" panose="02020603050405020304" pitchFamily="18" charset="0"/>
                      </a:endParaRPr>
                    </a:p>
                  </a:txBody>
                  <a:tcPr marL="66289" marR="66289" marT="0" marB="0" anchor="b"/>
                </a:tc>
                <a:extLst>
                  <a:ext uri="{0D108BD9-81ED-4DB2-BD59-A6C34878D82A}">
                    <a16:rowId xmlns:a16="http://schemas.microsoft.com/office/drawing/2014/main" val="327849459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122195364"/>
              </p:ext>
            </p:extLst>
          </p:nvPr>
        </p:nvGraphicFramePr>
        <p:xfrm>
          <a:off x="201881" y="3813104"/>
          <a:ext cx="3462655" cy="2313305"/>
        </p:xfrm>
        <a:graphic>
          <a:graphicData uri="http://schemas.openxmlformats.org/drawingml/2006/table">
            <a:tbl>
              <a:tblPr>
                <a:tableStyleId>{5C22544A-7EE6-4342-B048-85BDC9FD1C3A}</a:tableStyleId>
              </a:tblPr>
              <a:tblGrid>
                <a:gridCol w="1192530">
                  <a:extLst>
                    <a:ext uri="{9D8B030D-6E8A-4147-A177-3AD203B41FA5}">
                      <a16:colId xmlns:a16="http://schemas.microsoft.com/office/drawing/2014/main" val="777719721"/>
                    </a:ext>
                  </a:extLst>
                </a:gridCol>
                <a:gridCol w="1192530">
                  <a:extLst>
                    <a:ext uri="{9D8B030D-6E8A-4147-A177-3AD203B41FA5}">
                      <a16:colId xmlns:a16="http://schemas.microsoft.com/office/drawing/2014/main" val="4165890657"/>
                    </a:ext>
                  </a:extLst>
                </a:gridCol>
                <a:gridCol w="1077595">
                  <a:extLst>
                    <a:ext uri="{9D8B030D-6E8A-4147-A177-3AD203B41FA5}">
                      <a16:colId xmlns:a16="http://schemas.microsoft.com/office/drawing/2014/main" val="2643426371"/>
                    </a:ext>
                  </a:extLst>
                </a:gridCol>
              </a:tblGrid>
              <a:tr h="210185">
                <a:tc gridSpan="3">
                  <a:txBody>
                    <a:bodyPr/>
                    <a:lstStyle/>
                    <a:p>
                      <a:pPr algn="ctr">
                        <a:spcAft>
                          <a:spcPts val="0"/>
                        </a:spcAft>
                      </a:pPr>
                      <a:r>
                        <a:rPr lang="en-GB" sz="1000">
                          <a:effectLst/>
                        </a:rPr>
                        <a:t>HDUHB Headcount by Age</a:t>
                      </a:r>
                      <a:endParaRPr lang="en-GB" sz="12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26800368"/>
                  </a:ext>
                </a:extLst>
              </a:tr>
              <a:tr h="210185">
                <a:tc>
                  <a:txBody>
                    <a:bodyPr/>
                    <a:lstStyle/>
                    <a:p>
                      <a:pPr algn="l">
                        <a:spcAft>
                          <a:spcPts val="0"/>
                        </a:spcAft>
                      </a:pPr>
                      <a:r>
                        <a:rPr lang="en-GB" sz="10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534169171"/>
                  </a:ext>
                </a:extLst>
              </a:tr>
              <a:tr h="233680">
                <a:tc>
                  <a:txBody>
                    <a:bodyPr/>
                    <a:lstStyle/>
                    <a:p>
                      <a:pPr algn="l">
                        <a:spcAft>
                          <a:spcPts val="0"/>
                        </a:spcAft>
                      </a:pPr>
                      <a:r>
                        <a:rPr lang="en-GB" sz="1000">
                          <a:effectLst/>
                        </a:rPr>
                        <a:t>Under 35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49774572"/>
                  </a:ext>
                </a:extLst>
              </a:tr>
              <a:tr h="233680">
                <a:tc>
                  <a:txBody>
                    <a:bodyPr/>
                    <a:lstStyle/>
                    <a:p>
                      <a:pPr algn="l">
                        <a:spcAft>
                          <a:spcPts val="0"/>
                        </a:spcAft>
                      </a:pPr>
                      <a:r>
                        <a:rPr lang="en-GB" sz="1000">
                          <a:effectLst/>
                        </a:rPr>
                        <a:t>36 – 40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10368430"/>
                  </a:ext>
                </a:extLst>
              </a:tr>
              <a:tr h="233680">
                <a:tc>
                  <a:txBody>
                    <a:bodyPr/>
                    <a:lstStyle/>
                    <a:p>
                      <a:pPr algn="l">
                        <a:spcAft>
                          <a:spcPts val="0"/>
                        </a:spcAft>
                      </a:pPr>
                      <a:r>
                        <a:rPr lang="en-GB" sz="1000">
                          <a:effectLst/>
                        </a:rPr>
                        <a:t>41 – 45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17.24%</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831020603"/>
                  </a:ext>
                </a:extLst>
              </a:tr>
              <a:tr h="319405">
                <a:tc>
                  <a:txBody>
                    <a:bodyPr/>
                    <a:lstStyle/>
                    <a:p>
                      <a:pPr algn="l">
                        <a:spcAft>
                          <a:spcPts val="0"/>
                        </a:spcAft>
                      </a:pPr>
                      <a:r>
                        <a:rPr lang="en-GB" sz="1000">
                          <a:effectLst/>
                        </a:rPr>
                        <a:t>46 – 50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27.59%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15195050"/>
                  </a:ext>
                </a:extLst>
              </a:tr>
              <a:tr h="319405">
                <a:tc>
                  <a:txBody>
                    <a:bodyPr/>
                    <a:lstStyle/>
                    <a:p>
                      <a:pPr algn="l">
                        <a:spcAft>
                          <a:spcPts val="0"/>
                        </a:spcAft>
                      </a:pPr>
                      <a:r>
                        <a:rPr lang="en-GB" sz="1000">
                          <a:effectLst/>
                        </a:rPr>
                        <a:t>51 – 55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27.59%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40749266"/>
                  </a:ext>
                </a:extLst>
              </a:tr>
              <a:tr h="319405">
                <a:tc>
                  <a:txBody>
                    <a:bodyPr/>
                    <a:lstStyle/>
                    <a:p>
                      <a:pPr algn="l">
                        <a:spcAft>
                          <a:spcPts val="0"/>
                        </a:spcAft>
                      </a:pPr>
                      <a:r>
                        <a:rPr lang="en-GB" sz="1000">
                          <a:effectLst/>
                        </a:rPr>
                        <a:t>56 – 60</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13.79%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331496786"/>
                  </a:ext>
                </a:extLst>
              </a:tr>
              <a:tr h="233680">
                <a:tc>
                  <a:txBody>
                    <a:bodyPr/>
                    <a:lstStyle/>
                    <a:p>
                      <a:pPr algn="l">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68809430"/>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20111777"/>
              </p:ext>
            </p:extLst>
          </p:nvPr>
        </p:nvGraphicFramePr>
        <p:xfrm>
          <a:off x="201881" y="7035388"/>
          <a:ext cx="3820159" cy="1927860"/>
        </p:xfrm>
        <a:graphic>
          <a:graphicData uri="http://schemas.openxmlformats.org/drawingml/2006/table">
            <a:tbl>
              <a:tblPr>
                <a:tableStyleId>{5C22544A-7EE6-4342-B048-85BDC9FD1C3A}</a:tableStyleId>
              </a:tblPr>
              <a:tblGrid>
                <a:gridCol w="1462648">
                  <a:extLst>
                    <a:ext uri="{9D8B030D-6E8A-4147-A177-3AD203B41FA5}">
                      <a16:colId xmlns:a16="http://schemas.microsoft.com/office/drawing/2014/main" val="319072159"/>
                    </a:ext>
                  </a:extLst>
                </a:gridCol>
                <a:gridCol w="1277832">
                  <a:extLst>
                    <a:ext uri="{9D8B030D-6E8A-4147-A177-3AD203B41FA5}">
                      <a16:colId xmlns:a16="http://schemas.microsoft.com/office/drawing/2014/main" val="1051660250"/>
                    </a:ext>
                  </a:extLst>
                </a:gridCol>
                <a:gridCol w="1079679">
                  <a:extLst>
                    <a:ext uri="{9D8B030D-6E8A-4147-A177-3AD203B41FA5}">
                      <a16:colId xmlns:a16="http://schemas.microsoft.com/office/drawing/2014/main" val="359299650"/>
                    </a:ext>
                  </a:extLst>
                </a:gridCol>
              </a:tblGrid>
              <a:tr h="160020">
                <a:tc gridSpan="3">
                  <a:txBody>
                    <a:bodyPr/>
                    <a:lstStyle/>
                    <a:p>
                      <a:pPr algn="ctr">
                        <a:spcAft>
                          <a:spcPts val="0"/>
                        </a:spcAft>
                      </a:pPr>
                      <a:r>
                        <a:rPr lang="en-GB" sz="1000">
                          <a:effectLst/>
                        </a:rPr>
                        <a:t>HDUHB Headcount by Age</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93802968"/>
                  </a:ext>
                </a:extLst>
              </a:tr>
              <a:tr h="160020">
                <a:tc>
                  <a:txBody>
                    <a:bodyPr/>
                    <a:lstStyle/>
                    <a:p>
                      <a:pPr algn="l">
                        <a:spcAft>
                          <a:spcPts val="0"/>
                        </a:spcAft>
                      </a:pPr>
                      <a:r>
                        <a:rPr lang="en-GB" sz="1100">
                          <a:effectLst/>
                        </a:rPr>
                        <a:t> </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l">
                        <a:spcAft>
                          <a:spcPts val="0"/>
                        </a:spcAft>
                      </a:pPr>
                      <a:r>
                        <a:rPr lang="en-GB" sz="1000">
                          <a:effectLst/>
                        </a:rPr>
                        <a:t>Headcount</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GB" sz="1000">
                          <a:effectLst/>
                        </a:rPr>
                        <a:t>%</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390582365"/>
                  </a:ext>
                </a:extLst>
              </a:tr>
              <a:tr h="160020">
                <a:tc>
                  <a:txBody>
                    <a:bodyPr/>
                    <a:lstStyle/>
                    <a:p>
                      <a:pPr algn="l">
                        <a:spcAft>
                          <a:spcPts val="0"/>
                        </a:spcAft>
                      </a:pPr>
                      <a:r>
                        <a:rPr lang="en-GB" sz="1000">
                          <a:effectLst/>
                        </a:rPr>
                        <a:t>Under 25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14</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11.11%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977521282"/>
                  </a:ext>
                </a:extLst>
              </a:tr>
              <a:tr h="160020">
                <a:tc>
                  <a:txBody>
                    <a:bodyPr/>
                    <a:lstStyle/>
                    <a:p>
                      <a:pPr algn="l">
                        <a:spcAft>
                          <a:spcPts val="0"/>
                        </a:spcAft>
                      </a:pPr>
                      <a:r>
                        <a:rPr lang="en-GB" sz="1000">
                          <a:effectLst/>
                        </a:rPr>
                        <a:t>26 to 30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17</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13.49%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212617453"/>
                  </a:ext>
                </a:extLst>
              </a:tr>
              <a:tr h="160020">
                <a:tc>
                  <a:txBody>
                    <a:bodyPr/>
                    <a:lstStyle/>
                    <a:p>
                      <a:pPr algn="l">
                        <a:spcAft>
                          <a:spcPts val="0"/>
                        </a:spcAft>
                      </a:pPr>
                      <a:r>
                        <a:rPr lang="en-GB" sz="1000">
                          <a:effectLst/>
                        </a:rPr>
                        <a:t>31 to 35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9.52%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602119335"/>
                  </a:ext>
                </a:extLst>
              </a:tr>
              <a:tr h="160020">
                <a:tc>
                  <a:txBody>
                    <a:bodyPr/>
                    <a:lstStyle/>
                    <a:p>
                      <a:pPr algn="l">
                        <a:spcAft>
                          <a:spcPts val="0"/>
                        </a:spcAft>
                      </a:pPr>
                      <a:r>
                        <a:rPr lang="en-GB" sz="1000">
                          <a:effectLst/>
                        </a:rPr>
                        <a:t>36 to 40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11</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8.73%</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137175358"/>
                  </a:ext>
                </a:extLst>
              </a:tr>
              <a:tr h="160020">
                <a:tc>
                  <a:txBody>
                    <a:bodyPr/>
                    <a:lstStyle/>
                    <a:p>
                      <a:pPr algn="l">
                        <a:spcAft>
                          <a:spcPts val="0"/>
                        </a:spcAft>
                      </a:pPr>
                      <a:r>
                        <a:rPr lang="en-GB" sz="1000">
                          <a:effectLst/>
                        </a:rPr>
                        <a:t>41 to 45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15</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11.90%</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7621193"/>
                  </a:ext>
                </a:extLst>
              </a:tr>
              <a:tr h="160020">
                <a:tc>
                  <a:txBody>
                    <a:bodyPr/>
                    <a:lstStyle/>
                    <a:p>
                      <a:pPr algn="l">
                        <a:spcAft>
                          <a:spcPts val="0"/>
                        </a:spcAft>
                      </a:pPr>
                      <a:r>
                        <a:rPr lang="en-GB" sz="1000">
                          <a:effectLst/>
                        </a:rPr>
                        <a:t>46 to 50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19</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15.08%</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17069488"/>
                  </a:ext>
                </a:extLst>
              </a:tr>
              <a:tr h="160020">
                <a:tc>
                  <a:txBody>
                    <a:bodyPr/>
                    <a:lstStyle/>
                    <a:p>
                      <a:pPr algn="l">
                        <a:spcAft>
                          <a:spcPts val="0"/>
                        </a:spcAft>
                      </a:pPr>
                      <a:r>
                        <a:rPr lang="en-GB" sz="1000">
                          <a:effectLst/>
                        </a:rPr>
                        <a:t>51 to 55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14.29%</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1071376385"/>
                  </a:ext>
                </a:extLst>
              </a:tr>
              <a:tr h="160020">
                <a:tc>
                  <a:txBody>
                    <a:bodyPr/>
                    <a:lstStyle/>
                    <a:p>
                      <a:pPr algn="l">
                        <a:spcAft>
                          <a:spcPts val="0"/>
                        </a:spcAft>
                      </a:pPr>
                      <a:r>
                        <a:rPr lang="en-GB" sz="1000">
                          <a:effectLst/>
                        </a:rPr>
                        <a:t>56 to 60</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12</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9.52%</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4135563191"/>
                  </a:ext>
                </a:extLst>
              </a:tr>
              <a:tr h="160020">
                <a:tc>
                  <a:txBody>
                    <a:bodyPr/>
                    <a:lstStyle/>
                    <a:p>
                      <a:pPr algn="l">
                        <a:spcAft>
                          <a:spcPts val="0"/>
                        </a:spcAft>
                      </a:pPr>
                      <a:r>
                        <a:rPr lang="en-GB" sz="1000">
                          <a:effectLst/>
                        </a:rPr>
                        <a:t>61 to 65</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8</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a:effectLst/>
                        </a:rPr>
                        <a:t>6.35%</a:t>
                      </a:r>
                      <a:endParaRPr lang="en-GB" sz="12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072992067"/>
                  </a:ext>
                </a:extLst>
              </a:tr>
              <a:tr h="160020">
                <a:tc>
                  <a:txBody>
                    <a:bodyPr/>
                    <a:lstStyle/>
                    <a:p>
                      <a:pPr algn="l">
                        <a:spcAft>
                          <a:spcPts val="0"/>
                        </a:spcAft>
                      </a:pPr>
                      <a:r>
                        <a:rPr lang="en-GB" sz="1000">
                          <a:effectLst/>
                        </a:rPr>
                        <a:t>Total</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GB" sz="1000">
                          <a:effectLst/>
                        </a:rPr>
                        <a:t>126</a:t>
                      </a:r>
                      <a:endParaRPr lang="en-GB" sz="1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GB" sz="1000" dirty="0">
                          <a:effectLst/>
                        </a:rPr>
                        <a:t>100%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869049611"/>
                  </a:ext>
                </a:extLst>
              </a:tr>
            </a:tbl>
          </a:graphicData>
        </a:graphic>
      </p:graphicFrame>
      <p:sp>
        <p:nvSpPr>
          <p:cNvPr id="12" name="TextBox 11"/>
          <p:cNvSpPr txBox="1"/>
          <p:nvPr/>
        </p:nvSpPr>
        <p:spPr>
          <a:xfrm>
            <a:off x="201881" y="1057310"/>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Training Attendance</a:t>
            </a:r>
            <a:endParaRPr lang="en-GB" sz="1400" dirty="0">
              <a:solidFill>
                <a:schemeClr val="bg1"/>
              </a:solidFill>
            </a:endParaRPr>
          </a:p>
        </p:txBody>
      </p:sp>
      <p:sp>
        <p:nvSpPr>
          <p:cNvPr id="13" name="TextBox 12"/>
          <p:cNvSpPr txBox="1"/>
          <p:nvPr/>
        </p:nvSpPr>
        <p:spPr>
          <a:xfrm>
            <a:off x="201881" y="3448035"/>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Grievance</a:t>
            </a:r>
            <a:endParaRPr lang="en-GB" sz="1400" dirty="0">
              <a:solidFill>
                <a:schemeClr val="bg1"/>
              </a:solidFill>
            </a:endParaRPr>
          </a:p>
        </p:txBody>
      </p:sp>
      <p:sp>
        <p:nvSpPr>
          <p:cNvPr id="14" name="TextBox 13"/>
          <p:cNvSpPr txBox="1"/>
          <p:nvPr/>
        </p:nvSpPr>
        <p:spPr>
          <a:xfrm>
            <a:off x="201881" y="6493533"/>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Staff involved in Disciplinary Procedures</a:t>
            </a:r>
            <a:endParaRPr lang="en-GB" sz="1400" dirty="0">
              <a:solidFill>
                <a:schemeClr val="bg1"/>
              </a:solidFill>
            </a:endParaRPr>
          </a:p>
        </p:txBody>
      </p:sp>
    </p:spTree>
    <p:extLst>
      <p:ext uri="{BB962C8B-B14F-4D97-AF65-F5344CB8AC3E}">
        <p14:creationId xmlns:p14="http://schemas.microsoft.com/office/powerpoint/2010/main" val="28056419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56</a:t>
            </a:fld>
            <a:endParaRPr lang="en-GB"/>
          </a:p>
        </p:txBody>
      </p:sp>
      <p:sp>
        <p:nvSpPr>
          <p:cNvPr id="5" name="TextBox 4"/>
          <p:cNvSpPr txBox="1"/>
          <p:nvPr/>
        </p:nvSpPr>
        <p:spPr>
          <a:xfrm>
            <a:off x="201881" y="427472"/>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Age</a:t>
            </a:r>
            <a:endParaRPr lang="en-GB" dirty="0">
              <a:solidFill>
                <a:schemeClr val="bg1"/>
              </a:solidFill>
            </a:endParaRPr>
          </a:p>
        </p:txBody>
      </p:sp>
      <p:sp>
        <p:nvSpPr>
          <p:cNvPr id="12" name="TextBox 11"/>
          <p:cNvSpPr txBox="1"/>
          <p:nvPr/>
        </p:nvSpPr>
        <p:spPr>
          <a:xfrm>
            <a:off x="201881" y="1057310"/>
            <a:ext cx="3265714" cy="307777"/>
          </a:xfrm>
          <a:prstGeom prst="rect">
            <a:avLst/>
          </a:prstGeom>
          <a:solidFill>
            <a:schemeClr val="accent1">
              <a:lumMod val="50000"/>
            </a:schemeClr>
          </a:solidFill>
        </p:spPr>
        <p:txBody>
          <a:bodyPr wrap="square" rtlCol="0">
            <a:spAutoFit/>
          </a:bodyPr>
          <a:lstStyle/>
          <a:p>
            <a:r>
              <a:rPr lang="en-GB" sz="1400" dirty="0" smtClean="0">
                <a:solidFill>
                  <a:schemeClr val="bg1"/>
                </a:solidFill>
                <a:latin typeface="Arial" panose="020B0604020202020204" pitchFamily="34" charset="0"/>
                <a:cs typeface="Arial" panose="020B0604020202020204" pitchFamily="34" charset="0"/>
              </a:rPr>
              <a:t>Employment Relations Cases</a:t>
            </a:r>
            <a:endParaRPr lang="en-GB" sz="1400"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201881" y="1662545"/>
            <a:ext cx="5735781" cy="2123658"/>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More than half of all grievances were submitted by those aged 46 to 55 (55.18%). This is broadly similar to the previous year (42.59%) but is significantly higher than the age profile of the Health Board’s workforce, as 25.61% of employees are aged 46 to 55. </a:t>
            </a:r>
          </a:p>
          <a:p>
            <a:r>
              <a:rPr lang="en-GB" sz="1200" dirty="0">
                <a:latin typeface="Arial" panose="020B0604020202020204" pitchFamily="34" charset="0"/>
                <a:cs typeface="Arial" panose="020B0604020202020204" pitchFamily="34" charset="0"/>
              </a:rPr>
              <a:t>Though the percentages of those involved in disciplinary proceedings by age remain broadly in line with the Health Board’s workforce profile, the number employees in the under 25 age bracket has nearly tripled when compared to last year (5 cases to 14 cases). </a:t>
            </a:r>
          </a:p>
          <a:p>
            <a:r>
              <a:rPr lang="en-GB" sz="1200" dirty="0">
                <a:latin typeface="Arial" panose="020B0604020202020204" pitchFamily="34" charset="0"/>
                <a:cs typeface="Arial" panose="020B0604020202020204" pitchFamily="34" charset="0"/>
              </a:rPr>
              <a:t>Those employees aged 45 to 49 account for the highest proportion of disciplinary cases by age group for the second consecutive year (19 cases), while cases for those aged 35 to 39 has decreased (17 cases to 11 cases). </a:t>
            </a:r>
          </a:p>
        </p:txBody>
      </p:sp>
    </p:spTree>
    <p:extLst>
      <p:ext uri="{BB962C8B-B14F-4D97-AF65-F5344CB8AC3E}">
        <p14:creationId xmlns:p14="http://schemas.microsoft.com/office/powerpoint/2010/main" val="36528799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57</a:t>
            </a:fld>
            <a:endParaRPr lang="en-GB"/>
          </a:p>
        </p:txBody>
      </p:sp>
      <p:sp>
        <p:nvSpPr>
          <p:cNvPr id="5" name="Rectangle 4"/>
          <p:cNvSpPr/>
          <p:nvPr/>
        </p:nvSpPr>
        <p:spPr>
          <a:xfrm>
            <a:off x="1615715" y="1893283"/>
            <a:ext cx="3626570" cy="1323439"/>
          </a:xfrm>
          <a:prstGeom prst="rect">
            <a:avLst/>
          </a:prstGeom>
          <a:noFill/>
        </p:spPr>
        <p:txBody>
          <a:bodyPr wrap="none">
            <a:spAutoFit/>
          </a:bodyPr>
          <a:lstStyle/>
          <a:p>
            <a:pPr algn="ctr"/>
            <a:r>
              <a:rPr lang="en-GB" sz="4000" b="1" dirty="0" smtClean="0"/>
              <a:t>Section 10</a:t>
            </a:r>
          </a:p>
          <a:p>
            <a:pPr algn="ctr"/>
            <a:r>
              <a:rPr lang="en-GB" sz="4000" b="1" dirty="0" smtClean="0"/>
              <a:t>Welsh Language</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9677321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eeing Anew: The Welsh Alphabe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3284" y="3169790"/>
            <a:ext cx="1098248" cy="1098248"/>
          </a:xfrm>
          <a:prstGeom prst="rect">
            <a:avLst/>
          </a:prstGeom>
        </p:spPr>
      </p:pic>
      <p:pic>
        <p:nvPicPr>
          <p:cNvPr id="4" name="Picture 3"/>
          <p:cNvPicPr>
            <a:picLocks noChangeAspect="1"/>
          </p:cNvPicPr>
          <p:nvPr/>
        </p:nvPicPr>
        <p:blipFill>
          <a:blip r:embed="rId3"/>
          <a:stretch>
            <a:fillRect/>
          </a:stretch>
        </p:blipFill>
        <p:spPr>
          <a:xfrm>
            <a:off x="4538662" y="0"/>
            <a:ext cx="2319338" cy="812887"/>
          </a:xfrm>
          <a:prstGeom prst="rect">
            <a:avLst/>
          </a:prstGeom>
        </p:spPr>
      </p:pic>
      <p:graphicFrame>
        <p:nvGraphicFramePr>
          <p:cNvPr id="3" name="Diagram 2"/>
          <p:cNvGraphicFramePr/>
          <p:nvPr>
            <p:extLst>
              <p:ext uri="{D42A27DB-BD31-4B8C-83A1-F6EECF244321}">
                <p14:modId xmlns:p14="http://schemas.microsoft.com/office/powerpoint/2010/main" val="371831861"/>
              </p:ext>
            </p:extLst>
          </p:nvPr>
        </p:nvGraphicFramePr>
        <p:xfrm>
          <a:off x="0" y="1075038"/>
          <a:ext cx="6858000" cy="55358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Oval Callout 4"/>
          <p:cNvSpPr/>
          <p:nvPr/>
        </p:nvSpPr>
        <p:spPr>
          <a:xfrm>
            <a:off x="157291" y="6992880"/>
            <a:ext cx="6524368" cy="2452218"/>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“Join the Hywel Dda UHB as an employee and have the right in law as do all public sector workers in Wales to be given time to learn Welsh. Enjoy Welsh lessons and residential courses in places like the beautiful Nant </a:t>
            </a:r>
            <a:r>
              <a:rPr lang="en-GB" sz="1200" dirty="0" err="1">
                <a:solidFill>
                  <a:schemeClr val="tx1"/>
                </a:solidFill>
                <a:latin typeface="Arial" panose="020B0604020202020204" pitchFamily="34" charset="0"/>
                <a:cs typeface="Arial" panose="020B0604020202020204" pitchFamily="34" charset="0"/>
              </a:rPr>
              <a:t>Gwrtheyrn</a:t>
            </a:r>
            <a:r>
              <a:rPr lang="en-GB" sz="1200" dirty="0">
                <a:solidFill>
                  <a:schemeClr val="tx1"/>
                </a:solidFill>
                <a:latin typeface="Arial" panose="020B0604020202020204" pitchFamily="34" charset="0"/>
                <a:cs typeface="Arial" panose="020B0604020202020204" pitchFamily="34" charset="0"/>
              </a:rPr>
              <a:t>. I have worked with the Welsh Language Commissioner to ensure that the use of the Welsh language is maximized in the health service. As a hospital Pharmacist I understand how vital language is to communicate important information about medicines. Many patients naturally prefer to speak in Welsh. Learning Welsh is rewarding. Join us and make a difference.” </a:t>
            </a:r>
            <a:r>
              <a:rPr lang="en-GB" sz="1200" dirty="0" err="1">
                <a:solidFill>
                  <a:schemeClr val="tx1"/>
                </a:solidFill>
                <a:latin typeface="Arial" panose="020B0604020202020204" pitchFamily="34" charset="0"/>
                <a:cs typeface="Arial" panose="020B0604020202020204" pitchFamily="34" charset="0"/>
              </a:rPr>
              <a:t>Steffan</a:t>
            </a:r>
            <a:endParaRPr lang="en-GB" sz="1200" dirty="0">
              <a:solidFill>
                <a:schemeClr val="tx1"/>
              </a:solidFill>
              <a:latin typeface="Arial" panose="020B0604020202020204" pitchFamily="34" charset="0"/>
              <a:cs typeface="Arial" panose="020B0604020202020204" pitchFamily="34" charset="0"/>
            </a:endParaRPr>
          </a:p>
        </p:txBody>
      </p:sp>
      <p:pic>
        <p:nvPicPr>
          <p:cNvPr id="7" name="Picture 6" descr="Speech Bubbles Free Stock Photo - Public Domain Pictures"/>
          <p:cNvPicPr>
            <a:picLocks noChangeAspect="1"/>
          </p:cNvPicPr>
          <p:nvPr/>
        </p:nvPicPr>
        <p:blipFill>
          <a:blip r:embed="rId9"/>
          <a:stretch>
            <a:fillRect/>
          </a:stretch>
        </p:blipFill>
        <p:spPr>
          <a:xfrm>
            <a:off x="3419475" y="4948237"/>
            <a:ext cx="19050" cy="9525"/>
          </a:xfrm>
          <a:prstGeom prst="rect">
            <a:avLst/>
          </a:prstGeom>
        </p:spPr>
      </p:pic>
      <p:pic>
        <p:nvPicPr>
          <p:cNvPr id="10" name="Picture 9" descr="Speech Bubbles Free Stock Photo - Public Domain Pictures"/>
          <p:cNvPicPr>
            <a:picLocks noChangeAspect="1"/>
          </p:cNvPicPr>
          <p:nvPr/>
        </p:nvPicPr>
        <p:blipFill>
          <a:blip r:embed="rId9"/>
          <a:stretch>
            <a:fillRect/>
          </a:stretch>
        </p:blipFill>
        <p:spPr>
          <a:xfrm>
            <a:off x="3419475" y="4948237"/>
            <a:ext cx="19050" cy="9525"/>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58</a:t>
            </a:fld>
            <a:endParaRPr lang="en-GB"/>
          </a:p>
        </p:txBody>
      </p:sp>
      <p:sp>
        <p:nvSpPr>
          <p:cNvPr id="15" name="TextBox 14"/>
          <p:cNvSpPr txBox="1"/>
          <p:nvPr/>
        </p:nvSpPr>
        <p:spPr>
          <a:xfrm>
            <a:off x="197708" y="417515"/>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Welsh Language Positive Actions</a:t>
            </a:r>
            <a:endParaRPr lang="en-GB" dirty="0">
              <a:solidFill>
                <a:schemeClr val="bg1"/>
              </a:solidFill>
            </a:endParaRPr>
          </a:p>
        </p:txBody>
      </p:sp>
    </p:spTree>
    <p:extLst>
      <p:ext uri="{BB962C8B-B14F-4D97-AF65-F5344CB8AC3E}">
        <p14:creationId xmlns:p14="http://schemas.microsoft.com/office/powerpoint/2010/main" val="415370033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Flag of Wales, Cymru by Dunelm2012 on DeviantAr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4761" y="5190506"/>
            <a:ext cx="2418098" cy="2134897"/>
          </a:xfrm>
          <a:prstGeom prst="rect">
            <a:avLst/>
          </a:prstGeom>
        </p:spPr>
      </p:pic>
      <p:pic>
        <p:nvPicPr>
          <p:cNvPr id="4" name="Picture 3"/>
          <p:cNvPicPr>
            <a:picLocks noChangeAspect="1"/>
          </p:cNvPicPr>
          <p:nvPr/>
        </p:nvPicPr>
        <p:blipFill>
          <a:blip r:embed="rId3"/>
          <a:stretch>
            <a:fillRect/>
          </a:stretch>
        </p:blipFill>
        <p:spPr>
          <a:xfrm>
            <a:off x="4538662" y="0"/>
            <a:ext cx="2319338" cy="812887"/>
          </a:xfrm>
          <a:prstGeom prst="rect">
            <a:avLst/>
          </a:prstGeom>
        </p:spPr>
      </p:pic>
      <p:pic>
        <p:nvPicPr>
          <p:cNvPr id="7" name="Picture 6" descr="Speech Bubbles Free Stock Photo - Public Domain Pictures"/>
          <p:cNvPicPr>
            <a:picLocks noChangeAspect="1"/>
          </p:cNvPicPr>
          <p:nvPr/>
        </p:nvPicPr>
        <p:blipFill>
          <a:blip r:embed="rId4"/>
          <a:stretch>
            <a:fillRect/>
          </a:stretch>
        </p:blipFill>
        <p:spPr>
          <a:xfrm>
            <a:off x="3419475" y="4948237"/>
            <a:ext cx="19050" cy="9525"/>
          </a:xfrm>
          <a:prstGeom prst="rect">
            <a:avLst/>
          </a:prstGeom>
        </p:spPr>
      </p:pic>
      <p:pic>
        <p:nvPicPr>
          <p:cNvPr id="10" name="Picture 9" descr="Speech Bubbles Free Stock Photo - Public Domain Pictures"/>
          <p:cNvPicPr>
            <a:picLocks noChangeAspect="1"/>
          </p:cNvPicPr>
          <p:nvPr/>
        </p:nvPicPr>
        <p:blipFill>
          <a:blip r:embed="rId4"/>
          <a:stretch>
            <a:fillRect/>
          </a:stretch>
        </p:blipFill>
        <p:spPr>
          <a:xfrm>
            <a:off x="3419475" y="4948237"/>
            <a:ext cx="19050" cy="9525"/>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59</a:t>
            </a:fld>
            <a:endParaRPr lang="en-GB"/>
          </a:p>
        </p:txBody>
      </p:sp>
      <p:sp>
        <p:nvSpPr>
          <p:cNvPr id="6" name="TextBox 5"/>
          <p:cNvSpPr txBox="1"/>
          <p:nvPr/>
        </p:nvSpPr>
        <p:spPr>
          <a:xfrm>
            <a:off x="532256" y="1138303"/>
            <a:ext cx="5942807" cy="2123658"/>
          </a:xfrm>
          <a:prstGeom prst="rect">
            <a:avLst/>
          </a:prstGeom>
          <a:solidFill>
            <a:schemeClr val="bg1">
              <a:lumMod val="85000"/>
            </a:schemeClr>
          </a:solidFill>
          <a:ln>
            <a:solidFill>
              <a:schemeClr val="tx1"/>
            </a:solidFill>
            <a:prstDash val="dash"/>
          </a:ln>
        </p:spPr>
        <p:txBody>
          <a:bodyPr wrap="square" rtlCol="0">
            <a:spAutoFit/>
          </a:bodyPr>
          <a:lstStyle/>
          <a:p>
            <a:r>
              <a:rPr lang="en-GB" sz="1100" dirty="0">
                <a:latin typeface="Arial" panose="020B0604020202020204" pitchFamily="34" charset="0"/>
                <a:cs typeface="Arial" panose="020B0604020202020204" pitchFamily="34" charset="0"/>
              </a:rPr>
              <a:t>The University Health Board wants to be the first health board in Wales where both </a:t>
            </a:r>
            <a:r>
              <a:rPr lang="en-GB" sz="1100" dirty="0" smtClean="0">
                <a:latin typeface="Arial" panose="020B0604020202020204" pitchFamily="34" charset="0"/>
                <a:cs typeface="Arial" panose="020B0604020202020204" pitchFamily="34" charset="0"/>
              </a:rPr>
              <a:t>English and</a:t>
            </a:r>
            <a:r>
              <a:rPr lang="en-GB" sz="1100" dirty="0">
                <a:latin typeface="Arial" panose="020B0604020202020204" pitchFamily="34" charset="0"/>
                <a:cs typeface="Arial" panose="020B0604020202020204" pitchFamily="34" charset="0"/>
              </a:rPr>
              <a:t> Welsh are treated with equal status (Health and Care Standards: Dignified Care). </a:t>
            </a:r>
            <a:r>
              <a:rPr lang="en-GB" sz="1100" dirty="0" smtClean="0">
                <a:latin typeface="Arial" panose="020B0604020202020204" pitchFamily="34" charset="0"/>
                <a:cs typeface="Arial" panose="020B0604020202020204" pitchFamily="34" charset="0"/>
              </a:rPr>
              <a:t>The</a:t>
            </a:r>
          </a:p>
          <a:p>
            <a:r>
              <a:rPr lang="en-GB" sz="1100" dirty="0" smtClean="0">
                <a:latin typeface="Arial" panose="020B0604020202020204" pitchFamily="34" charset="0"/>
                <a:cs typeface="Arial" panose="020B0604020202020204" pitchFamily="34" charset="0"/>
              </a:rPr>
              <a:t>University</a:t>
            </a:r>
            <a:r>
              <a:rPr lang="en-GB" sz="1100" dirty="0">
                <a:latin typeface="Arial" panose="020B0604020202020204" pitchFamily="34" charset="0"/>
                <a:cs typeface="Arial" panose="020B0604020202020204" pitchFamily="34" charset="0"/>
              </a:rPr>
              <a:t> Health Board aims to deliver a bilingual healthcare service to the public and facilitate staff to use the Welsh language naturally within the workplace, and aims to be an </a:t>
            </a:r>
            <a:endParaRPr lang="en-GB" sz="1100" dirty="0" smtClean="0">
              <a:latin typeface="Arial" panose="020B0604020202020204" pitchFamily="34" charset="0"/>
              <a:cs typeface="Arial" panose="020B0604020202020204" pitchFamily="34" charset="0"/>
            </a:endParaRPr>
          </a:p>
          <a:p>
            <a:r>
              <a:rPr lang="en-GB" sz="1100" dirty="0" smtClean="0">
                <a:latin typeface="Arial" panose="020B0604020202020204" pitchFamily="34" charset="0"/>
                <a:cs typeface="Arial" panose="020B0604020202020204" pitchFamily="34" charset="0"/>
              </a:rPr>
              <a:t>exemplar</a:t>
            </a:r>
            <a:r>
              <a:rPr lang="en-GB" sz="1100" dirty="0">
                <a:latin typeface="Arial" panose="020B0604020202020204" pitchFamily="34" charset="0"/>
                <a:cs typeface="Arial" panose="020B0604020202020204" pitchFamily="34" charset="0"/>
              </a:rPr>
              <a:t> in this area, leading by example by promoting and facilitating increased use of </a:t>
            </a:r>
            <a:endParaRPr lang="en-GB" sz="1100" dirty="0" smtClean="0">
              <a:latin typeface="Arial" panose="020B0604020202020204" pitchFamily="34" charset="0"/>
              <a:cs typeface="Arial" panose="020B0604020202020204" pitchFamily="34" charset="0"/>
            </a:endParaRPr>
          </a:p>
          <a:p>
            <a:r>
              <a:rPr lang="en-GB" sz="1100" dirty="0" smtClean="0">
                <a:latin typeface="Arial" panose="020B0604020202020204" pitchFamily="34" charset="0"/>
                <a:cs typeface="Arial" panose="020B0604020202020204" pitchFamily="34" charset="0"/>
              </a:rPr>
              <a:t>Welsh </a:t>
            </a:r>
            <a:r>
              <a:rPr lang="en-GB" sz="1100" dirty="0">
                <a:latin typeface="Arial" panose="020B0604020202020204" pitchFamily="34" charset="0"/>
                <a:cs typeface="Arial" panose="020B0604020202020204" pitchFamily="34" charset="0"/>
              </a:rPr>
              <a:t>by our own workforce.  We have approved a new Bilingual Skills Policy, which aims to ensure we deliver a bilingual healthcare service to the public and support staff to </a:t>
            </a:r>
            <a:r>
              <a:rPr lang="en-GB" sz="1100" dirty="0" smtClean="0">
                <a:latin typeface="Arial" panose="020B0604020202020204" pitchFamily="34" charset="0"/>
                <a:cs typeface="Arial" panose="020B0604020202020204" pitchFamily="34" charset="0"/>
              </a:rPr>
              <a:t>use</a:t>
            </a:r>
          </a:p>
          <a:p>
            <a:r>
              <a:rPr lang="en-GB" sz="1100" dirty="0" smtClean="0">
                <a:latin typeface="Arial" panose="020B0604020202020204" pitchFamily="34" charset="0"/>
                <a:cs typeface="Arial" panose="020B0604020202020204" pitchFamily="34" charset="0"/>
              </a:rPr>
              <a:t>Welsh</a:t>
            </a:r>
            <a:r>
              <a:rPr lang="en-GB" sz="1100" dirty="0">
                <a:latin typeface="Arial" panose="020B0604020202020204" pitchFamily="34" charset="0"/>
                <a:cs typeface="Arial" panose="020B0604020202020204" pitchFamily="34" charset="0"/>
              </a:rPr>
              <a:t> naturally within the workplace. It details how we will improve the quantity and quality </a:t>
            </a:r>
            <a:r>
              <a:rPr lang="en-GB" sz="1100" dirty="0" err="1" smtClean="0">
                <a:latin typeface="Arial" panose="020B0604020202020204" pitchFamily="34" charset="0"/>
                <a:cs typeface="Arial" panose="020B0604020202020204" pitchFamily="34" charset="0"/>
              </a:rPr>
              <a:t>ofdata</a:t>
            </a:r>
            <a:r>
              <a:rPr lang="en-GB" sz="1100" dirty="0">
                <a:latin typeface="Arial" panose="020B0604020202020204" pitchFamily="34" charset="0"/>
                <a:cs typeface="Arial" panose="020B0604020202020204" pitchFamily="34" charset="0"/>
              </a:rPr>
              <a:t> held on our workforce system, strengthen the Welsh language skills of our </a:t>
            </a:r>
            <a:r>
              <a:rPr lang="en-GB" sz="1100" dirty="0" smtClean="0">
                <a:latin typeface="Arial" panose="020B0604020202020204" pitchFamily="34" charset="0"/>
                <a:cs typeface="Arial" panose="020B0604020202020204" pitchFamily="34" charset="0"/>
              </a:rPr>
              <a:t>workforce</a:t>
            </a:r>
          </a:p>
          <a:p>
            <a:r>
              <a:rPr lang="en-GB" sz="1100" dirty="0" smtClean="0">
                <a:latin typeface="Arial" panose="020B0604020202020204" pitchFamily="34" charset="0"/>
                <a:cs typeface="Arial" panose="020B0604020202020204" pitchFamily="34" charset="0"/>
              </a:rPr>
              <a:t>and</a:t>
            </a:r>
            <a:r>
              <a:rPr lang="en-GB" sz="1100" dirty="0">
                <a:latin typeface="Arial" panose="020B0604020202020204" pitchFamily="34" charset="0"/>
                <a:cs typeface="Arial" panose="020B0604020202020204" pitchFamily="34" charset="0"/>
              </a:rPr>
              <a:t> provide practical support for managers. We will report progress on this, and other key actions to achieve our ambitions and statutory obligations for the Welsh </a:t>
            </a:r>
            <a:r>
              <a:rPr lang="en-GB" sz="1100" dirty="0" smtClean="0">
                <a:latin typeface="Arial" panose="020B0604020202020204" pitchFamily="34" charset="0"/>
                <a:cs typeface="Arial" panose="020B0604020202020204" pitchFamily="34" charset="0"/>
              </a:rPr>
              <a:t>language in our Annual</a:t>
            </a:r>
            <a:r>
              <a:rPr lang="en-GB" sz="1100" dirty="0">
                <a:latin typeface="Arial" panose="020B0604020202020204" pitchFamily="34" charset="0"/>
                <a:cs typeface="Arial" panose="020B0604020202020204" pitchFamily="34" charset="0"/>
              </a:rPr>
              <a:t> Welsh Language Report, which will be published on our website.</a:t>
            </a:r>
          </a:p>
        </p:txBody>
      </p:sp>
      <p:sp>
        <p:nvSpPr>
          <p:cNvPr id="9" name="Bevel 8"/>
          <p:cNvSpPr/>
          <p:nvPr/>
        </p:nvSpPr>
        <p:spPr>
          <a:xfrm>
            <a:off x="245762" y="3587377"/>
            <a:ext cx="2460326" cy="2002419"/>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200" dirty="0" smtClean="0">
                <a:solidFill>
                  <a:schemeClr val="tx1"/>
                </a:solidFill>
                <a:latin typeface="Arial" panose="020B0604020202020204" pitchFamily="34" charset="0"/>
                <a:cs typeface="Arial" panose="020B0604020202020204" pitchFamily="34" charset="0"/>
              </a:rPr>
              <a:t>Develop a vision across the Health Board regarding embracing  Welsh culture including the </a:t>
            </a:r>
            <a:r>
              <a:rPr lang="en-GB" sz="1200" dirty="0">
                <a:solidFill>
                  <a:schemeClr val="tx1"/>
                </a:solidFill>
                <a:latin typeface="Arial" panose="020B0604020202020204" pitchFamily="34" charset="0"/>
                <a:cs typeface="Arial" panose="020B0604020202020204" pitchFamily="34" charset="0"/>
              </a:rPr>
              <a:t>W</a:t>
            </a:r>
            <a:r>
              <a:rPr lang="en-GB" sz="1200" dirty="0" smtClean="0">
                <a:solidFill>
                  <a:schemeClr val="tx1"/>
                </a:solidFill>
                <a:latin typeface="Arial" panose="020B0604020202020204" pitchFamily="34" charset="0"/>
                <a:cs typeface="Arial" panose="020B0604020202020204" pitchFamily="34" charset="0"/>
              </a:rPr>
              <a:t>elsh language.</a:t>
            </a:r>
            <a:endParaRPr lang="en-GB" sz="1200" dirty="0">
              <a:solidFill>
                <a:schemeClr val="tx1"/>
              </a:solidFill>
              <a:latin typeface="Arial" panose="020B0604020202020204" pitchFamily="34" charset="0"/>
              <a:cs typeface="Arial" panose="020B0604020202020204" pitchFamily="34" charset="0"/>
            </a:endParaRPr>
          </a:p>
        </p:txBody>
      </p:sp>
      <p:sp>
        <p:nvSpPr>
          <p:cNvPr id="16" name="Bevel 15"/>
          <p:cNvSpPr/>
          <p:nvPr/>
        </p:nvSpPr>
        <p:spPr>
          <a:xfrm>
            <a:off x="4014737" y="3554351"/>
            <a:ext cx="2460326" cy="2002419"/>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latin typeface="Arial" panose="020B0604020202020204" pitchFamily="34" charset="0"/>
                <a:cs typeface="Arial" panose="020B0604020202020204" pitchFamily="34" charset="0"/>
              </a:rPr>
              <a:t>Increase the number of adverts for posts where the ability to speak Welsh is </a:t>
            </a:r>
            <a:r>
              <a:rPr lang="en-GB" sz="1200" dirty="0" smtClean="0">
                <a:solidFill>
                  <a:schemeClr val="tx1"/>
                </a:solidFill>
                <a:latin typeface="Arial" panose="020B0604020202020204" pitchFamily="34" charset="0"/>
                <a:cs typeface="Arial" panose="020B0604020202020204" pitchFamily="34" charset="0"/>
              </a:rPr>
              <a:t>essential, clearly defining the language levels required.</a:t>
            </a:r>
            <a:endParaRPr lang="en-GB" sz="1200" dirty="0">
              <a:solidFill>
                <a:schemeClr val="tx1"/>
              </a:solidFill>
              <a:latin typeface="Arial" panose="020B0604020202020204" pitchFamily="34" charset="0"/>
              <a:cs typeface="Arial" panose="020B0604020202020204" pitchFamily="34" charset="0"/>
            </a:endParaRPr>
          </a:p>
          <a:p>
            <a:pPr lvl="0"/>
            <a:endParaRPr lang="en-GB" sz="1200" dirty="0">
              <a:solidFill>
                <a:schemeClr val="tx1"/>
              </a:solidFill>
              <a:latin typeface="Arial" panose="020B0604020202020204" pitchFamily="34" charset="0"/>
              <a:cs typeface="Arial" panose="020B0604020202020204" pitchFamily="34" charset="0"/>
            </a:endParaRPr>
          </a:p>
        </p:txBody>
      </p:sp>
      <p:sp>
        <p:nvSpPr>
          <p:cNvPr id="17" name="Bevel 16"/>
          <p:cNvSpPr/>
          <p:nvPr/>
        </p:nvSpPr>
        <p:spPr>
          <a:xfrm>
            <a:off x="150576" y="6992165"/>
            <a:ext cx="2460326" cy="2002419"/>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200" dirty="0">
                <a:solidFill>
                  <a:schemeClr val="tx1"/>
                </a:solidFill>
                <a:latin typeface="Arial" panose="020B0604020202020204" pitchFamily="34" charset="0"/>
                <a:cs typeface="Arial" panose="020B0604020202020204" pitchFamily="34" charset="0"/>
              </a:rPr>
              <a:t>Further analysis of data associated with leavers, training attendance, pay, employee relations procedures for employees who are Welsh speakers.</a:t>
            </a:r>
          </a:p>
        </p:txBody>
      </p:sp>
      <p:sp>
        <p:nvSpPr>
          <p:cNvPr id="18" name="Bevel 17"/>
          <p:cNvSpPr/>
          <p:nvPr/>
        </p:nvSpPr>
        <p:spPr>
          <a:xfrm>
            <a:off x="4014737" y="7038409"/>
            <a:ext cx="2460326" cy="1956175"/>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200" dirty="0">
                <a:solidFill>
                  <a:schemeClr val="tx1"/>
                </a:solidFill>
                <a:latin typeface="Arial" panose="020B0604020202020204" pitchFamily="34" charset="0"/>
                <a:cs typeface="Arial" panose="020B0604020202020204" pitchFamily="34" charset="0"/>
              </a:rPr>
              <a:t>Deliver management training sessions on the Welsh Language Standards.</a:t>
            </a:r>
          </a:p>
          <a:p>
            <a:r>
              <a:rPr lang="en-GB" sz="1200" dirty="0">
                <a:solidFill>
                  <a:schemeClr val="tx1"/>
                </a:solidFill>
                <a:latin typeface="Arial" panose="020B0604020202020204" pitchFamily="34" charset="0"/>
                <a:cs typeface="Arial" panose="020B0604020202020204" pitchFamily="34" charset="0"/>
              </a:rPr>
              <a:t> </a:t>
            </a:r>
          </a:p>
        </p:txBody>
      </p:sp>
      <p:sp>
        <p:nvSpPr>
          <p:cNvPr id="20" name="TextBox 19"/>
          <p:cNvSpPr txBox="1"/>
          <p:nvPr/>
        </p:nvSpPr>
        <p:spPr>
          <a:xfrm>
            <a:off x="245762" y="416349"/>
            <a:ext cx="3538755" cy="369332"/>
          </a:xfrm>
          <a:prstGeom prst="rect">
            <a:avLst/>
          </a:prstGeom>
          <a:solidFill>
            <a:schemeClr val="accent1">
              <a:lumMod val="50000"/>
            </a:schemeClr>
          </a:solidFill>
        </p:spPr>
        <p:txBody>
          <a:bodyPr wrap="square" rtlCol="0">
            <a:spAutoFit/>
          </a:bodyPr>
          <a:lstStyle/>
          <a:p>
            <a:r>
              <a:rPr lang="en-GB" dirty="0" smtClean="0">
                <a:solidFill>
                  <a:schemeClr val="bg1"/>
                </a:solidFill>
              </a:rPr>
              <a:t>Welsh Language Future Aims</a:t>
            </a:r>
            <a:endParaRPr lang="en-GB" dirty="0">
              <a:solidFill>
                <a:schemeClr val="bg1"/>
              </a:solidFill>
            </a:endParaRPr>
          </a:p>
        </p:txBody>
      </p:sp>
    </p:spTree>
    <p:extLst>
      <p:ext uri="{BB962C8B-B14F-4D97-AF65-F5344CB8AC3E}">
        <p14:creationId xmlns:p14="http://schemas.microsoft.com/office/powerpoint/2010/main" val="2650040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6</a:t>
            </a:fld>
            <a:endParaRPr lang="en-GB"/>
          </a:p>
        </p:txBody>
      </p:sp>
      <p:sp>
        <p:nvSpPr>
          <p:cNvPr id="5" name="Rectangle 4"/>
          <p:cNvSpPr/>
          <p:nvPr/>
        </p:nvSpPr>
        <p:spPr>
          <a:xfrm>
            <a:off x="1101436" y="1022153"/>
            <a:ext cx="4655128" cy="4401205"/>
          </a:xfrm>
          <a:prstGeom prst="rect">
            <a:avLst/>
          </a:prstGeom>
          <a:noFill/>
        </p:spPr>
        <p:txBody>
          <a:bodyPr wrap="square">
            <a:spAutoFit/>
          </a:bodyPr>
          <a:lstStyle/>
          <a:p>
            <a:pPr algn="ctr"/>
            <a:r>
              <a:rPr lang="en-GB" sz="4000" b="1" dirty="0" smtClean="0"/>
              <a:t>Section 2</a:t>
            </a:r>
          </a:p>
          <a:p>
            <a:pPr algn="ctr"/>
            <a:r>
              <a:rPr lang="en-GB" sz="4000" b="1" dirty="0" smtClean="0"/>
              <a:t>Positive </a:t>
            </a:r>
            <a:r>
              <a:rPr lang="en-GB" sz="4000" b="1" dirty="0"/>
              <a:t>Action to </a:t>
            </a:r>
            <a:r>
              <a:rPr lang="en-GB" sz="4000" b="1" dirty="0" smtClean="0"/>
              <a:t>Promote Equality, Diversity and Inclusion</a:t>
            </a:r>
          </a:p>
          <a:p>
            <a:pPr algn="ctr"/>
            <a:r>
              <a:rPr lang="en-GB" sz="4000" b="1" dirty="0" smtClean="0"/>
              <a:t>During </a:t>
            </a:r>
            <a:r>
              <a:rPr lang="en-GB" sz="4000" b="1" dirty="0"/>
              <a:t>2020-2021</a:t>
            </a:r>
          </a:p>
          <a:p>
            <a:pPr algn="ctr"/>
            <a:endParaRPr lang="en-GB" sz="4000" b="1" dirty="0" smtClean="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312757219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60</a:t>
            </a:fld>
            <a:endParaRPr lang="en-GB"/>
          </a:p>
        </p:txBody>
      </p:sp>
      <p:sp>
        <p:nvSpPr>
          <p:cNvPr id="5" name="TextBox 4"/>
          <p:cNvSpPr txBox="1"/>
          <p:nvPr/>
        </p:nvSpPr>
        <p:spPr>
          <a:xfrm>
            <a:off x="194945" y="406443"/>
            <a:ext cx="3265714" cy="369332"/>
          </a:xfrm>
          <a:prstGeom prst="rect">
            <a:avLst/>
          </a:prstGeom>
          <a:solidFill>
            <a:schemeClr val="accent1">
              <a:lumMod val="50000"/>
            </a:schemeClr>
          </a:solidFill>
        </p:spPr>
        <p:txBody>
          <a:bodyPr wrap="square" rtlCol="0">
            <a:spAutoFit/>
          </a:bodyPr>
          <a:lstStyle/>
          <a:p>
            <a:r>
              <a:rPr lang="en-GB" dirty="0" smtClean="0">
                <a:solidFill>
                  <a:schemeClr val="bg1"/>
                </a:solidFill>
              </a:rPr>
              <a:t>Welsh Language</a:t>
            </a:r>
            <a:endParaRPr lang="en-GB" dirty="0">
              <a:solidFill>
                <a:schemeClr val="bg1"/>
              </a:solidFill>
            </a:endParaRPr>
          </a:p>
        </p:txBody>
      </p:sp>
      <p:sp>
        <p:nvSpPr>
          <p:cNvPr id="3" name="TextBox 2"/>
          <p:cNvSpPr txBox="1"/>
          <p:nvPr/>
        </p:nvSpPr>
        <p:spPr>
          <a:xfrm>
            <a:off x="98029" y="913892"/>
            <a:ext cx="6288982" cy="3416320"/>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provides a summary of conclusions drawn from analysis of statistics in relation to </a:t>
            </a:r>
            <a:r>
              <a:rPr lang="en-GB" sz="1200" b="1" dirty="0" smtClean="0">
                <a:latin typeface="Arial" panose="020B0604020202020204" pitchFamily="34" charset="0"/>
                <a:cs typeface="Arial" panose="020B0604020202020204" pitchFamily="34" charset="0"/>
              </a:rPr>
              <a:t>welsh </a:t>
            </a:r>
            <a:r>
              <a:rPr lang="en-GB" sz="1200" b="1" dirty="0">
                <a:latin typeface="Arial" panose="020B0604020202020204" pitchFamily="34" charset="0"/>
                <a:cs typeface="Arial" panose="020B0604020202020204" pitchFamily="34" charset="0"/>
              </a:rPr>
              <a:t>l</a:t>
            </a:r>
            <a:r>
              <a:rPr lang="en-GB" sz="1200" b="1" dirty="0" smtClean="0">
                <a:latin typeface="Arial" panose="020B0604020202020204" pitchFamily="34" charset="0"/>
                <a:cs typeface="Arial" panose="020B0604020202020204" pitchFamily="34" charset="0"/>
              </a:rPr>
              <a:t>anguage, </a:t>
            </a:r>
            <a:r>
              <a:rPr lang="en-GB" sz="1200" b="1" dirty="0">
                <a:latin typeface="Arial" panose="020B0604020202020204" pitchFamily="34" charset="0"/>
                <a:cs typeface="Arial" panose="020B0604020202020204" pitchFamily="34" charset="0"/>
              </a:rPr>
              <a:t>together with an outline of intended aims and future positive action.</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Conclusions following the analysis of data</a:t>
            </a:r>
            <a:r>
              <a:rPr lang="en-GB" sz="1200" b="1" dirty="0" smtClean="0">
                <a:latin typeface="Arial" panose="020B0604020202020204" pitchFamily="34" charset="0"/>
                <a:cs typeface="Arial" panose="020B0604020202020204" pitchFamily="34" charset="0"/>
              </a:rPr>
              <a:t>:</a:t>
            </a:r>
          </a:p>
          <a:p>
            <a:endParaRPr lang="en-GB" sz="1200" dirty="0">
              <a:latin typeface="Arial" panose="020B0604020202020204" pitchFamily="34" charset="0"/>
              <a:cs typeface="Arial" panose="020B0604020202020204" pitchFamily="34" charset="0"/>
            </a:endParaRPr>
          </a:p>
          <a:p>
            <a:pPr lvl="0"/>
            <a:r>
              <a:rPr lang="en-GB" sz="1200" b="1"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Those staff whose Welsh Language Skills are not recorded on ESR is 12% (1,510 employees). This is 1% higher than that reported in 2019/20. This makes data analysis and comparisons less accurate.  Significant progress had been made to increase the number of employees whose skills had been recorded but the position has deteriorated since the mass exercise to recruit employees at the end of March 2020 due to Covid-19 service demands</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26% of the workforce have skills at Intermediate level or higher.  31% of the workforce have no skills.  Both of these percentages were the same as that reported in the 2019/20 report. The Welsh Language Use Survey 2018 reported that 46% of the population in Hywel Dda were able to speak Welsh.</a:t>
            </a:r>
          </a:p>
          <a:p>
            <a:pPr lvl="0"/>
            <a:endParaRPr lang="en-GB" sz="1200" dirty="0"/>
          </a:p>
        </p:txBody>
      </p:sp>
      <p:sp>
        <p:nvSpPr>
          <p:cNvPr id="7" name="Rectangle 1"/>
          <p:cNvSpPr>
            <a:spLocks noChangeArrowheads="1"/>
          </p:cNvSpPr>
          <p:nvPr/>
        </p:nvSpPr>
        <p:spPr bwMode="auto">
          <a:xfrm>
            <a:off x="1676400" y="515461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Table 8"/>
          <p:cNvGraphicFramePr>
            <a:graphicFrameLocks noGrp="1"/>
          </p:cNvGraphicFramePr>
          <p:nvPr>
            <p:extLst>
              <p:ext uri="{D42A27DB-BD31-4B8C-83A1-F6EECF244321}">
                <p14:modId xmlns:p14="http://schemas.microsoft.com/office/powerpoint/2010/main" val="673324572"/>
              </p:ext>
            </p:extLst>
          </p:nvPr>
        </p:nvGraphicFramePr>
        <p:xfrm>
          <a:off x="194945" y="4916384"/>
          <a:ext cx="6419610" cy="2692272"/>
        </p:xfrm>
        <a:graphic>
          <a:graphicData uri="http://schemas.openxmlformats.org/drawingml/2006/table">
            <a:tbl>
              <a:tblPr firstRow="1" firstCol="1" bandRow="1">
                <a:tableStyleId>{5C22544A-7EE6-4342-B048-85BDC9FD1C3A}</a:tableStyleId>
              </a:tblPr>
              <a:tblGrid>
                <a:gridCol w="1579955">
                  <a:extLst>
                    <a:ext uri="{9D8B030D-6E8A-4147-A177-3AD203B41FA5}">
                      <a16:colId xmlns:a16="http://schemas.microsoft.com/office/drawing/2014/main" val="1082771495"/>
                    </a:ext>
                  </a:extLst>
                </a:gridCol>
                <a:gridCol w="641254">
                  <a:extLst>
                    <a:ext uri="{9D8B030D-6E8A-4147-A177-3AD203B41FA5}">
                      <a16:colId xmlns:a16="http://schemas.microsoft.com/office/drawing/2014/main" val="1358926024"/>
                    </a:ext>
                  </a:extLst>
                </a:gridCol>
                <a:gridCol w="447668">
                  <a:extLst>
                    <a:ext uri="{9D8B030D-6E8A-4147-A177-3AD203B41FA5}">
                      <a16:colId xmlns:a16="http://schemas.microsoft.com/office/drawing/2014/main" val="1278855496"/>
                    </a:ext>
                  </a:extLst>
                </a:gridCol>
                <a:gridCol w="774345">
                  <a:extLst>
                    <a:ext uri="{9D8B030D-6E8A-4147-A177-3AD203B41FA5}">
                      <a16:colId xmlns:a16="http://schemas.microsoft.com/office/drawing/2014/main" val="197099959"/>
                    </a:ext>
                  </a:extLst>
                </a:gridCol>
                <a:gridCol w="496064">
                  <a:extLst>
                    <a:ext uri="{9D8B030D-6E8A-4147-A177-3AD203B41FA5}">
                      <a16:colId xmlns:a16="http://schemas.microsoft.com/office/drawing/2014/main" val="3713298653"/>
                    </a:ext>
                  </a:extLst>
                </a:gridCol>
                <a:gridCol w="580759">
                  <a:extLst>
                    <a:ext uri="{9D8B030D-6E8A-4147-A177-3AD203B41FA5}">
                      <a16:colId xmlns:a16="http://schemas.microsoft.com/office/drawing/2014/main" val="2083575860"/>
                    </a:ext>
                  </a:extLst>
                </a:gridCol>
                <a:gridCol w="759535">
                  <a:extLst>
                    <a:ext uri="{9D8B030D-6E8A-4147-A177-3AD203B41FA5}">
                      <a16:colId xmlns:a16="http://schemas.microsoft.com/office/drawing/2014/main" val="1834538470"/>
                    </a:ext>
                  </a:extLst>
                </a:gridCol>
                <a:gridCol w="605641">
                  <a:extLst>
                    <a:ext uri="{9D8B030D-6E8A-4147-A177-3AD203B41FA5}">
                      <a16:colId xmlns:a16="http://schemas.microsoft.com/office/drawing/2014/main" val="1248294194"/>
                    </a:ext>
                  </a:extLst>
                </a:gridCol>
                <a:gridCol w="534389">
                  <a:extLst>
                    <a:ext uri="{9D8B030D-6E8A-4147-A177-3AD203B41FA5}">
                      <a16:colId xmlns:a16="http://schemas.microsoft.com/office/drawing/2014/main" val="3918974369"/>
                    </a:ext>
                  </a:extLst>
                </a:gridCol>
              </a:tblGrid>
              <a:tr h="192414">
                <a:tc>
                  <a:txBody>
                    <a:bodyPr/>
                    <a:lstStyle/>
                    <a:p>
                      <a:pPr>
                        <a:spcAft>
                          <a:spcPts val="0"/>
                        </a:spcAft>
                      </a:pPr>
                      <a:r>
                        <a:rPr lang="en-GB" sz="1000" b="0" dirty="0">
                          <a:solidFill>
                            <a:schemeClr val="tx1"/>
                          </a:solidFill>
                          <a:effectLst/>
                        </a:rPr>
                        <a:t>Staff Group</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0 - No </a:t>
                      </a:r>
                      <a:r>
                        <a:rPr lang="en-GB" sz="1000" b="0" dirty="0" err="1" smtClean="0">
                          <a:solidFill>
                            <a:schemeClr val="tx1"/>
                          </a:solidFill>
                        </a:rPr>
                        <a:t>e</a:t>
                      </a:r>
                      <a:r>
                        <a:rPr lang="en-GB" sz="1000" b="0" dirty="0" err="1" smtClean="0">
                          <a:solidFill>
                            <a:schemeClr val="tx1"/>
                          </a:solidFill>
                          <a:effectLst/>
                        </a:rPr>
                        <a:t>Skills</a:t>
                      </a:r>
                      <a:r>
                        <a:rPr lang="en-GB" sz="1000" b="0" dirty="0" smtClean="0">
                          <a:solidFill>
                            <a:schemeClr val="tx1"/>
                          </a:solidFill>
                          <a:effectLst/>
                        </a:rPr>
                        <a:t> </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1 - Entry</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2 - Foundation </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3 - Intermediate </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4 - Higher </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5 - Proficiency</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Not recorded on ESR</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Grand 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155550102"/>
                  </a:ext>
                </a:extLst>
              </a:tr>
              <a:tr h="265744">
                <a:tc>
                  <a:txBody>
                    <a:bodyPr/>
                    <a:lstStyle/>
                    <a:p>
                      <a:pPr>
                        <a:spcAft>
                          <a:spcPts val="0"/>
                        </a:spcAft>
                      </a:pPr>
                      <a:r>
                        <a:rPr lang="en-GB" sz="1000" b="0" dirty="0">
                          <a:solidFill>
                            <a:schemeClr val="tx1"/>
                          </a:solidFill>
                          <a:effectLst/>
                        </a:rPr>
                        <a:t>Add Prof Scientific and Technic</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113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92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40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2198856818"/>
                  </a:ext>
                </a:extLst>
              </a:tr>
              <a:tr h="169966">
                <a:tc>
                  <a:txBody>
                    <a:bodyPr/>
                    <a:lstStyle/>
                    <a:p>
                      <a:pPr>
                        <a:spcAft>
                          <a:spcPts val="0"/>
                        </a:spcAft>
                      </a:pPr>
                      <a:r>
                        <a:rPr lang="en-GB" sz="1000" b="0">
                          <a:solidFill>
                            <a:schemeClr val="tx1"/>
                          </a:solidFill>
                          <a:effectLst/>
                        </a:rPr>
                        <a:t>Additional Clinical Services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824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691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267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262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261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359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369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3,033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1943883867"/>
                  </a:ext>
                </a:extLst>
              </a:tr>
              <a:tr h="169966">
                <a:tc>
                  <a:txBody>
                    <a:bodyPr/>
                    <a:lstStyle/>
                    <a:p>
                      <a:pPr>
                        <a:spcAft>
                          <a:spcPts val="0"/>
                        </a:spcAft>
                      </a:pPr>
                      <a:r>
                        <a:rPr lang="en-GB" sz="1000" b="0">
                          <a:solidFill>
                            <a:schemeClr val="tx1"/>
                          </a:solidFill>
                          <a:effectLst/>
                        </a:rPr>
                        <a:t>Administrative and Clerical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603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649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203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182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139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2,181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4218315525"/>
                  </a:ext>
                </a:extLst>
              </a:tr>
              <a:tr h="169966">
                <a:tc>
                  <a:txBody>
                    <a:bodyPr/>
                    <a:lstStyle/>
                    <a:p>
                      <a:pPr>
                        <a:spcAft>
                          <a:spcPts val="0"/>
                        </a:spcAft>
                      </a:pPr>
                      <a:r>
                        <a:rPr lang="en-GB" sz="1000" b="0" dirty="0">
                          <a:solidFill>
                            <a:schemeClr val="tx1"/>
                          </a:solidFill>
                          <a:effectLst/>
                        </a:rPr>
                        <a:t>Allied Health Professionals</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205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178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72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44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64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92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690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1449254666"/>
                  </a:ext>
                </a:extLst>
              </a:tr>
              <a:tr h="169966">
                <a:tc>
                  <a:txBody>
                    <a:bodyPr/>
                    <a:lstStyle/>
                    <a:p>
                      <a:pPr>
                        <a:spcAft>
                          <a:spcPts val="0"/>
                        </a:spcAft>
                      </a:pPr>
                      <a:r>
                        <a:rPr lang="en-GB" sz="1000" b="0">
                          <a:solidFill>
                            <a:schemeClr val="tx1"/>
                          </a:solidFill>
                          <a:effectLst/>
                        </a:rPr>
                        <a:t>Estates and Ancillary</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460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120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104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108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200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231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1,513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2001989757"/>
                  </a:ext>
                </a:extLst>
              </a:tr>
              <a:tr h="169966">
                <a:tc>
                  <a:txBody>
                    <a:bodyPr/>
                    <a:lstStyle/>
                    <a:p>
                      <a:pPr>
                        <a:spcAft>
                          <a:spcPts val="0"/>
                        </a:spcAft>
                      </a:pPr>
                      <a:r>
                        <a:rPr lang="en-GB" sz="1000" b="0">
                          <a:solidFill>
                            <a:schemeClr val="tx1"/>
                          </a:solidFill>
                          <a:effectLst/>
                        </a:rPr>
                        <a:t>Healthcare Scientists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55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42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194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468612621"/>
                  </a:ext>
                </a:extLst>
              </a:tr>
              <a:tr h="169966">
                <a:tc>
                  <a:txBody>
                    <a:bodyPr/>
                    <a:lstStyle/>
                    <a:p>
                      <a:pPr>
                        <a:spcAft>
                          <a:spcPts val="0"/>
                        </a:spcAft>
                      </a:pPr>
                      <a:r>
                        <a:rPr lang="en-GB" sz="1000" b="0">
                          <a:solidFill>
                            <a:schemeClr val="tx1"/>
                          </a:solidFill>
                          <a:effectLst/>
                        </a:rPr>
                        <a:t>Medical and Dental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375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83</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14</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465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987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4029060444"/>
                  </a:ext>
                </a:extLst>
              </a:tr>
              <a:tr h="265744">
                <a:tc>
                  <a:txBody>
                    <a:bodyPr/>
                    <a:lstStyle/>
                    <a:p>
                      <a:pPr>
                        <a:spcAft>
                          <a:spcPts val="0"/>
                        </a:spcAft>
                      </a:pPr>
                      <a:r>
                        <a:rPr lang="en-GB" sz="1000" b="0" dirty="0">
                          <a:solidFill>
                            <a:schemeClr val="tx1"/>
                          </a:solidFill>
                          <a:effectLst/>
                        </a:rPr>
                        <a:t>Nursing and Midwifery Registered</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1,212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765</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339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268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279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427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247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3,537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242179155"/>
                  </a:ext>
                </a:extLst>
              </a:tr>
              <a:tr h="169966">
                <a:tc>
                  <a:txBody>
                    <a:bodyPr/>
                    <a:lstStyle/>
                    <a:p>
                      <a:pPr>
                        <a:spcAft>
                          <a:spcPts val="0"/>
                        </a:spcAft>
                      </a:pPr>
                      <a:r>
                        <a:rPr lang="en-GB" sz="1000" b="0">
                          <a:solidFill>
                            <a:schemeClr val="tx1"/>
                          </a:solidFill>
                          <a:effectLst/>
                        </a:rPr>
                        <a:t>Students</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368063243"/>
                  </a:ext>
                </a:extLst>
              </a:tr>
              <a:tr h="265744">
                <a:tc>
                  <a:txBody>
                    <a:bodyPr/>
                    <a:lstStyle/>
                    <a:p>
                      <a:pPr>
                        <a:spcAft>
                          <a:spcPts val="0"/>
                        </a:spcAft>
                      </a:pPr>
                      <a:r>
                        <a:rPr lang="en-GB" sz="1000" b="0">
                          <a:solidFill>
                            <a:schemeClr val="tx1"/>
                          </a:solidFill>
                          <a:effectLst/>
                        </a:rPr>
                        <a:t>Grand Total</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3,847</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2,790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1,901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927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971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1,390</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1,510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12,526</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3231461028"/>
                  </a:ext>
                </a:extLst>
              </a:tr>
              <a:tr h="169966">
                <a:tc>
                  <a:txBody>
                    <a:bodyPr/>
                    <a:lstStyle/>
                    <a:p>
                      <a:pPr algn="ctr">
                        <a:spcAft>
                          <a:spcPts val="0"/>
                        </a:spcAft>
                      </a:pPr>
                      <a:r>
                        <a:rPr lang="en-GB" sz="1000" b="0">
                          <a:solidFill>
                            <a:schemeClr val="tx1"/>
                          </a:solidFill>
                          <a:effectLst/>
                        </a:rPr>
                        <a:t>%</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31%</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22%</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9%</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7%</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a:solidFill>
                            <a:schemeClr val="tx1"/>
                          </a:solidFill>
                          <a:effectLst/>
                        </a:rPr>
                        <a:t>8%</a:t>
                      </a:r>
                      <a:endParaRPr lang="en-GB" sz="1000" b="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11%</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12%</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tc>
                  <a:txBody>
                    <a:bodyPr/>
                    <a:lstStyle/>
                    <a:p>
                      <a:pPr algn="ctr">
                        <a:spcAft>
                          <a:spcPts val="0"/>
                        </a:spcAft>
                      </a:pPr>
                      <a:r>
                        <a:rPr lang="en-GB" sz="1000" b="0" dirty="0">
                          <a:solidFill>
                            <a:schemeClr val="tx1"/>
                          </a:solidFill>
                          <a:effectLst/>
                        </a:rPr>
                        <a:t>100%</a:t>
                      </a:r>
                      <a:endParaRPr lang="en-GB" sz="1000" b="0" dirty="0">
                        <a:solidFill>
                          <a:schemeClr val="tx1"/>
                        </a:solidFill>
                        <a:effectLst/>
                        <a:latin typeface="Times New Roman" panose="02020603050405020304" pitchFamily="18" charset="0"/>
                        <a:ea typeface="Times New Roman" panose="02020603050405020304" pitchFamily="18" charset="0"/>
                      </a:endParaRPr>
                    </a:p>
                  </a:txBody>
                  <a:tcPr marL="59792" marR="59792" marT="0" marB="0"/>
                </a:tc>
                <a:extLst>
                  <a:ext uri="{0D108BD9-81ED-4DB2-BD59-A6C34878D82A}">
                    <a16:rowId xmlns:a16="http://schemas.microsoft.com/office/drawing/2014/main" val="2131373502"/>
                  </a:ext>
                </a:extLst>
              </a:tr>
            </a:tbl>
          </a:graphicData>
        </a:graphic>
      </p:graphicFrame>
      <p:sp>
        <p:nvSpPr>
          <p:cNvPr id="10" name="TextBox 9"/>
          <p:cNvSpPr txBox="1"/>
          <p:nvPr/>
        </p:nvSpPr>
        <p:spPr>
          <a:xfrm>
            <a:off x="194945" y="4414552"/>
            <a:ext cx="4773880" cy="307777"/>
          </a:xfrm>
          <a:prstGeom prst="rect">
            <a:avLst/>
          </a:prstGeom>
          <a:solidFill>
            <a:schemeClr val="accent1">
              <a:lumMod val="50000"/>
            </a:schemeClr>
          </a:solidFill>
        </p:spPr>
        <p:txBody>
          <a:bodyPr wrap="square" rtlCol="0">
            <a:spAutoFit/>
          </a:bodyPr>
          <a:lstStyle/>
          <a:p>
            <a:r>
              <a:rPr lang="en-GB" sz="1400" dirty="0" smtClean="0">
                <a:solidFill>
                  <a:schemeClr val="bg1"/>
                </a:solidFill>
              </a:rPr>
              <a:t>Headcount</a:t>
            </a:r>
            <a:endParaRPr lang="en-GB" sz="1400" dirty="0">
              <a:solidFill>
                <a:schemeClr val="bg1"/>
              </a:solidFill>
            </a:endParaRPr>
          </a:p>
        </p:txBody>
      </p:sp>
    </p:spTree>
    <p:extLst>
      <p:ext uri="{BB962C8B-B14F-4D97-AF65-F5344CB8AC3E}">
        <p14:creationId xmlns:p14="http://schemas.microsoft.com/office/powerpoint/2010/main" val="292820269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61</a:t>
            </a:fld>
            <a:endParaRPr lang="en-GB"/>
          </a:p>
        </p:txBody>
      </p:sp>
      <p:sp>
        <p:nvSpPr>
          <p:cNvPr id="5" name="Rectangle 4"/>
          <p:cNvSpPr/>
          <p:nvPr/>
        </p:nvSpPr>
        <p:spPr>
          <a:xfrm>
            <a:off x="6562" y="2262640"/>
            <a:ext cx="6844887" cy="1323439"/>
          </a:xfrm>
          <a:prstGeom prst="rect">
            <a:avLst/>
          </a:prstGeom>
          <a:noFill/>
        </p:spPr>
        <p:txBody>
          <a:bodyPr wrap="none">
            <a:spAutoFit/>
          </a:bodyPr>
          <a:lstStyle/>
          <a:p>
            <a:pPr algn="ctr"/>
            <a:r>
              <a:rPr lang="en-GB" sz="4000" b="1" dirty="0" smtClean="0"/>
              <a:t>Section 11</a:t>
            </a:r>
          </a:p>
          <a:p>
            <a:pPr algn="ctr"/>
            <a:r>
              <a:rPr lang="en-GB" sz="4000" b="1" dirty="0" smtClean="0"/>
              <a:t>Marriage and Civil Partnerships</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26944035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62</a:t>
            </a:fld>
            <a:endParaRPr lang="en-GB"/>
          </a:p>
        </p:txBody>
      </p:sp>
      <p:sp>
        <p:nvSpPr>
          <p:cNvPr id="10" name="TextBox 9"/>
          <p:cNvSpPr txBox="1"/>
          <p:nvPr/>
        </p:nvSpPr>
        <p:spPr>
          <a:xfrm>
            <a:off x="203607" y="946006"/>
            <a:ext cx="5909772" cy="369332"/>
          </a:xfrm>
          <a:prstGeom prst="rect">
            <a:avLst/>
          </a:prstGeom>
          <a:solidFill>
            <a:schemeClr val="accent1">
              <a:lumMod val="50000"/>
            </a:schemeClr>
          </a:solidFill>
        </p:spPr>
        <p:txBody>
          <a:bodyPr wrap="square" rtlCol="0">
            <a:spAutoFit/>
          </a:bodyPr>
          <a:lstStyle/>
          <a:p>
            <a:r>
              <a:rPr lang="en-GB" dirty="0" smtClean="0">
                <a:solidFill>
                  <a:schemeClr val="bg1"/>
                </a:solidFill>
              </a:rPr>
              <a:t>Marriage and Civil Partnerships Future Aims</a:t>
            </a:r>
            <a:endParaRPr lang="en-GB" dirty="0">
              <a:solidFill>
                <a:schemeClr val="bg1"/>
              </a:solidFill>
            </a:endParaRPr>
          </a:p>
        </p:txBody>
      </p:sp>
      <p:sp>
        <p:nvSpPr>
          <p:cNvPr id="5" name="TextBox 4"/>
          <p:cNvSpPr txBox="1"/>
          <p:nvPr/>
        </p:nvSpPr>
        <p:spPr>
          <a:xfrm>
            <a:off x="203607" y="1626919"/>
            <a:ext cx="5909772" cy="1200329"/>
          </a:xfrm>
          <a:prstGeom prst="rect">
            <a:avLst/>
          </a:prstGeom>
          <a:solidFill>
            <a:schemeClr val="bg2">
              <a:lumMod val="90000"/>
            </a:schemeClr>
          </a:solidFill>
        </p:spPr>
        <p:txBody>
          <a:bodyPr wrap="square" rtlCol="0">
            <a:spAutoFit/>
          </a:bodyPr>
          <a:lstStyle/>
          <a:p>
            <a:pPr lvl="0"/>
            <a:r>
              <a:rPr lang="en-GB" sz="1200" dirty="0">
                <a:latin typeface="Arial" panose="020B0604020202020204" pitchFamily="34" charset="0"/>
                <a:cs typeface="Arial" panose="020B0604020202020204" pitchFamily="34" charset="0"/>
              </a:rPr>
              <a:t>Decrease the % of unknown/unspecified records on ESR.</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Ensure that relevant policies are applicable to same sex couples and are advertised to staff as such.</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Ensure that relevant training provided is inclusive of same sex couples. </a:t>
            </a:r>
          </a:p>
        </p:txBody>
      </p:sp>
      <p:sp>
        <p:nvSpPr>
          <p:cNvPr id="7" name="TextBox 6"/>
          <p:cNvSpPr txBox="1"/>
          <p:nvPr/>
        </p:nvSpPr>
        <p:spPr>
          <a:xfrm>
            <a:off x="203607" y="3032821"/>
            <a:ext cx="5909772" cy="646331"/>
          </a:xfrm>
          <a:prstGeom prst="rect">
            <a:avLst/>
          </a:prstGeom>
          <a:solidFill>
            <a:schemeClr val="accent1">
              <a:lumMod val="20000"/>
              <a:lumOff val="80000"/>
            </a:schemeClr>
          </a:solidFill>
        </p:spPr>
        <p:txBody>
          <a:bodyPr wrap="square" rtlCol="0">
            <a:spAutoFit/>
          </a:bodyPr>
          <a:lstStyle/>
          <a:p>
            <a:r>
              <a:rPr lang="en-GB" sz="1200" b="1" dirty="0">
                <a:latin typeface="Arial" panose="020B0604020202020204" pitchFamily="34" charset="0"/>
                <a:cs typeface="Arial" panose="020B0604020202020204" pitchFamily="34" charset="0"/>
              </a:rPr>
              <a:t>The following section provides a summary of conclusions </a:t>
            </a:r>
            <a:r>
              <a:rPr lang="en-GB" sz="1200" b="1" dirty="0" smtClean="0">
                <a:latin typeface="Arial" panose="020B0604020202020204" pitchFamily="34" charset="0"/>
                <a:cs typeface="Arial" panose="020B0604020202020204" pitchFamily="34" charset="0"/>
              </a:rPr>
              <a:t>in relation to marriage </a:t>
            </a:r>
            <a:r>
              <a:rPr lang="en-GB" sz="1200" b="1" dirty="0">
                <a:latin typeface="Arial" panose="020B0604020202020204" pitchFamily="34" charset="0"/>
                <a:cs typeface="Arial" panose="020B0604020202020204" pitchFamily="34" charset="0"/>
              </a:rPr>
              <a:t>and civil partnership, </a:t>
            </a:r>
            <a:r>
              <a:rPr lang="en-GB" sz="1200" b="1" dirty="0" smtClean="0">
                <a:latin typeface="Arial" panose="020B0604020202020204" pitchFamily="34" charset="0"/>
                <a:cs typeface="Arial" panose="020B0604020202020204" pitchFamily="34" charset="0"/>
              </a:rPr>
              <a:t>together </a:t>
            </a:r>
            <a:r>
              <a:rPr lang="en-GB" sz="1200" b="1" dirty="0">
                <a:latin typeface="Arial" panose="020B0604020202020204" pitchFamily="34" charset="0"/>
                <a:cs typeface="Arial" panose="020B0604020202020204" pitchFamily="34" charset="0"/>
              </a:rPr>
              <a:t>with an outline of intended aims and future positive action.</a:t>
            </a:r>
            <a:endParaRPr lang="en-GB" sz="1200" dirty="0">
              <a:latin typeface="Arial" panose="020B0604020202020204" pitchFamily="34" charset="0"/>
              <a:cs typeface="Arial" panose="020B0604020202020204" pitchFamily="34" charset="0"/>
            </a:endParaRPr>
          </a:p>
        </p:txBody>
      </p:sp>
      <p:sp>
        <p:nvSpPr>
          <p:cNvPr id="8" name="TextBox 7"/>
          <p:cNvSpPr txBox="1"/>
          <p:nvPr/>
        </p:nvSpPr>
        <p:spPr>
          <a:xfrm>
            <a:off x="203607" y="3775975"/>
            <a:ext cx="6280320" cy="5447645"/>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Conclusions following the analysis of data:</a:t>
            </a:r>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Compared to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2020 the percentage of staff detailing marital status information has increased by 0.25% by 31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March 2021. </a:t>
            </a:r>
            <a:endParaRPr lang="en-GB" sz="1200" dirty="0" smtClean="0">
              <a:latin typeface="Arial" panose="020B0604020202020204" pitchFamily="34" charset="0"/>
              <a:cs typeface="Arial" panose="020B0604020202020204" pitchFamily="34" charset="0"/>
            </a:endParaRP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Those staff whose records are not recorded on ESR has decreased by 0.25% for the period</a:t>
            </a:r>
            <a:r>
              <a:rPr lang="en-GB" sz="1200" dirty="0" smtClean="0">
                <a:latin typeface="Arial" panose="020B0604020202020204" pitchFamily="34" charset="0"/>
                <a:cs typeface="Arial" panose="020B0604020202020204" pitchFamily="34" charset="0"/>
              </a:rPr>
              <a:t>.</a:t>
            </a:r>
          </a:p>
          <a:p>
            <a:pPr lvl="0"/>
            <a:endParaRPr lang="en-GB" sz="1200" dirty="0">
              <a:latin typeface="Arial" panose="020B0604020202020204" pitchFamily="34" charset="0"/>
              <a:cs typeface="Arial" panose="020B0604020202020204" pitchFamily="34" charset="0"/>
            </a:endParaRPr>
          </a:p>
          <a:p>
            <a:pPr lvl="0"/>
            <a:r>
              <a:rPr lang="en-GB" sz="1200" dirty="0" smtClean="0">
                <a:latin typeface="Arial" panose="020B0604020202020204" pitchFamily="34" charset="0"/>
                <a:cs typeface="Arial" panose="020B0604020202020204" pitchFamily="34" charset="0"/>
              </a:rPr>
              <a:t>The mean average salary of those identifying themselves as married is slightly higher than the other categories.</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The marital status of employees leaving during the year broadly aligns to the workforce profile.</a:t>
            </a:r>
          </a:p>
          <a:p>
            <a:r>
              <a:rPr lang="en-GB" sz="1200" dirty="0">
                <a:latin typeface="Arial" panose="020B0604020202020204" pitchFamily="34" charset="0"/>
                <a:cs typeface="Arial" panose="020B0604020202020204" pitchFamily="34" charset="0"/>
              </a:rPr>
              <a:t> </a:t>
            </a:r>
          </a:p>
          <a:p>
            <a:pPr lvl="0"/>
            <a:r>
              <a:rPr lang="en-GB" sz="1200" dirty="0">
                <a:latin typeface="Arial" panose="020B0604020202020204" pitchFamily="34" charset="0"/>
                <a:cs typeface="Arial" panose="020B0604020202020204" pitchFamily="34" charset="0"/>
              </a:rPr>
              <a:t>The percentage of married employees involved in grievance procedures has increased from 50.93% to 55.17% this year, despite the headcount decreasing from 55 employees to 16 employees. This can be explained by the decrease in the number of people involved in grievances this year (69 people to 29 people). The number of single staff members involved in grievances has fallen from 32.41% last year to 31.02% this year, which is now in line with the percentage of single people working within the Health Board (34.36%).  The number of divorced staff members involved in grievance cases has increased to 13.79% from 8.33% last year.</a:t>
            </a:r>
          </a:p>
          <a:p>
            <a:r>
              <a:rPr lang="en-GB" sz="1200" dirty="0">
                <a:latin typeface="Arial" panose="020B0604020202020204" pitchFamily="34" charset="0"/>
                <a:cs typeface="Arial" panose="020B0604020202020204" pitchFamily="34" charset="0"/>
              </a:rPr>
              <a:t> </a:t>
            </a:r>
          </a:p>
          <a:p>
            <a:pPr lvl="0"/>
            <a:r>
              <a:rPr lang="en-GB" sz="1200" dirty="0" smtClean="0">
                <a:latin typeface="Arial" panose="020B0604020202020204" pitchFamily="34" charset="0"/>
                <a:cs typeface="Arial" panose="020B0604020202020204" pitchFamily="34" charset="0"/>
              </a:rPr>
              <a:t>The number of staff who are married or in a civil partnership involved in disciplinary proceedings has decreased to 38.89%, last year it was 48.76%.  The number of divorced and legally separated employees involved in disciplinary proceedings increased from 10 cases to 15 cases. Widowed staff involved in disciplinary proceedings remained at 1 case.  The number of those who have not recorded a marital status also remained the same at 8 cases</a:t>
            </a:r>
            <a:r>
              <a:rPr lang="en-GB" sz="1200" dirty="0" smtClean="0"/>
              <a:t>. </a:t>
            </a:r>
            <a:endParaRPr lang="en-GB" sz="1200" dirty="0"/>
          </a:p>
        </p:txBody>
      </p:sp>
    </p:spTree>
    <p:extLst>
      <p:ext uri="{BB962C8B-B14F-4D97-AF65-F5344CB8AC3E}">
        <p14:creationId xmlns:p14="http://schemas.microsoft.com/office/powerpoint/2010/main" val="15010048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2" name="Slide Number Placeholder 1"/>
          <p:cNvSpPr>
            <a:spLocks noGrp="1"/>
          </p:cNvSpPr>
          <p:nvPr>
            <p:ph type="sldNum" sz="quarter" idx="12"/>
          </p:nvPr>
        </p:nvSpPr>
        <p:spPr/>
        <p:txBody>
          <a:bodyPr/>
          <a:lstStyle/>
          <a:p>
            <a:fld id="{74710304-EE0D-4BCA-B415-2E7F52169AEF}" type="slidenum">
              <a:rPr lang="en-GB" smtClean="0"/>
              <a:t>63</a:t>
            </a:fld>
            <a:endParaRPr lang="en-GB"/>
          </a:p>
        </p:txBody>
      </p:sp>
      <p:sp>
        <p:nvSpPr>
          <p:cNvPr id="10" name="TextBox 9"/>
          <p:cNvSpPr txBox="1"/>
          <p:nvPr/>
        </p:nvSpPr>
        <p:spPr>
          <a:xfrm>
            <a:off x="203607" y="946006"/>
            <a:ext cx="5909772" cy="369332"/>
          </a:xfrm>
          <a:prstGeom prst="rect">
            <a:avLst/>
          </a:prstGeom>
          <a:solidFill>
            <a:schemeClr val="accent1">
              <a:lumMod val="50000"/>
            </a:schemeClr>
          </a:solidFill>
        </p:spPr>
        <p:txBody>
          <a:bodyPr wrap="square" rtlCol="0">
            <a:spAutoFit/>
          </a:bodyPr>
          <a:lstStyle/>
          <a:p>
            <a:r>
              <a:rPr lang="en-GB" dirty="0" smtClean="0">
                <a:solidFill>
                  <a:schemeClr val="bg1"/>
                </a:solidFill>
              </a:rPr>
              <a:t>Marriage and Civil Partnerships Future Aims</a:t>
            </a:r>
            <a:endParaRPr lang="en-GB" dirty="0">
              <a:solidFill>
                <a:schemeClr val="bg1"/>
              </a:solidFill>
            </a:endParaRPr>
          </a:p>
        </p:txBody>
      </p:sp>
      <p:sp>
        <p:nvSpPr>
          <p:cNvPr id="3" name="TextBox 2"/>
          <p:cNvSpPr txBox="1"/>
          <p:nvPr/>
        </p:nvSpPr>
        <p:spPr>
          <a:xfrm>
            <a:off x="108605" y="2224267"/>
            <a:ext cx="6399074" cy="2462213"/>
          </a:xfrm>
          <a:prstGeom prst="rect">
            <a:avLst/>
          </a:prstGeom>
          <a:noFill/>
        </p:spPr>
        <p:txBody>
          <a:bodyPr wrap="square" rtlCol="0">
            <a:spAutoFit/>
          </a:bodyPr>
          <a:lstStyle/>
          <a:p>
            <a:endParaRPr lang="en-GB" sz="1100" dirty="0">
              <a:latin typeface="Arial" panose="020B0604020202020204" pitchFamily="34" charset="0"/>
              <a:cs typeface="Arial" panose="020B0604020202020204" pitchFamily="34" charset="0"/>
            </a:endParaRPr>
          </a:p>
          <a:p>
            <a:r>
              <a:rPr lang="en-GB" sz="1100" dirty="0" smtClean="0">
                <a:latin typeface="Arial" panose="020B0604020202020204" pitchFamily="34" charset="0"/>
                <a:cs typeface="Arial" panose="020B0604020202020204" pitchFamily="34" charset="0"/>
              </a:rPr>
              <a:t>Married </a:t>
            </a:r>
            <a:r>
              <a:rPr lang="en-GB" sz="1100" dirty="0">
                <a:latin typeface="Arial" panose="020B0604020202020204" pitchFamily="34" charset="0"/>
                <a:cs typeface="Arial" panose="020B0604020202020204" pitchFamily="34" charset="0"/>
              </a:rPr>
              <a:t>staff members make up over half of all those involved in raising a grievance at 55.17%. This figure is slightly higher when compared to the previous year (50.93%) and when compared to the Health Board profile of 49.70%. </a:t>
            </a:r>
            <a:endParaRPr lang="en-GB" sz="1100" dirty="0" smtClean="0">
              <a:latin typeface="Arial" panose="020B0604020202020204" pitchFamily="34" charset="0"/>
              <a:cs typeface="Arial" panose="020B0604020202020204" pitchFamily="34" charset="0"/>
            </a:endParaRPr>
          </a:p>
          <a:p>
            <a:endParaRPr lang="en-GB" sz="1100" dirty="0">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There were no grievances raised by those employees who are widowed or legally separated. </a:t>
            </a:r>
          </a:p>
          <a:p>
            <a:r>
              <a:rPr lang="en-GB" sz="1100" dirty="0">
                <a:latin typeface="Arial" panose="020B0604020202020204" pitchFamily="34" charset="0"/>
                <a:cs typeface="Arial" panose="020B0604020202020204" pitchFamily="34" charset="0"/>
              </a:rPr>
              <a:t>The number of staff who are married or in a civil partnership involved in disciplinary proceedings has decreased for the first time in four years to 38.89%. </a:t>
            </a:r>
            <a:endParaRPr lang="en-GB" sz="1100" dirty="0" smtClean="0">
              <a:latin typeface="Arial" panose="020B0604020202020204" pitchFamily="34" charset="0"/>
              <a:cs typeface="Arial" panose="020B0604020202020204" pitchFamily="34" charset="0"/>
            </a:endParaRPr>
          </a:p>
          <a:p>
            <a:endParaRPr lang="en-GB" sz="1100" dirty="0">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Conversely, the number of single employees involved in disciplinary proceedings has increased substantially to 46.03%. This equates to an increase from 38 cases last year to 58 cases this year. </a:t>
            </a:r>
          </a:p>
          <a:p>
            <a:r>
              <a:rPr lang="en-GB" sz="1100" dirty="0">
                <a:latin typeface="Arial" panose="020B0604020202020204" pitchFamily="34" charset="0"/>
                <a:cs typeface="Arial" panose="020B0604020202020204" pitchFamily="34" charset="0"/>
              </a:rPr>
              <a:t>Widowed staff involved in disciplinary proceedings remains the same as the previous year, accounting for 1 case. </a:t>
            </a:r>
            <a:endParaRPr lang="en-GB" sz="1100" dirty="0" smtClean="0">
              <a:latin typeface="Arial" panose="020B0604020202020204" pitchFamily="34" charset="0"/>
              <a:cs typeface="Arial" panose="020B0604020202020204" pitchFamily="34" charset="0"/>
            </a:endParaRPr>
          </a:p>
          <a:p>
            <a:endParaRPr lang="en-GB" sz="1100" dirty="0">
              <a:latin typeface="Arial" panose="020B0604020202020204" pitchFamily="34" charset="0"/>
              <a:cs typeface="Arial" panose="020B0604020202020204" pitchFamily="34" charset="0"/>
            </a:endParaRPr>
          </a:p>
        </p:txBody>
      </p:sp>
      <p:sp>
        <p:nvSpPr>
          <p:cNvPr id="6" name="TextBox 5"/>
          <p:cNvSpPr txBox="1"/>
          <p:nvPr/>
        </p:nvSpPr>
        <p:spPr>
          <a:xfrm>
            <a:off x="203607" y="1691529"/>
            <a:ext cx="5909772" cy="369332"/>
          </a:xfrm>
          <a:prstGeom prst="rect">
            <a:avLst/>
          </a:prstGeom>
          <a:solidFill>
            <a:schemeClr val="accent1">
              <a:lumMod val="50000"/>
            </a:schemeClr>
          </a:solidFill>
        </p:spPr>
        <p:txBody>
          <a:bodyPr wrap="square" rtlCol="0">
            <a:spAutoFit/>
          </a:bodyPr>
          <a:lstStyle/>
          <a:p>
            <a:r>
              <a:rPr lang="en-GB" dirty="0" smtClean="0">
                <a:solidFill>
                  <a:schemeClr val="bg1"/>
                </a:solidFill>
              </a:rPr>
              <a:t>Employment Relations Cases</a:t>
            </a:r>
            <a:endParaRPr lang="en-GB" dirty="0">
              <a:solidFill>
                <a:schemeClr val="bg1"/>
              </a:solidFill>
            </a:endParaRPr>
          </a:p>
        </p:txBody>
      </p:sp>
    </p:spTree>
    <p:extLst>
      <p:ext uri="{BB962C8B-B14F-4D97-AF65-F5344CB8AC3E}">
        <p14:creationId xmlns:p14="http://schemas.microsoft.com/office/powerpoint/2010/main" val="4510299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TextBox 4"/>
          <p:cNvSpPr txBox="1"/>
          <p:nvPr/>
        </p:nvSpPr>
        <p:spPr>
          <a:xfrm>
            <a:off x="549728" y="1882179"/>
            <a:ext cx="5758543" cy="2246769"/>
          </a:xfrm>
          <a:prstGeom prst="rect">
            <a:avLst/>
          </a:prstGeom>
          <a:noFill/>
        </p:spPr>
        <p:txBody>
          <a:bodyPr wrap="square" rtlCol="0">
            <a:spAutoFit/>
          </a:bodyPr>
          <a:lstStyle/>
          <a:p>
            <a:pPr algn="ctr"/>
            <a:r>
              <a:rPr lang="en-GB" sz="2000" b="1" dirty="0" smtClean="0">
                <a:latin typeface="Arial" panose="020B0604020202020204" pitchFamily="34" charset="0"/>
                <a:cs typeface="Arial" panose="020B0604020202020204" pitchFamily="34" charset="0"/>
              </a:rPr>
              <a:t>End</a:t>
            </a:r>
          </a:p>
          <a:p>
            <a:pPr algn="ctr"/>
            <a:endParaRPr lang="en-GB" sz="2000" b="1" dirty="0" smtClean="0">
              <a:latin typeface="Arial" panose="020B0604020202020204" pitchFamily="34" charset="0"/>
              <a:cs typeface="Arial" panose="020B0604020202020204" pitchFamily="34" charset="0"/>
            </a:endParaRPr>
          </a:p>
          <a:p>
            <a:pPr algn="ctr"/>
            <a:r>
              <a:rPr lang="en-GB" sz="2000" b="1" dirty="0" smtClean="0">
                <a:latin typeface="Arial" panose="020B0604020202020204" pitchFamily="34" charset="0"/>
                <a:cs typeface="Arial" panose="020B0604020202020204" pitchFamily="34" charset="0"/>
              </a:rPr>
              <a:t>Hywel Dda University Health Board</a:t>
            </a:r>
          </a:p>
          <a:p>
            <a:pPr algn="ctr"/>
            <a:endParaRPr lang="en-GB" sz="2000" b="1" dirty="0" smtClean="0">
              <a:latin typeface="Arial" panose="020B0604020202020204" pitchFamily="34" charset="0"/>
              <a:cs typeface="Arial" panose="020B0604020202020204" pitchFamily="34" charset="0"/>
            </a:endParaRPr>
          </a:p>
          <a:p>
            <a:pPr algn="ctr"/>
            <a:r>
              <a:rPr lang="en-GB" sz="2000" b="1" dirty="0" smtClean="0">
                <a:latin typeface="Arial" panose="020B0604020202020204" pitchFamily="34" charset="0"/>
                <a:cs typeface="Arial" panose="020B0604020202020204" pitchFamily="34" charset="0"/>
              </a:rPr>
              <a:t>Workforce Annual Equality Report</a:t>
            </a:r>
          </a:p>
          <a:p>
            <a:pPr algn="ctr"/>
            <a:r>
              <a:rPr lang="en-GB" sz="2000" b="1" dirty="0" smtClean="0">
                <a:latin typeface="Arial" panose="020B0604020202020204" pitchFamily="34" charset="0"/>
                <a:cs typeface="Arial" panose="020B0604020202020204" pitchFamily="34" charset="0"/>
              </a:rPr>
              <a:t> </a:t>
            </a:r>
          </a:p>
          <a:p>
            <a:pPr algn="ctr"/>
            <a:r>
              <a:rPr lang="en-GB" sz="2000" b="1" dirty="0" smtClean="0">
                <a:latin typeface="Arial" panose="020B0604020202020204" pitchFamily="34" charset="0"/>
                <a:cs typeface="Arial" panose="020B0604020202020204" pitchFamily="34" charset="0"/>
              </a:rPr>
              <a:t>Reporting Period 1 April 2020 - 31 March 2021</a:t>
            </a:r>
            <a:endParaRPr lang="en-GB" sz="2000" b="1"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74710304-EE0D-4BCA-B415-2E7F52169AEF}" type="slidenum">
              <a:rPr lang="en-GB" smtClean="0"/>
              <a:t>64</a:t>
            </a:fld>
            <a:endParaRPr lang="en-GB"/>
          </a:p>
        </p:txBody>
      </p:sp>
      <p:pic>
        <p:nvPicPr>
          <p:cNvPr id="6" name="Picture 5" descr="Vamos al Grano, Nueva ley de Inclusión Laboral | HR Connec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spTree>
    <p:extLst>
      <p:ext uri="{BB962C8B-B14F-4D97-AF65-F5344CB8AC3E}">
        <p14:creationId xmlns:p14="http://schemas.microsoft.com/office/powerpoint/2010/main" val="1465309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6" name="TextBox 5"/>
          <p:cNvSpPr txBox="1"/>
          <p:nvPr/>
        </p:nvSpPr>
        <p:spPr>
          <a:xfrm>
            <a:off x="145068" y="1506701"/>
            <a:ext cx="6577692" cy="3308598"/>
          </a:xfrm>
          <a:prstGeom prst="rect">
            <a:avLst/>
          </a:prstGeom>
          <a:solidFill>
            <a:schemeClr val="accent1">
              <a:lumMod val="40000"/>
              <a:lumOff val="60000"/>
            </a:schemeClr>
          </a:solidFill>
        </p:spPr>
        <p:txBody>
          <a:bodyPr wrap="square" rtlCol="0">
            <a:spAutoFit/>
          </a:bodyPr>
          <a:lstStyle/>
          <a:p>
            <a:pPr lvl="0"/>
            <a:r>
              <a:rPr lang="en-GB" sz="1100" dirty="0" smtClean="0">
                <a:latin typeface="Arial" panose="020B0604020202020204" pitchFamily="34" charset="0"/>
                <a:cs typeface="Arial" panose="020B0604020202020204" pitchFamily="34" charset="0"/>
              </a:rPr>
              <a:t>Submission </a:t>
            </a:r>
            <a:r>
              <a:rPr lang="en-GB" sz="1100" dirty="0">
                <a:latin typeface="Arial" panose="020B0604020202020204" pitchFamily="34" charset="0"/>
                <a:cs typeface="Arial" panose="020B0604020202020204" pitchFamily="34" charset="0"/>
              </a:rPr>
              <a:t>for Armed Forces Covenant Employer Recognition Scheme Gold award on 31st March 2021.  Results of submissions will be announced by 31st July 2021;</a:t>
            </a:r>
          </a:p>
          <a:p>
            <a:pPr lvl="0"/>
            <a:endParaRPr lang="en-GB" sz="1100" dirty="0" smtClean="0">
              <a:latin typeface="Arial" panose="020B0604020202020204" pitchFamily="34" charset="0"/>
              <a:cs typeface="Arial" panose="020B0604020202020204" pitchFamily="34" charset="0"/>
            </a:endParaRPr>
          </a:p>
          <a:p>
            <a:pPr lvl="0"/>
            <a:r>
              <a:rPr lang="en-GB" sz="1100" dirty="0" smtClean="0">
                <a:latin typeface="Arial" panose="020B0604020202020204" pitchFamily="34" charset="0"/>
                <a:cs typeface="Arial" panose="020B0604020202020204" pitchFamily="34" charset="0"/>
              </a:rPr>
              <a:t>Careers </a:t>
            </a:r>
            <a:r>
              <a:rPr lang="en-GB" sz="1100" dirty="0">
                <a:latin typeface="Arial" panose="020B0604020202020204" pitchFamily="34" charset="0"/>
                <a:cs typeface="Arial" panose="020B0604020202020204" pitchFamily="34" charset="0"/>
              </a:rPr>
              <a:t>Wales employment event attendance March 2021 Armed Forces Conference attended March 21</a:t>
            </a:r>
            <a:r>
              <a:rPr lang="en-GB" sz="1100" dirty="0" smtClean="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smtClean="0">
                <a:latin typeface="Arial" panose="020B0604020202020204" pitchFamily="34" charset="0"/>
                <a:cs typeface="Arial" panose="020B0604020202020204" pitchFamily="34" charset="0"/>
              </a:rPr>
              <a:t>Ongoing use </a:t>
            </a:r>
            <a:r>
              <a:rPr lang="en-GB" sz="1100" dirty="0">
                <a:latin typeface="Arial" panose="020B0604020202020204" pitchFamily="34" charset="0"/>
                <a:cs typeface="Arial" panose="020B0604020202020204" pitchFamily="34" charset="0"/>
              </a:rPr>
              <a:t>a variety of platforms to advertise (local radio, professional journals, local holiday parks, social media advertising – Twitter, Facebook and LinkedIn);</a:t>
            </a:r>
          </a:p>
          <a:p>
            <a:pPr lvl="0"/>
            <a:endParaRPr lang="en-GB" sz="1100" dirty="0">
              <a:latin typeface="Arial" panose="020B0604020202020204" pitchFamily="34" charset="0"/>
              <a:cs typeface="Arial" panose="020B0604020202020204" pitchFamily="34" charset="0"/>
            </a:endParaRPr>
          </a:p>
          <a:p>
            <a:pPr lvl="0"/>
            <a:r>
              <a:rPr lang="en-GB" sz="1100" dirty="0" smtClean="0">
                <a:latin typeface="Arial" panose="020B0604020202020204" pitchFamily="34" charset="0"/>
                <a:cs typeface="Arial" panose="020B0604020202020204" pitchFamily="34" charset="0"/>
              </a:rPr>
              <a:t>Virtual </a:t>
            </a:r>
            <a:r>
              <a:rPr lang="en-GB" sz="1100" dirty="0">
                <a:latin typeface="Arial" panose="020B0604020202020204" pitchFamily="34" charset="0"/>
                <a:cs typeface="Arial" panose="020B0604020202020204" pitchFamily="34" charset="0"/>
              </a:rPr>
              <a:t>Spaces for </a:t>
            </a:r>
            <a:r>
              <a:rPr lang="en-GB" sz="1100" dirty="0" smtClean="0">
                <a:latin typeface="Arial" panose="020B0604020202020204" pitchFamily="34" charset="0"/>
                <a:cs typeface="Arial" panose="020B0604020202020204" pitchFamily="34" charset="0"/>
              </a:rPr>
              <a:t>listening </a:t>
            </a:r>
            <a:r>
              <a:rPr lang="en-GB" sz="1100" dirty="0">
                <a:latin typeface="Arial" panose="020B0604020202020204" pitchFamily="34" charset="0"/>
                <a:cs typeface="Arial" panose="020B0604020202020204" pitchFamily="34" charset="0"/>
              </a:rPr>
              <a:t>are being facilitated to provide opportunities for colleagues can come together, be themselves, have time to be listened to and connect with each other at a deeper </a:t>
            </a:r>
            <a:r>
              <a:rPr lang="en-GB" sz="1100" dirty="0" smtClean="0">
                <a:latin typeface="Arial" panose="020B0604020202020204" pitchFamily="34" charset="0"/>
                <a:cs typeface="Arial" panose="020B0604020202020204" pitchFamily="34" charset="0"/>
              </a:rPr>
              <a:t>level.</a:t>
            </a:r>
          </a:p>
          <a:p>
            <a:pPr lvl="0"/>
            <a:endParaRPr lang="en-GB" sz="1100" dirty="0" smtClean="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A Spaces for Listening Facilitators Network has been established (October 2020) to provide support and an opportunity to share the learning and to enable the model to be used more widely across the </a:t>
            </a:r>
            <a:r>
              <a:rPr lang="en-GB" sz="1100" dirty="0" smtClean="0">
                <a:latin typeface="Arial" panose="020B0604020202020204" pitchFamily="34" charset="0"/>
                <a:cs typeface="Arial" panose="020B0604020202020204" pitchFamily="34" charset="0"/>
              </a:rPr>
              <a:t>organisation;</a:t>
            </a:r>
          </a:p>
          <a:p>
            <a:pPr lvl="0"/>
            <a:endParaRPr lang="en-GB" sz="1100" dirty="0">
              <a:latin typeface="Arial" panose="020B0604020202020204" pitchFamily="34" charset="0"/>
              <a:cs typeface="Arial" panose="020B0604020202020204" pitchFamily="34" charset="0"/>
            </a:endParaRPr>
          </a:p>
          <a:p>
            <a:pPr lvl="0"/>
            <a:r>
              <a:rPr lang="en-GB" sz="1100" dirty="0" smtClean="0">
                <a:latin typeface="Arial" panose="020B0604020202020204" pitchFamily="34" charset="0"/>
                <a:cs typeface="Arial" panose="020B0604020202020204" pitchFamily="34" charset="0"/>
              </a:rPr>
              <a:t>Provision </a:t>
            </a:r>
            <a:r>
              <a:rPr lang="en-GB" sz="1100" dirty="0">
                <a:latin typeface="Arial" panose="020B0604020202020204" pitchFamily="34" charset="0"/>
                <a:cs typeface="Arial" panose="020B0604020202020204" pitchFamily="34" charset="0"/>
              </a:rPr>
              <a:t>of a ‘Speak Up Safely’ technology platform to support the culture of psychological safety is currently being </a:t>
            </a:r>
            <a:r>
              <a:rPr lang="en-GB" sz="1100" dirty="0" smtClean="0">
                <a:latin typeface="Arial" panose="020B0604020202020204" pitchFamily="34" charset="0"/>
                <a:cs typeface="Arial" panose="020B0604020202020204" pitchFamily="34" charset="0"/>
              </a:rPr>
              <a:t>negotiated</a:t>
            </a:r>
            <a:r>
              <a:rPr lang="en-GB" sz="1100" dirty="0">
                <a:latin typeface="Arial" panose="020B0604020202020204" pitchFamily="34" charset="0"/>
                <a:cs typeface="Arial" panose="020B0604020202020204" pitchFamily="34" charset="0"/>
              </a:rPr>
              <a:t>.</a:t>
            </a:r>
            <a:endParaRPr lang="en-GB" sz="1100" dirty="0" smtClean="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endParaRPr lang="en-GB" sz="1100" dirty="0">
              <a:latin typeface="Arial" panose="020B0604020202020204" pitchFamily="34" charset="0"/>
              <a:cs typeface="Arial" panose="020B0604020202020204" pitchFamily="34" charset="0"/>
            </a:endParaRPr>
          </a:p>
        </p:txBody>
      </p:sp>
      <p:sp>
        <p:nvSpPr>
          <p:cNvPr id="9" name="TextBox 8"/>
          <p:cNvSpPr txBox="1"/>
          <p:nvPr/>
        </p:nvSpPr>
        <p:spPr>
          <a:xfrm>
            <a:off x="88123" y="4880855"/>
            <a:ext cx="6577693" cy="784830"/>
          </a:xfrm>
          <a:prstGeom prst="rect">
            <a:avLst/>
          </a:prstGeom>
          <a:solidFill>
            <a:schemeClr val="bg1">
              <a:lumMod val="95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Implementation of plan to roll out OD Relationship Managers to every directorate in the Health Board </a:t>
            </a:r>
            <a:r>
              <a:rPr lang="en-GB" sz="1100" dirty="0" smtClean="0">
                <a:latin typeface="Arial" panose="020B0604020202020204" pitchFamily="34" charset="0"/>
                <a:cs typeface="Arial" panose="020B0604020202020204" pitchFamily="34" charset="0"/>
              </a:rPr>
              <a:t>in Summer 2021</a:t>
            </a:r>
            <a:r>
              <a:rPr lang="en-GB" sz="1100" dirty="0">
                <a:latin typeface="Arial" panose="020B0604020202020204" pitchFamily="34" charset="0"/>
                <a:cs typeface="Arial" panose="020B0604020202020204" pitchFamily="34" charset="0"/>
              </a:rPr>
              <a:t>. Their role will be to support the directorates in their day to day operations, as well as helping them to widen diversity and inclusion, develop their workforce, foster positive relationships and deliver successful and supportive home working arrangements for their </a:t>
            </a:r>
            <a:r>
              <a:rPr lang="en-GB" sz="1100" dirty="0" smtClean="0">
                <a:latin typeface="Arial" panose="020B0604020202020204" pitchFamily="34" charset="0"/>
                <a:cs typeface="Arial" panose="020B0604020202020204" pitchFamily="34" charset="0"/>
              </a:rPr>
              <a:t>teams</a:t>
            </a:r>
            <a:r>
              <a:rPr lang="en-GB" sz="1200" dirty="0"/>
              <a:t>.</a:t>
            </a:r>
          </a:p>
        </p:txBody>
      </p:sp>
      <p:sp>
        <p:nvSpPr>
          <p:cNvPr id="10" name="TextBox 9"/>
          <p:cNvSpPr txBox="1"/>
          <p:nvPr/>
        </p:nvSpPr>
        <p:spPr>
          <a:xfrm>
            <a:off x="88123" y="7981336"/>
            <a:ext cx="3429405" cy="769441"/>
          </a:xfrm>
          <a:prstGeom prst="rect">
            <a:avLst/>
          </a:prstGeom>
          <a:solidFill>
            <a:schemeClr val="accent1">
              <a:lumMod val="60000"/>
              <a:lumOff val="40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The OD team are continuing to undertake bespoke values workshops and OD interventions with teams. There has been an increase in requests from services for these sessions.</a:t>
            </a:r>
          </a:p>
        </p:txBody>
      </p:sp>
      <p:sp>
        <p:nvSpPr>
          <p:cNvPr id="11" name="TextBox 10"/>
          <p:cNvSpPr txBox="1"/>
          <p:nvPr/>
        </p:nvSpPr>
        <p:spPr>
          <a:xfrm>
            <a:off x="71592" y="5798118"/>
            <a:ext cx="6577692" cy="1277273"/>
          </a:xfrm>
          <a:prstGeom prst="rect">
            <a:avLst/>
          </a:prstGeom>
          <a:solidFill>
            <a:schemeClr val="accent3">
              <a:lumMod val="60000"/>
              <a:lumOff val="40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Work has begun on embedding a culture of Healthier Working Relationships. The grievance policy has been redrafted in the style of the managing attendance at work policy, and concentrates on people rather than the process. The need for informal actions to resolve dysfunctional conflict will provide many benefits for the workforce and subsequently our patients. The OD teams are working closely with Operational HR in embedding a culture of open, honest conversations The policy will go live in June 2021, virtual workshops are being delivered in February – May 2021 regarding this Wales wide </a:t>
            </a:r>
            <a:r>
              <a:rPr lang="en-GB" sz="1100" dirty="0" smtClean="0">
                <a:latin typeface="Arial" panose="020B0604020202020204" pitchFamily="34" charset="0"/>
                <a:cs typeface="Arial" panose="020B0604020202020204" pitchFamily="34" charset="0"/>
              </a:rPr>
              <a:t>initiative.</a:t>
            </a:r>
            <a:endParaRPr lang="en-GB" sz="11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74710304-EE0D-4BCA-B415-2E7F52169AEF}" type="slidenum">
              <a:rPr lang="en-GB" smtClean="0"/>
              <a:t>7</a:t>
            </a:fld>
            <a:endParaRPr lang="en-GB" dirty="0"/>
          </a:p>
        </p:txBody>
      </p:sp>
      <p:sp>
        <p:nvSpPr>
          <p:cNvPr id="15" name="TextBox 14"/>
          <p:cNvSpPr txBox="1"/>
          <p:nvPr/>
        </p:nvSpPr>
        <p:spPr>
          <a:xfrm>
            <a:off x="71592" y="7232409"/>
            <a:ext cx="6577692" cy="600164"/>
          </a:xfrm>
          <a:prstGeom prst="rect">
            <a:avLst/>
          </a:prstGeom>
          <a:solidFill>
            <a:schemeClr val="accent1">
              <a:lumMod val="40000"/>
              <a:lumOff val="60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Engagement HQ, a digital engagement platform was launched in February 2021 and provides the opportunity for Health Board staff to engage with each other, share human experiences, praise colleagues and share </a:t>
            </a:r>
            <a:r>
              <a:rPr lang="en-GB" sz="1100" dirty="0" smtClean="0">
                <a:latin typeface="Arial" panose="020B0604020202020204" pitchFamily="34" charset="0"/>
                <a:cs typeface="Arial" panose="020B0604020202020204" pitchFamily="34" charset="0"/>
              </a:rPr>
              <a:t>ideas.</a:t>
            </a:r>
            <a:endParaRPr lang="en-GB" sz="1100" dirty="0">
              <a:latin typeface="Arial" panose="020B0604020202020204" pitchFamily="34" charset="0"/>
              <a:cs typeface="Arial" panose="020B0604020202020204" pitchFamily="34" charset="0"/>
            </a:endParaRPr>
          </a:p>
        </p:txBody>
      </p:sp>
      <p:sp>
        <p:nvSpPr>
          <p:cNvPr id="16" name="TextBox 15"/>
          <p:cNvSpPr txBox="1"/>
          <p:nvPr/>
        </p:nvSpPr>
        <p:spPr>
          <a:xfrm>
            <a:off x="145068" y="776671"/>
            <a:ext cx="6463804" cy="646331"/>
          </a:xfrm>
          <a:prstGeom prst="rect">
            <a:avLst/>
          </a:prstGeom>
          <a:solidFill>
            <a:schemeClr val="accent1">
              <a:lumMod val="50000"/>
            </a:schemeClr>
          </a:solidFill>
        </p:spPr>
        <p:txBody>
          <a:bodyPr wrap="square" rtlCol="0">
            <a:spAutoFit/>
          </a:bodyPr>
          <a:lstStyle/>
          <a:p>
            <a:r>
              <a:rPr lang="en-GB" dirty="0" smtClean="0">
                <a:solidFill>
                  <a:schemeClr val="bg1"/>
                </a:solidFill>
              </a:rPr>
              <a:t>Positive Action to </a:t>
            </a:r>
            <a:r>
              <a:rPr lang="en-GB" dirty="0">
                <a:solidFill>
                  <a:schemeClr val="bg1"/>
                </a:solidFill>
              </a:rPr>
              <a:t>P</a:t>
            </a:r>
            <a:r>
              <a:rPr lang="en-GB" dirty="0" smtClean="0">
                <a:solidFill>
                  <a:schemeClr val="bg1"/>
                </a:solidFill>
              </a:rPr>
              <a:t>romote Equality Diversity and Inclusion During 2020-2021</a:t>
            </a:r>
            <a:endParaRPr lang="en-GB" dirty="0">
              <a:solidFill>
                <a:schemeClr val="bg1"/>
              </a:solidFill>
            </a:endParaRPr>
          </a:p>
        </p:txBody>
      </p:sp>
      <p:sp>
        <p:nvSpPr>
          <p:cNvPr id="12" name="TextBox 11"/>
          <p:cNvSpPr txBox="1"/>
          <p:nvPr/>
        </p:nvSpPr>
        <p:spPr>
          <a:xfrm>
            <a:off x="3672359" y="7981069"/>
            <a:ext cx="2607276" cy="600164"/>
          </a:xfrm>
          <a:prstGeom prst="rect">
            <a:avLst/>
          </a:prstGeom>
          <a:solidFill>
            <a:schemeClr val="accent1">
              <a:lumMod val="20000"/>
              <a:lumOff val="80000"/>
            </a:schemeClr>
          </a:solidFill>
          <a:ln>
            <a:solidFill>
              <a:schemeClr val="tx1"/>
            </a:solidFill>
            <a:prstDash val="sysDot"/>
          </a:ln>
        </p:spPr>
        <p:txBody>
          <a:bodyPr wrap="square" rtlCol="0">
            <a:spAutoFit/>
          </a:bodyPr>
          <a:lstStyle/>
          <a:p>
            <a:pPr lvl="0"/>
            <a:r>
              <a:rPr lang="en-GB" sz="1100" dirty="0">
                <a:latin typeface="Arial" panose="020B0604020202020204" pitchFamily="34" charset="0"/>
                <a:cs typeface="Arial" panose="020B0604020202020204" pitchFamily="34" charset="0"/>
              </a:rPr>
              <a:t>A suite of bite size recruitment training animations has been drafted to deliver to Appointing </a:t>
            </a:r>
            <a:r>
              <a:rPr lang="en-GB" sz="1100" dirty="0" smtClean="0">
                <a:latin typeface="Arial" panose="020B0604020202020204" pitchFamily="34" charset="0"/>
                <a:cs typeface="Arial" panose="020B0604020202020204" pitchFamily="34" charset="0"/>
              </a:rPr>
              <a:t>Managers.</a:t>
            </a:r>
            <a:endParaRPr lang="en-GB" sz="1100" dirty="0">
              <a:latin typeface="Arial" panose="020B0604020202020204" pitchFamily="34" charset="0"/>
              <a:cs typeface="Arial" panose="020B0604020202020204" pitchFamily="34" charset="0"/>
            </a:endParaRPr>
          </a:p>
        </p:txBody>
      </p:sp>
      <p:sp>
        <p:nvSpPr>
          <p:cNvPr id="13" name="Flowchart: Connector 12"/>
          <p:cNvSpPr/>
          <p:nvPr/>
        </p:nvSpPr>
        <p:spPr>
          <a:xfrm>
            <a:off x="145068" y="8937239"/>
            <a:ext cx="5605153" cy="724603"/>
          </a:xfrm>
          <a:prstGeom prst="flowChartConnector">
            <a:avLst/>
          </a:prstGeom>
          <a:solidFill>
            <a:schemeClr val="bg2"/>
          </a:solidFill>
          <a:ln>
            <a:solidFill>
              <a:srgbClr val="002060"/>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smtClean="0">
                <a:solidFill>
                  <a:schemeClr val="tx1"/>
                </a:solidFill>
                <a:latin typeface="Arial" panose="020B0604020202020204" pitchFamily="34" charset="0"/>
                <a:cs typeface="Arial" panose="020B0604020202020204" pitchFamily="34" charset="0"/>
              </a:rPr>
              <a:t>During 20/21 the HB undertook 19 Equality Impact Assessments of the employment policies</a:t>
            </a:r>
            <a:endParaRPr lang="en-GB" sz="11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4222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3" name="Rectangle 2"/>
          <p:cNvSpPr/>
          <p:nvPr/>
        </p:nvSpPr>
        <p:spPr>
          <a:xfrm>
            <a:off x="2224531" y="412777"/>
            <a:ext cx="184731" cy="400110"/>
          </a:xfrm>
          <a:prstGeom prst="rect">
            <a:avLst/>
          </a:prstGeom>
          <a:solidFill>
            <a:schemeClr val="accent1">
              <a:lumMod val="20000"/>
              <a:lumOff val="80000"/>
            </a:schemeClr>
          </a:solidFill>
        </p:spPr>
        <p:txBody>
          <a:bodyPr wrap="none" lIns="91440" tIns="45720" rIns="91440" bIns="45720">
            <a:spAutoFit/>
          </a:bodyPr>
          <a:lstStyle/>
          <a:p>
            <a:pPr algn="ctr"/>
            <a:endPar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7" name="TextBox 6"/>
          <p:cNvSpPr txBox="1"/>
          <p:nvPr/>
        </p:nvSpPr>
        <p:spPr>
          <a:xfrm>
            <a:off x="155996" y="1507634"/>
            <a:ext cx="6388444" cy="2123658"/>
          </a:xfrm>
          <a:prstGeom prst="rect">
            <a:avLst/>
          </a:prstGeom>
          <a:solidFill>
            <a:schemeClr val="bg1">
              <a:lumMod val="85000"/>
            </a:schemeClr>
          </a:solidFill>
        </p:spPr>
        <p:txBody>
          <a:bodyPr wrap="square" rtlCol="0">
            <a:spAutoFit/>
          </a:bodyPr>
          <a:lstStyle/>
          <a:p>
            <a:pPr marL="171450" lvl="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“This is Hywel Dda” Campaign released quotes/testimonials from individuals sharing their experiences of positive action;</a:t>
            </a:r>
          </a:p>
          <a:p>
            <a:pPr marL="171450" lvl="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Attendance at Diverse </a:t>
            </a:r>
            <a:r>
              <a:rPr lang="en-GB" sz="1100" dirty="0" err="1">
                <a:latin typeface="Arial" panose="020B0604020202020204" pitchFamily="34" charset="0"/>
                <a:cs typeface="Arial" panose="020B0604020202020204" pitchFamily="34" charset="0"/>
              </a:rPr>
              <a:t>Cymru</a:t>
            </a:r>
            <a:r>
              <a:rPr lang="en-GB" sz="1100" dirty="0">
                <a:latin typeface="Arial" panose="020B0604020202020204" pitchFamily="34" charset="0"/>
                <a:cs typeface="Arial" panose="020B0604020202020204" pitchFamily="34" charset="0"/>
              </a:rPr>
              <a:t> Equality and Diversity virtual training in Feb &amp; March 2021 to raise awareness in the recruitment function;</a:t>
            </a:r>
          </a:p>
          <a:p>
            <a:pPr marL="171450" lvl="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Attendance at Diverse </a:t>
            </a:r>
            <a:r>
              <a:rPr lang="en-GB" sz="1100" dirty="0" err="1">
                <a:latin typeface="Arial" panose="020B0604020202020204" pitchFamily="34" charset="0"/>
                <a:cs typeface="Arial" panose="020B0604020202020204" pitchFamily="34" charset="0"/>
              </a:rPr>
              <a:t>Cymru</a:t>
            </a:r>
            <a:r>
              <a:rPr lang="en-GB" sz="1100" dirty="0">
                <a:latin typeface="Arial" panose="020B0604020202020204" pitchFamily="34" charset="0"/>
                <a:cs typeface="Arial" panose="020B0604020202020204" pitchFamily="34" charset="0"/>
              </a:rPr>
              <a:t> Unconscious Bias Training in March 21;</a:t>
            </a:r>
          </a:p>
          <a:p>
            <a:pPr marL="171450" lvl="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Attendance at Equality &amp; Diversity Training with HR Disrupted in March </a:t>
            </a:r>
            <a:r>
              <a:rPr lang="en-GB" sz="1100" dirty="0" smtClean="0">
                <a:latin typeface="Arial" panose="020B0604020202020204" pitchFamily="34" charset="0"/>
                <a:cs typeface="Arial" panose="020B0604020202020204" pitchFamily="34" charset="0"/>
              </a:rPr>
              <a:t>21;</a:t>
            </a:r>
            <a:endParaRPr lang="en-GB"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The national staff survey was held throughout November 2020. The survey had a reduced number of questions with some free text boxes to measure qualitative data from staff experiences. The survey looked to drive down into teams and enable meaningful conversations to take place about staff engagement and experience at a more personal level. Going forward local pulse surveys will be undertaken on a quarterly basis to provide ‘real time’ data of staff experience and culture </a:t>
            </a:r>
            <a:r>
              <a:rPr lang="en-GB" sz="1100" dirty="0" smtClean="0">
                <a:latin typeface="Arial" panose="020B0604020202020204" pitchFamily="34" charset="0"/>
                <a:cs typeface="Arial" panose="020B0604020202020204" pitchFamily="34" charset="0"/>
              </a:rPr>
              <a:t>change</a:t>
            </a:r>
            <a:r>
              <a:rPr lang="en-GB" sz="1100" dirty="0">
                <a:latin typeface="Arial" panose="020B0604020202020204" pitchFamily="34" charset="0"/>
                <a:cs typeface="Arial" panose="020B0604020202020204" pitchFamily="34" charset="0"/>
              </a:rPr>
              <a:t>.</a:t>
            </a:r>
          </a:p>
        </p:txBody>
      </p:sp>
      <p:sp>
        <p:nvSpPr>
          <p:cNvPr id="11" name="TextBox 10"/>
          <p:cNvSpPr txBox="1"/>
          <p:nvPr/>
        </p:nvSpPr>
        <p:spPr>
          <a:xfrm>
            <a:off x="3366842" y="8004336"/>
            <a:ext cx="3447537" cy="1785104"/>
          </a:xfrm>
          <a:prstGeom prst="rect">
            <a:avLst/>
          </a:prstGeom>
          <a:solidFill>
            <a:schemeClr val="accent1">
              <a:lumMod val="40000"/>
              <a:lumOff val="60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A framework has been developed which will enable the Learning &amp; Development Department to focus on ensuring Hywel Dda University Health Board provides access to inclusive, equitable education and development opportunities for all our current and future staff, regardless of age, gender, sexual orientation, race, class, religion, disability or ability.  To create fully accessible learning opportunities consideration will also be given to equipment, resources, shift patterns and financial constraints;</a:t>
            </a:r>
          </a:p>
        </p:txBody>
      </p:sp>
      <p:sp>
        <p:nvSpPr>
          <p:cNvPr id="16" name="TextBox 15"/>
          <p:cNvSpPr txBox="1"/>
          <p:nvPr/>
        </p:nvSpPr>
        <p:spPr>
          <a:xfrm>
            <a:off x="159373" y="4675869"/>
            <a:ext cx="3144612" cy="1446550"/>
          </a:xfrm>
          <a:prstGeom prst="rect">
            <a:avLst/>
          </a:prstGeom>
          <a:solidFill>
            <a:schemeClr val="accent1">
              <a:lumMod val="60000"/>
              <a:lumOff val="40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Diverse </a:t>
            </a:r>
            <a:r>
              <a:rPr lang="en-GB" sz="1100" dirty="0" err="1">
                <a:latin typeface="Arial" panose="020B0604020202020204" pitchFamily="34" charset="0"/>
                <a:cs typeface="Arial" panose="020B0604020202020204" pitchFamily="34" charset="0"/>
              </a:rPr>
              <a:t>Cymru</a:t>
            </a:r>
            <a:r>
              <a:rPr lang="en-GB" sz="1100" dirty="0">
                <a:latin typeface="Arial" panose="020B0604020202020204" pitchFamily="34" charset="0"/>
                <a:cs typeface="Arial" panose="020B0604020202020204" pitchFamily="34" charset="0"/>
              </a:rPr>
              <a:t> were commissioned to deliver seven online training sessions to staff across the organisation which focused on outlining the barriers faced by applicants, current staff and service users. Attendees were encouraged to consider how these barriers could be removed and how the HB could work towards a more inclusive environment.</a:t>
            </a:r>
          </a:p>
        </p:txBody>
      </p:sp>
      <p:sp>
        <p:nvSpPr>
          <p:cNvPr id="6" name="Slide Number Placeholder 5"/>
          <p:cNvSpPr>
            <a:spLocks noGrp="1"/>
          </p:cNvSpPr>
          <p:nvPr>
            <p:ph type="sldNum" sz="quarter" idx="12"/>
          </p:nvPr>
        </p:nvSpPr>
        <p:spPr/>
        <p:txBody>
          <a:bodyPr/>
          <a:lstStyle/>
          <a:p>
            <a:fld id="{74710304-EE0D-4BCA-B415-2E7F52169AEF}" type="slidenum">
              <a:rPr lang="en-GB" smtClean="0"/>
              <a:t>8</a:t>
            </a:fld>
            <a:endParaRPr lang="en-GB"/>
          </a:p>
        </p:txBody>
      </p:sp>
      <p:sp>
        <p:nvSpPr>
          <p:cNvPr id="18" name="TextBox 17"/>
          <p:cNvSpPr txBox="1"/>
          <p:nvPr/>
        </p:nvSpPr>
        <p:spPr>
          <a:xfrm>
            <a:off x="155996" y="825002"/>
            <a:ext cx="6180090" cy="646331"/>
          </a:xfrm>
          <a:prstGeom prst="rect">
            <a:avLst/>
          </a:prstGeom>
          <a:solidFill>
            <a:schemeClr val="accent1">
              <a:lumMod val="50000"/>
            </a:schemeClr>
          </a:solidFill>
        </p:spPr>
        <p:txBody>
          <a:bodyPr wrap="square" rtlCol="0">
            <a:spAutoFit/>
          </a:bodyPr>
          <a:lstStyle/>
          <a:p>
            <a:r>
              <a:rPr lang="en-GB" dirty="0" smtClean="0">
                <a:solidFill>
                  <a:schemeClr val="bg1"/>
                </a:solidFill>
              </a:rPr>
              <a:t>Positive Action to Promote Equality, Diversity and </a:t>
            </a:r>
            <a:r>
              <a:rPr lang="en-GB" dirty="0">
                <a:solidFill>
                  <a:schemeClr val="bg1"/>
                </a:solidFill>
              </a:rPr>
              <a:t>I</a:t>
            </a:r>
            <a:r>
              <a:rPr lang="en-GB" dirty="0" smtClean="0">
                <a:solidFill>
                  <a:schemeClr val="bg1"/>
                </a:solidFill>
              </a:rPr>
              <a:t>nclusion </a:t>
            </a:r>
            <a:r>
              <a:rPr lang="en-GB" dirty="0">
                <a:solidFill>
                  <a:schemeClr val="bg1"/>
                </a:solidFill>
              </a:rPr>
              <a:t>D</a:t>
            </a:r>
            <a:r>
              <a:rPr lang="en-GB" dirty="0" smtClean="0">
                <a:solidFill>
                  <a:schemeClr val="bg1"/>
                </a:solidFill>
              </a:rPr>
              <a:t>uring 2020-2021</a:t>
            </a:r>
            <a:endParaRPr lang="en-GB" dirty="0">
              <a:solidFill>
                <a:schemeClr val="bg1"/>
              </a:solidFill>
            </a:endParaRPr>
          </a:p>
        </p:txBody>
      </p:sp>
      <p:sp>
        <p:nvSpPr>
          <p:cNvPr id="13" name="Oval Callout 12"/>
          <p:cNvSpPr/>
          <p:nvPr/>
        </p:nvSpPr>
        <p:spPr>
          <a:xfrm>
            <a:off x="3366841" y="3890265"/>
            <a:ext cx="3447537" cy="3713613"/>
          </a:xfrm>
          <a:prstGeom prst="wedgeEllipseCallout">
            <a:avLst/>
          </a:prstGeom>
          <a:solidFill>
            <a:srgbClr val="FF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accent1">
                    <a:lumMod val="50000"/>
                  </a:schemeClr>
                </a:solidFill>
                <a:latin typeface="Arial" panose="020B0604020202020204" pitchFamily="34" charset="0"/>
                <a:cs typeface="Arial" panose="020B0604020202020204" pitchFamily="34" charset="0"/>
              </a:rPr>
              <a:t>“Since starting my journey with Hywel Dda I have often been astounded by the support received from colleagues. I openly identify as… a person… a man… that just happens to be gay. All people, regardless of orientation or identity deserve a safe and supportive environment in which to achieve their full potential. I’m lucky enough to have had all of that and some amazing friendships have been formed. There’s not a more appropriate time to say team work really does make the dream work!” - Matt</a:t>
            </a:r>
          </a:p>
        </p:txBody>
      </p:sp>
      <p:sp>
        <p:nvSpPr>
          <p:cNvPr id="5" name="TextBox 4"/>
          <p:cNvSpPr txBox="1"/>
          <p:nvPr/>
        </p:nvSpPr>
        <p:spPr>
          <a:xfrm>
            <a:off x="130401" y="6180760"/>
            <a:ext cx="3144612" cy="3647152"/>
          </a:xfrm>
          <a:prstGeom prst="rect">
            <a:avLst/>
          </a:prstGeom>
          <a:solidFill>
            <a:schemeClr val="bg1">
              <a:lumMod val="85000"/>
            </a:schemeClr>
          </a:solidFill>
        </p:spPr>
        <p:txBody>
          <a:bodyPr wrap="square" rtlCol="0">
            <a:spAutoFit/>
          </a:bodyPr>
          <a:lstStyle/>
          <a:p>
            <a:pPr lvl="0"/>
            <a:r>
              <a:rPr lang="en-GB" sz="1100" dirty="0">
                <a:latin typeface="Arial" panose="020B0604020202020204" pitchFamily="34" charset="0"/>
                <a:cs typeface="Arial" panose="020B0604020202020204" pitchFamily="34" charset="0"/>
              </a:rPr>
              <a:t>Quarterly Exit Interview trends analysis reports have been completed since 2017. Demographic data was added to the exit interview document for deeper analysis on 30th October 2020. Future quarterly reports including the demographic data will support various steering groups i.e. </a:t>
            </a:r>
            <a:r>
              <a:rPr lang="en-GB" sz="1100" dirty="0" smtClean="0">
                <a:latin typeface="Arial" panose="020B0604020202020204" pitchFamily="34" charset="0"/>
                <a:cs typeface="Arial" panose="020B0604020202020204" pitchFamily="34" charset="0"/>
              </a:rPr>
              <a:t>BAME exit </a:t>
            </a:r>
            <a:r>
              <a:rPr lang="en-GB" sz="1100" dirty="0">
                <a:latin typeface="Arial" panose="020B0604020202020204" pitchFamily="34" charset="0"/>
                <a:cs typeface="Arial" panose="020B0604020202020204" pitchFamily="34" charset="0"/>
              </a:rPr>
              <a:t>interview process is promoted via leadership development programmes, global email and correspondence to staff when they leave the </a:t>
            </a:r>
            <a:r>
              <a:rPr lang="en-GB" sz="1100" dirty="0" smtClean="0">
                <a:latin typeface="Arial" panose="020B0604020202020204" pitchFamily="34" charset="0"/>
                <a:cs typeface="Arial" panose="020B0604020202020204" pitchFamily="34" charset="0"/>
              </a:rPr>
              <a:t>organisation</a:t>
            </a:r>
            <a:r>
              <a:rPr lang="en-GB" sz="1100" dirty="0">
                <a:latin typeface="Arial" panose="020B0604020202020204" pitchFamily="34" charset="0"/>
                <a:cs typeface="Arial" panose="020B0604020202020204" pitchFamily="34" charset="0"/>
              </a:rPr>
              <a:t>.</a:t>
            </a:r>
          </a:p>
          <a:p>
            <a:pPr lvl="0"/>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Quarterly trends analysis reports have been completed since 2017. Demographic data was added to the exit interview document for deeper analysis on 30th October 2020. Future quarterly reports including the demographic data will support various steering groups i.e. BAME. Exit interview process is promoted via leadership development programmes, global email and correspondence to staff when they leave the Organisation.</a:t>
            </a:r>
          </a:p>
        </p:txBody>
      </p:sp>
      <p:sp>
        <p:nvSpPr>
          <p:cNvPr id="19" name="TextBox 18"/>
          <p:cNvSpPr txBox="1"/>
          <p:nvPr/>
        </p:nvSpPr>
        <p:spPr>
          <a:xfrm>
            <a:off x="172620" y="3631292"/>
            <a:ext cx="3202556" cy="938719"/>
          </a:xfrm>
          <a:prstGeom prst="rect">
            <a:avLst/>
          </a:prstGeom>
          <a:solidFill>
            <a:schemeClr val="bg1">
              <a:lumMod val="95000"/>
            </a:schemeClr>
          </a:solidFill>
        </p:spPr>
        <p:txBody>
          <a:bodyPr wrap="square" rtlCol="0">
            <a:spAutoFit/>
          </a:bodyPr>
          <a:lstStyle/>
          <a:p>
            <a:pPr lvl="0" algn="ctr"/>
            <a:r>
              <a:rPr lang="en-GB" sz="1100" dirty="0">
                <a:latin typeface="Arial" panose="020B0604020202020204" pitchFamily="34" charset="0"/>
                <a:cs typeface="Arial" panose="020B0604020202020204" pitchFamily="34" charset="0"/>
              </a:rPr>
              <a:t>Provision of a coaching network to support staff;</a:t>
            </a:r>
          </a:p>
          <a:p>
            <a:pPr lvl="0" algn="ctr"/>
            <a:endParaRPr lang="en-GB" sz="1100" dirty="0">
              <a:latin typeface="Arial" panose="020B0604020202020204" pitchFamily="34" charset="0"/>
              <a:cs typeface="Arial" panose="020B0604020202020204" pitchFamily="34" charset="0"/>
            </a:endParaRPr>
          </a:p>
          <a:p>
            <a:pPr lvl="0"/>
            <a:r>
              <a:rPr lang="en-GB" sz="1100" dirty="0">
                <a:latin typeface="Arial" panose="020B0604020202020204" pitchFamily="34" charset="0"/>
                <a:cs typeface="Arial" panose="020B0604020202020204" pitchFamily="34" charset="0"/>
              </a:rPr>
              <a:t>Implementation of the plan to increase Culture &amp; Workforce Experience team to analyse &amp; collate data to support cultural </a:t>
            </a:r>
            <a:r>
              <a:rPr lang="en-GB" sz="1100" dirty="0" smtClean="0">
                <a:latin typeface="Arial" panose="020B0604020202020204" pitchFamily="34" charset="0"/>
                <a:cs typeface="Arial" panose="020B0604020202020204" pitchFamily="34" charset="0"/>
              </a:rPr>
              <a:t>change</a:t>
            </a:r>
            <a:r>
              <a:rPr lang="en-GB" sz="11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296741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4710304-EE0D-4BCA-B415-2E7F52169AEF}" type="slidenum">
              <a:rPr lang="en-GB" smtClean="0"/>
              <a:t>9</a:t>
            </a:fld>
            <a:endParaRPr lang="en-GB"/>
          </a:p>
        </p:txBody>
      </p:sp>
      <p:sp>
        <p:nvSpPr>
          <p:cNvPr id="5" name="Rectangle 4"/>
          <p:cNvSpPr/>
          <p:nvPr/>
        </p:nvSpPr>
        <p:spPr>
          <a:xfrm>
            <a:off x="1300981" y="2155763"/>
            <a:ext cx="4256037" cy="1323439"/>
          </a:xfrm>
          <a:prstGeom prst="rect">
            <a:avLst/>
          </a:prstGeom>
          <a:noFill/>
        </p:spPr>
        <p:txBody>
          <a:bodyPr wrap="none">
            <a:spAutoFit/>
          </a:bodyPr>
          <a:lstStyle/>
          <a:p>
            <a:pPr algn="ctr"/>
            <a:r>
              <a:rPr lang="en-GB" sz="4000" b="1" dirty="0" smtClean="0"/>
              <a:t>Section 3</a:t>
            </a:r>
          </a:p>
          <a:p>
            <a:pPr algn="ctr"/>
            <a:r>
              <a:rPr lang="en-GB" sz="4000" b="1" dirty="0" smtClean="0"/>
              <a:t>Sexual </a:t>
            </a:r>
            <a:r>
              <a:rPr lang="en-GB" sz="4000" b="1" dirty="0"/>
              <a:t>Orientation </a:t>
            </a:r>
            <a:endParaRPr lang="en-GB" sz="4000" dirty="0"/>
          </a:p>
        </p:txBody>
      </p:sp>
      <p:pic>
        <p:nvPicPr>
          <p:cNvPr id="6" name="Picture 5" descr="Vamos al Grano, Nueva ley de Inclusión Laboral | HR Connec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0558"/>
            <a:ext cx="6858000" cy="4285442"/>
          </a:xfrm>
          <a:prstGeom prst="rect">
            <a:avLst/>
          </a:prstGeom>
        </p:spPr>
      </p:pic>
      <p:pic>
        <p:nvPicPr>
          <p:cNvPr id="7" name="Picture 6"/>
          <p:cNvPicPr>
            <a:picLocks noChangeAspect="1"/>
          </p:cNvPicPr>
          <p:nvPr/>
        </p:nvPicPr>
        <p:blipFill>
          <a:blip r:embed="rId3"/>
          <a:stretch>
            <a:fillRect/>
          </a:stretch>
        </p:blipFill>
        <p:spPr>
          <a:xfrm>
            <a:off x="4538662" y="0"/>
            <a:ext cx="2319338" cy="812887"/>
          </a:xfrm>
          <a:prstGeom prst="rect">
            <a:avLst/>
          </a:prstGeom>
        </p:spPr>
      </p:pic>
    </p:spTree>
    <p:extLst>
      <p:ext uri="{BB962C8B-B14F-4D97-AF65-F5344CB8AC3E}">
        <p14:creationId xmlns:p14="http://schemas.microsoft.com/office/powerpoint/2010/main" val="14945464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89A38509AB74C459A59FEED456D282D" ma:contentTypeVersion="13" ma:contentTypeDescription="Create a new document." ma:contentTypeScope="" ma:versionID="18831a30657bcbfa78ce985cd25de0ef">
  <xsd:schema xmlns:xsd="http://www.w3.org/2001/XMLSchema" xmlns:xs="http://www.w3.org/2001/XMLSchema" xmlns:p="http://schemas.microsoft.com/office/2006/metadata/properties" xmlns:ns3="1d0bafc6-86fe-4c88-8f3c-e0496537464d" xmlns:ns4="71e02f92-f1f1-4089-9b78-0fe9c0d669ad" targetNamespace="http://schemas.microsoft.com/office/2006/metadata/properties" ma:root="true" ma:fieldsID="c52feefdd90bbec846f70a289e8525e7" ns3:_="" ns4:_="">
    <xsd:import namespace="1d0bafc6-86fe-4c88-8f3c-e0496537464d"/>
    <xsd:import namespace="71e02f92-f1f1-4089-9b78-0fe9c0d669a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0bafc6-86fe-4c88-8f3c-e049653746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e02f92-f1f1-4089-9b78-0fe9c0d669a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690C13-D336-40DF-A4DB-EA6B8408170E}">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71e02f92-f1f1-4089-9b78-0fe9c0d669ad"/>
    <ds:schemaRef ds:uri="1d0bafc6-86fe-4c88-8f3c-e0496537464d"/>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C6FC6CEA-E056-468F-9246-DF74E34B2734}">
  <ds:schemaRefs>
    <ds:schemaRef ds:uri="http://schemas.microsoft.com/sharepoint/v3/contenttype/forms"/>
  </ds:schemaRefs>
</ds:datastoreItem>
</file>

<file path=customXml/itemProps3.xml><?xml version="1.0" encoding="utf-8"?>
<ds:datastoreItem xmlns:ds="http://schemas.openxmlformats.org/officeDocument/2006/customXml" ds:itemID="{0EB34B0B-C14E-4350-9FC5-0C4F40B296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0bafc6-86fe-4c88-8f3c-e0496537464d"/>
    <ds:schemaRef ds:uri="71e02f92-f1f1-4089-9b78-0fe9c0d669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2814</TotalTime>
  <Words>15394</Words>
  <Application>Microsoft Office PowerPoint</Application>
  <PresentationFormat>A4 Paper (210x297 mm)</PresentationFormat>
  <Paragraphs>2767</Paragraphs>
  <Slides>64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64</vt:i4>
      </vt:variant>
    </vt:vector>
  </HeadingPairs>
  <TitlesOfParts>
    <vt:vector size="72" baseType="lpstr">
      <vt:lpstr>Arial</vt:lpstr>
      <vt:lpstr>Calibri</vt:lpstr>
      <vt:lpstr>Calibri Light</vt:lpstr>
      <vt:lpstr>Lato</vt:lpstr>
      <vt:lpstr>Lato Light</vt:lpstr>
      <vt:lpstr>Poppins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Owen (Hywel Dda UHB - Head of Recruitment and Workforce Equality, Diversity &amp; Inclusion)</dc:creator>
  <cp:lastModifiedBy>Anna Bird (Hywel Dda UHB – Strategic Partnerships)</cp:lastModifiedBy>
  <cp:revision>225</cp:revision>
  <dcterms:created xsi:type="dcterms:W3CDTF">2021-06-25T09:36:35Z</dcterms:created>
  <dcterms:modified xsi:type="dcterms:W3CDTF">2021-08-23T14:44:59Z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0x010100089A38509AB74C459A59FEED456D282D</vt:lpwstr>
  </property>
</Properties>
</file>