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342" r:id="rId5"/>
    <p:sldId id="284" r:id="rId6"/>
    <p:sldId id="366" r:id="rId7"/>
    <p:sldId id="367" r:id="rId8"/>
    <p:sldId id="368" r:id="rId9"/>
    <p:sldId id="369" r:id="rId10"/>
    <p:sldId id="343" r:id="rId11"/>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6CB5C4"/>
    <a:srgbClr val="F9FED8"/>
    <a:srgbClr val="EE30C5"/>
    <a:srgbClr val="EF41E7"/>
    <a:srgbClr val="C070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03" autoAdjust="0"/>
    <p:restoredTop sz="94660"/>
  </p:normalViewPr>
  <p:slideViewPr>
    <p:cSldViewPr snapToGrid="0">
      <p:cViewPr varScale="1">
        <p:scale>
          <a:sx n="51" d="100"/>
          <a:sy n="51" d="100"/>
        </p:scale>
        <p:origin x="21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Thomas (Hywel Dda UHB - Workforce Advisor: Equality, Diversity and Inclusion)" userId="S::rachel.thomas28@wales.nhs.uk::589a9c87-1ccf-48ce-8bd1-75a25c25aede" providerId="AD" clId="Web-{4EE26640-5197-4B69-A9D2-38EF2173AA4C}"/>
    <pc:docChg chg="modSld">
      <pc:chgData name="Rachel Thomas (Hywel Dda UHB - Workforce Advisor: Equality, Diversity and Inclusion)" userId="S::rachel.thomas28@wales.nhs.uk::589a9c87-1ccf-48ce-8bd1-75a25c25aede" providerId="AD" clId="Web-{4EE26640-5197-4B69-A9D2-38EF2173AA4C}" dt="2021-11-03T11:17:38.474" v="1" actId="1076"/>
      <pc:docMkLst>
        <pc:docMk/>
      </pc:docMkLst>
      <pc:sldChg chg="modSp">
        <pc:chgData name="Rachel Thomas (Hywel Dda UHB - Workforce Advisor: Equality, Diversity and Inclusion)" userId="S::rachel.thomas28@wales.nhs.uk::589a9c87-1ccf-48ce-8bd1-75a25c25aede" providerId="AD" clId="Web-{4EE26640-5197-4B69-A9D2-38EF2173AA4C}" dt="2021-11-03T11:17:38.474" v="1" actId="1076"/>
        <pc:sldMkLst>
          <pc:docMk/>
          <pc:sldMk cId="3854999676" sldId="366"/>
        </pc:sldMkLst>
        <pc:graphicFrameChg chg="mod">
          <ac:chgData name="Rachel Thomas (Hywel Dda UHB - Workforce Advisor: Equality, Diversity and Inclusion)" userId="S::rachel.thomas28@wales.nhs.uk::589a9c87-1ccf-48ce-8bd1-75a25c25aede" providerId="AD" clId="Web-{4EE26640-5197-4B69-A9D2-38EF2173AA4C}" dt="2021-11-03T11:17:38.474" v="1" actId="1076"/>
          <ac:graphicFrameMkLst>
            <pc:docMk/>
            <pc:sldMk cId="3854999676" sldId="366"/>
            <ac:graphicFrameMk id="18" creationId="{00000000-0000-0000-0000-000000000000}"/>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3455104885398173"/>
          <c:y val="0.18739962809137325"/>
          <c:w val="0.83900637929937594"/>
          <c:h val="0.67770868081702473"/>
        </c:manualLayout>
      </c:layout>
      <c:barChart>
        <c:barDir val="col"/>
        <c:grouping val="clustered"/>
        <c:varyColors val="0"/>
        <c:ser>
          <c:idx val="0"/>
          <c:order val="0"/>
          <c:tx>
            <c:strRef>
              <c:f>Data!$C$3</c:f>
              <c:strCache>
                <c:ptCount val="1"/>
                <c:pt idx="0">
                  <c:v>Avg. Hourly Rate</c:v>
                </c:pt>
              </c:strCache>
            </c:strRef>
          </c:tx>
          <c:spPr>
            <a:solidFill>
              <a:schemeClr val="accent2"/>
            </a:solidFill>
            <a:ln>
              <a:noFill/>
            </a:ln>
            <a:effectLst/>
          </c:spPr>
          <c:invertIfNegative val="0"/>
          <c:dPt>
            <c:idx val="1"/>
            <c:invertIfNegative val="0"/>
            <c:bubble3D val="0"/>
            <c:spPr>
              <a:solidFill>
                <a:schemeClr val="tx2"/>
              </a:solidFill>
              <a:ln>
                <a:noFill/>
              </a:ln>
              <a:effectLst/>
            </c:spPr>
            <c:extLst>
              <c:ext xmlns:c16="http://schemas.microsoft.com/office/drawing/2014/chart" uri="{C3380CC4-5D6E-409C-BE32-E72D297353CC}">
                <c16:uniqueId val="{00000001-5D60-48BB-82C4-22662309C60D}"/>
              </c:ext>
            </c:extLst>
          </c:dPt>
          <c:dLbls>
            <c:dLbl>
              <c:idx val="0"/>
              <c:layout>
                <c:manualLayout>
                  <c:x val="-5.0925337632079971E-17"/>
                  <c:y val="-3.24074074074074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D60-48BB-82C4-22662309C60D}"/>
                </c:ext>
              </c:extLst>
            </c:dLbl>
            <c:dLbl>
              <c:idx val="1"/>
              <c:layout>
                <c:manualLayout>
                  <c:x val="5.5556649168853897E-3"/>
                  <c:y val="-2.3148148148148147E-2"/>
                </c:manualLayout>
              </c:layout>
              <c:spPr>
                <a:solidFill>
                  <a:schemeClr val="bg1"/>
                </a:solidFill>
                <a:ln w="15875">
                  <a:solidFill>
                    <a:schemeClr val="tx1"/>
                  </a:solid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022639982502187"/>
                      <c:h val="0.1038425925925926"/>
                    </c:manualLayout>
                  </c15:layout>
                </c:ext>
                <c:ext xmlns:c16="http://schemas.microsoft.com/office/drawing/2014/chart" uri="{C3380CC4-5D6E-409C-BE32-E72D297353CC}">
                  <c16:uniqueId val="{00000001-5D60-48BB-82C4-22662309C60D}"/>
                </c:ext>
              </c:extLst>
            </c:dLbl>
            <c:spPr>
              <a:solidFill>
                <a:schemeClr val="bg1"/>
              </a:solidFill>
              <a:ln w="15875">
                <a:solidFill>
                  <a:schemeClr val="tx1"/>
                </a:solid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Data!$B$4:$B$5</c:f>
              <c:strCache>
                <c:ptCount val="2"/>
                <c:pt idx="0">
                  <c:v>Male</c:v>
                </c:pt>
                <c:pt idx="1">
                  <c:v>Female</c:v>
                </c:pt>
              </c:strCache>
            </c:strRef>
          </c:cat>
          <c:val>
            <c:numRef>
              <c:f>Data!$C$4:$C$5</c:f>
              <c:numCache>
                <c:formatCode>"£"#,##0.00</c:formatCode>
                <c:ptCount val="2"/>
                <c:pt idx="0">
                  <c:v>20.625963854255499</c:v>
                </c:pt>
                <c:pt idx="1">
                  <c:v>17.005477878437599</c:v>
                </c:pt>
              </c:numCache>
            </c:numRef>
          </c:val>
          <c:extLst>
            <c:ext xmlns:c16="http://schemas.microsoft.com/office/drawing/2014/chart" uri="{C3380CC4-5D6E-409C-BE32-E72D297353CC}">
              <c16:uniqueId val="{00000003-5D60-48BB-82C4-22662309C60D}"/>
            </c:ext>
          </c:extLst>
        </c:ser>
        <c:dLbls>
          <c:showLegendKey val="0"/>
          <c:showVal val="0"/>
          <c:showCatName val="0"/>
          <c:showSerName val="0"/>
          <c:showPercent val="0"/>
          <c:showBubbleSize val="0"/>
        </c:dLbls>
        <c:gapWidth val="150"/>
        <c:axId val="659522000"/>
        <c:axId val="659523960"/>
      </c:barChart>
      <c:catAx>
        <c:axId val="6595220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59523960"/>
        <c:crosses val="autoZero"/>
        <c:auto val="1"/>
        <c:lblAlgn val="ctr"/>
        <c:lblOffset val="100"/>
        <c:noMultiLvlLbl val="0"/>
      </c:catAx>
      <c:valAx>
        <c:axId val="659523960"/>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59522000"/>
        <c:crosses val="autoZero"/>
        <c:crossBetween val="between"/>
      </c:valAx>
      <c:spPr>
        <a:noFill/>
        <a:ln>
          <a:noFill/>
        </a:ln>
        <a:effectLst/>
      </c:spPr>
    </c:plotArea>
    <c:plotVisOnly val="1"/>
    <c:dispBlanksAs val="gap"/>
    <c:showDLblsOverMax val="0"/>
  </c:chart>
  <c:spPr>
    <a:solidFill>
      <a:schemeClr val="accent4">
        <a:lumMod val="40000"/>
        <a:lumOff val="60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r>
              <a:rPr lang="en-GB" u="sng" baseline="0">
                <a:solidFill>
                  <a:schemeClr val="tx1"/>
                </a:solidFill>
              </a:rPr>
              <a:t>Median Hourly Rate</a:t>
            </a:r>
          </a:p>
        </c:rich>
      </c:tx>
      <c:overlay val="0"/>
      <c:spPr>
        <a:noFill/>
        <a:ln>
          <a:noFill/>
        </a:ln>
        <a:effectLst/>
      </c:spPr>
      <c:txPr>
        <a:bodyPr rot="0" spcFirstLastPara="1" vertOverflow="ellipsis" vert="horz" wrap="square" anchor="ctr" anchorCtr="1"/>
        <a:lstStyle/>
        <a:p>
          <a:pPr>
            <a:defRPr sz="1400" b="0" i="0" u="sng"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Data!$D$3</c:f>
              <c:strCache>
                <c:ptCount val="1"/>
                <c:pt idx="0">
                  <c:v>Median Hourly Rate</c:v>
                </c:pt>
              </c:strCache>
            </c:strRef>
          </c:tx>
          <c:spPr>
            <a:solidFill>
              <a:schemeClr val="accent2"/>
            </a:solidFill>
            <a:ln>
              <a:noFill/>
            </a:ln>
            <a:effectLst/>
          </c:spPr>
          <c:invertIfNegative val="0"/>
          <c:dPt>
            <c:idx val="1"/>
            <c:invertIfNegative val="0"/>
            <c:bubble3D val="0"/>
            <c:spPr>
              <a:solidFill>
                <a:schemeClr val="tx2"/>
              </a:solidFill>
              <a:ln>
                <a:noFill/>
              </a:ln>
              <a:effectLst/>
            </c:spPr>
            <c:extLst>
              <c:ext xmlns:c16="http://schemas.microsoft.com/office/drawing/2014/chart" uri="{C3380CC4-5D6E-409C-BE32-E72D297353CC}">
                <c16:uniqueId val="{00000001-407B-44E7-9058-C369E75AE26D}"/>
              </c:ext>
            </c:extLst>
          </c:dPt>
          <c:dLbls>
            <c:dLbl>
              <c:idx val="0"/>
              <c:layout>
                <c:manualLayout>
                  <c:x val="8.8124302737311849E-3"/>
                  <c:y val="-2.31481481481481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07B-44E7-9058-C369E75AE26D}"/>
                </c:ext>
              </c:extLst>
            </c:dLbl>
            <c:dLbl>
              <c:idx val="1"/>
              <c:layout>
                <c:manualLayout>
                  <c:x val="-3.7775748490958298E-3"/>
                  <c:y val="-3.0092592592592591E-2"/>
                </c:manualLayout>
              </c:layout>
              <c:spPr>
                <a:solidFill>
                  <a:schemeClr val="bg1"/>
                </a:solidFill>
                <a:ln w="19050">
                  <a:solidFill>
                    <a:schemeClr val="tx1"/>
                  </a:solid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4455751017993645"/>
                      <c:h val="8.9953703703703702E-2"/>
                    </c:manualLayout>
                  </c15:layout>
                </c:ext>
                <c:ext xmlns:c16="http://schemas.microsoft.com/office/drawing/2014/chart" uri="{C3380CC4-5D6E-409C-BE32-E72D297353CC}">
                  <c16:uniqueId val="{00000001-407B-44E7-9058-C369E75AE26D}"/>
                </c:ext>
              </c:extLst>
            </c:dLbl>
            <c:spPr>
              <a:solidFill>
                <a:schemeClr val="bg1"/>
              </a:solidFill>
              <a:ln w="19050">
                <a:solidFill>
                  <a:schemeClr val="tx1"/>
                </a:solid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Data!$B$4:$B$5</c:f>
              <c:strCache>
                <c:ptCount val="2"/>
                <c:pt idx="0">
                  <c:v>Male</c:v>
                </c:pt>
                <c:pt idx="1">
                  <c:v>Female</c:v>
                </c:pt>
              </c:strCache>
            </c:strRef>
          </c:cat>
          <c:val>
            <c:numRef>
              <c:f>Data!$D$4:$D$5</c:f>
              <c:numCache>
                <c:formatCode>"£"#,##0.00</c:formatCode>
                <c:ptCount val="2"/>
                <c:pt idx="0">
                  <c:v>15.657066666666701</c:v>
                </c:pt>
                <c:pt idx="1">
                  <c:v>15.5490641301013</c:v>
                </c:pt>
              </c:numCache>
            </c:numRef>
          </c:val>
          <c:extLst>
            <c:ext xmlns:c16="http://schemas.microsoft.com/office/drawing/2014/chart" uri="{C3380CC4-5D6E-409C-BE32-E72D297353CC}">
              <c16:uniqueId val="{00000003-407B-44E7-9058-C369E75AE26D}"/>
            </c:ext>
          </c:extLst>
        </c:ser>
        <c:dLbls>
          <c:showLegendKey val="0"/>
          <c:showVal val="0"/>
          <c:showCatName val="0"/>
          <c:showSerName val="0"/>
          <c:showPercent val="0"/>
          <c:showBubbleSize val="0"/>
        </c:dLbls>
        <c:gapWidth val="150"/>
        <c:axId val="430310904"/>
        <c:axId val="66674872"/>
      </c:barChart>
      <c:catAx>
        <c:axId val="4303109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66674872"/>
        <c:crosses val="autoZero"/>
        <c:auto val="1"/>
        <c:lblAlgn val="ctr"/>
        <c:lblOffset val="100"/>
        <c:noMultiLvlLbl val="0"/>
      </c:catAx>
      <c:valAx>
        <c:axId val="66674872"/>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30310904"/>
        <c:crosses val="autoZero"/>
        <c:crossBetween val="between"/>
      </c:valAx>
      <c:spPr>
        <a:noFill/>
        <a:ln>
          <a:noFill/>
        </a:ln>
        <a:effectLst/>
      </c:spPr>
    </c:plotArea>
    <c:plotVisOnly val="1"/>
    <c:dispBlanksAs val="gap"/>
    <c:showDLblsOverMax val="0"/>
  </c:chart>
  <c:spPr>
    <a:solidFill>
      <a:schemeClr val="accent4">
        <a:lumMod val="40000"/>
        <a:lumOff val="60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Pay Gap Report,</a:t>
            </a:r>
            <a:r>
              <a:rPr lang="en-GB" baseline="0"/>
              <a:t> </a:t>
            </a:r>
            <a:r>
              <a:rPr lang="en-GB"/>
              <a:t>Gender</a:t>
            </a:r>
            <a:r>
              <a:rPr lang="en-GB" baseline="0"/>
              <a:t> Profile </a:t>
            </a:r>
            <a:r>
              <a:rPr lang="en-GB"/>
              <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doughnutChart>
        <c:varyColors val="1"/>
        <c:ser>
          <c:idx val="0"/>
          <c:order val="0"/>
          <c:tx>
            <c:strRef>
              <c:f>Data!$J$11</c:f>
              <c:strCache>
                <c:ptCount val="1"/>
                <c:pt idx="0">
                  <c:v>%</c:v>
                </c:pt>
              </c:strCache>
            </c:strRef>
          </c:tx>
          <c:spPr>
            <a:solidFill>
              <a:srgbClr val="00B0F0"/>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17FA-4B9E-9BFD-A80B6C82909D}"/>
              </c:ext>
            </c:extLst>
          </c:dPt>
          <c:dPt>
            <c:idx val="1"/>
            <c:bubble3D val="0"/>
            <c:spPr>
              <a:solidFill>
                <a:srgbClr val="00B0F0"/>
              </a:solidFill>
              <a:ln w="19050">
                <a:solidFill>
                  <a:schemeClr val="lt1"/>
                </a:solidFill>
              </a:ln>
              <a:effectLst/>
            </c:spPr>
            <c:extLst>
              <c:ext xmlns:c16="http://schemas.microsoft.com/office/drawing/2014/chart" uri="{C3380CC4-5D6E-409C-BE32-E72D297353CC}">
                <c16:uniqueId val="{00000003-17FA-4B9E-9BFD-A80B6C82909D}"/>
              </c:ext>
            </c:extLst>
          </c:dPt>
          <c:dLbls>
            <c:dLbl>
              <c:idx val="0"/>
              <c:layout>
                <c:manualLayout>
                  <c:x val="0.13499111900532859"/>
                  <c:y val="9.7087378640776691E-3"/>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17FA-4B9E-9BFD-A80B6C82909D}"/>
                </c:ext>
              </c:extLst>
            </c:dLbl>
            <c:dLbl>
              <c:idx val="1"/>
              <c:layout>
                <c:manualLayout>
                  <c:x val="-0.11367673179396097"/>
                  <c:y val="-7.7669902912621394E-2"/>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17FA-4B9E-9BFD-A80B6C82909D}"/>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Data!$I$12:$I$13</c:f>
              <c:strCache>
                <c:ptCount val="2"/>
                <c:pt idx="0">
                  <c:v>Female</c:v>
                </c:pt>
                <c:pt idx="1">
                  <c:v>Male</c:v>
                </c:pt>
              </c:strCache>
            </c:strRef>
          </c:cat>
          <c:val>
            <c:numRef>
              <c:f>Data!$J$12:$J$13</c:f>
              <c:numCache>
                <c:formatCode>0.0%</c:formatCode>
                <c:ptCount val="2"/>
                <c:pt idx="0">
                  <c:v>0.78100000000000003</c:v>
                </c:pt>
                <c:pt idx="1">
                  <c:v>0.219</c:v>
                </c:pt>
              </c:numCache>
            </c:numRef>
          </c:val>
          <c:extLst>
            <c:ext xmlns:c16="http://schemas.microsoft.com/office/drawing/2014/chart" uri="{C3380CC4-5D6E-409C-BE32-E72D297353CC}">
              <c16:uniqueId val="{00000004-17FA-4B9E-9BFD-A80B6C82909D}"/>
            </c:ext>
          </c:extLst>
        </c:ser>
        <c:dLbls>
          <c:showLegendKey val="0"/>
          <c:showVal val="0"/>
          <c:showCatName val="0"/>
          <c:showSerName val="0"/>
          <c:showPercent val="0"/>
          <c:showBubbleSize val="0"/>
          <c:showLeaderLines val="0"/>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lumMod val="95000"/>
      </a:schemeClr>
    </a:solidFill>
    <a:ln w="19050" cap="flat" cmpd="sng" algn="ctr">
      <a:solidFill>
        <a:schemeClr val="tx1"/>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057819081603922"/>
          <c:y val="0.15627343679913877"/>
          <c:w val="0.35884361836792156"/>
          <c:h val="0.53201997547920221"/>
        </c:manualLayout>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B11-44A9-9D2A-28929020843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EB11-44A9-9D2A-28929020843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C94-4985-984E-56E5FFE0F41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C94-4985-984E-56E5FFE0F41C}"/>
              </c:ext>
            </c:extLst>
          </c:dPt>
          <c:dLbls>
            <c:dLbl>
              <c:idx val="0"/>
              <c:layout>
                <c:manualLayout>
                  <c:x val="0.20748503211409233"/>
                  <c:y val="-1.5190933285487894E-2"/>
                </c:manualLayout>
              </c:layout>
              <c:tx>
                <c:rich>
                  <a:bodyPr/>
                  <a:lstStyle/>
                  <a:p>
                    <a:fld id="{C76E0D70-B565-4C3B-8127-AD34908A952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layout>
                    <c:manualLayout>
                      <c:w val="0.33937871070854309"/>
                      <c:h val="0.26736042582458652"/>
                    </c:manualLayout>
                  </c15:layout>
                  <c15:dlblFieldTable/>
                  <c15:showDataLabelsRange val="0"/>
                </c:ext>
                <c:ext xmlns:c16="http://schemas.microsoft.com/office/drawing/2014/chart" uri="{C3380CC4-5D6E-409C-BE32-E72D297353CC}">
                  <c16:uniqueId val="{00000001-EB11-44A9-9D2A-289290208433}"/>
                </c:ext>
              </c:extLst>
            </c:dLbl>
            <c:dLbl>
              <c:idx val="1"/>
              <c:layout>
                <c:manualLayout>
                  <c:x val="-0.17162342162523689"/>
                  <c:y val="6.4561765497443191E-2"/>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r>
                      <a:rPr lang="en-US" sz="1400" b="1" dirty="0">
                        <a:latin typeface="Arial" panose="020B0604020202020204" pitchFamily="34" charset="0"/>
                        <a:cs typeface="Arial" panose="020B0604020202020204" pitchFamily="34" charset="0"/>
                      </a:rPr>
                      <a:t>78.06%</a:t>
                    </a:r>
                  </a:p>
                </c:rich>
              </c:tx>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7808117390501069"/>
                      <c:h val="0.14894710086420859"/>
                    </c:manualLayout>
                  </c15:layout>
                  <c15:showDataLabelsRange val="0"/>
                </c:ext>
                <c:ext xmlns:c16="http://schemas.microsoft.com/office/drawing/2014/chart" uri="{C3380CC4-5D6E-409C-BE32-E72D297353CC}">
                  <c16:uniqueId val="{00000002-EB11-44A9-9D2A-28929020843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21.94</c:v>
                </c:pt>
                <c:pt idx="1">
                  <c:v>76.08</c:v>
                </c:pt>
              </c:numCache>
            </c:numRef>
          </c:val>
          <c:extLst>
            <c:ext xmlns:c16="http://schemas.microsoft.com/office/drawing/2014/chart" uri="{C3380CC4-5D6E-409C-BE32-E72D297353CC}">
              <c16:uniqueId val="{00000000-EB11-44A9-9D2A-28929020843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3038200481328161"/>
          <c:y val="0.81989892646750995"/>
          <c:w val="0.5290091787973572"/>
          <c:h val="0.1554331509225202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898567642368113"/>
          <c:y val="7.2681366893576932E-2"/>
          <c:w val="0.30532632211989202"/>
          <c:h val="0.53342573339821586"/>
        </c:manualLayout>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862-4734-95E8-C2A104853A5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A862-4734-95E8-C2A104853A5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5AB-4971-B238-A43B079B2BE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5AB-4971-B238-A43B079B2BE9}"/>
              </c:ext>
            </c:extLst>
          </c:dPt>
          <c:dLbls>
            <c:dLbl>
              <c:idx val="0"/>
              <c:layout>
                <c:manualLayout>
                  <c:x val="0.17318933617345669"/>
                  <c:y val="-7.5643370692422829E-3"/>
                </c:manualLayout>
              </c:layout>
              <c:tx>
                <c:rich>
                  <a:bodyPr/>
                  <a:lstStyle/>
                  <a:p>
                    <a:fld id="{270638A6-5DC8-463F-B31E-C6892657624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layout>
                    <c:manualLayout>
                      <c:w val="0.23826522924063295"/>
                      <c:h val="0.26626466483732802"/>
                    </c:manualLayout>
                  </c15:layout>
                  <c15:dlblFieldTable/>
                  <c15:showDataLabelsRange val="0"/>
                </c:ext>
                <c:ext xmlns:c16="http://schemas.microsoft.com/office/drawing/2014/chart" uri="{C3380CC4-5D6E-409C-BE32-E72D297353CC}">
                  <c16:uniqueId val="{00000001-A862-4734-95E8-C2A104853A57}"/>
                </c:ext>
              </c:extLst>
            </c:dLbl>
            <c:dLbl>
              <c:idx val="1"/>
              <c:layout>
                <c:manualLayout>
                  <c:x val="-0.11906766861925144"/>
                  <c:y val="4.5386022415453642E-2"/>
                </c:manualLayout>
              </c:layout>
              <c:tx>
                <c:rich>
                  <a:bodyPr/>
                  <a:lstStyle/>
                  <a:p>
                    <a:fld id="{67E85177-5E0F-4AE1-B1B2-9915DDB8DD3C}" type="VALUE">
                      <a:rPr lang="en-US" b="1" smtClean="0"/>
                      <a:pPr/>
                      <a:t>[VALUE]</a:t>
                    </a:fld>
                    <a:r>
                      <a:rPr lang="en-US" b="1" dirty="0"/>
                      <a:t>%</a:t>
                    </a:r>
                  </a:p>
                </c:rich>
              </c:tx>
              <c:showLegendKey val="0"/>
              <c:showVal val="1"/>
              <c:showCatName val="0"/>
              <c:showSerName val="0"/>
              <c:showPercent val="0"/>
              <c:showBubbleSize val="0"/>
              <c:extLst>
                <c:ext xmlns:c15="http://schemas.microsoft.com/office/drawing/2012/chart" uri="{CE6537A1-D6FC-4f65-9D91-7224C49458BB}">
                  <c15:layout>
                    <c:manualLayout>
                      <c:w val="0.32918963073169771"/>
                      <c:h val="0.26626466483732802"/>
                    </c:manualLayout>
                  </c15:layout>
                  <c15:dlblFieldTable/>
                  <c15:showDataLabelsRange val="0"/>
                </c:ext>
                <c:ext xmlns:c16="http://schemas.microsoft.com/office/drawing/2014/chart" uri="{C3380CC4-5D6E-409C-BE32-E72D297353CC}">
                  <c16:uniqueId val="{00000002-A862-4734-95E8-C2A104853A57}"/>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20.38</c:v>
                </c:pt>
                <c:pt idx="1">
                  <c:v>79.17</c:v>
                </c:pt>
              </c:numCache>
            </c:numRef>
          </c:val>
          <c:extLst>
            <c:ext xmlns:c16="http://schemas.microsoft.com/office/drawing/2014/chart" uri="{C3380CC4-5D6E-409C-BE32-E72D297353CC}">
              <c16:uniqueId val="{00000000-A862-4734-95E8-C2A104853A57}"/>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31213910761154856"/>
          <c:y val="0.88973359580052491"/>
          <c:w val="0.44529023873536328"/>
          <c:h val="8.526640419947506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D9F-4C70-9E8C-EE3F2AB0B60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DD9F-4C70-9E8C-EE3F2AB0B60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305-4DC0-AC23-77E0CAB8B0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305-4DC0-AC23-77E0CAB8B001}"/>
              </c:ext>
            </c:extLst>
          </c:dPt>
          <c:dLbls>
            <c:dLbl>
              <c:idx val="0"/>
              <c:layout>
                <c:manualLayout>
                  <c:x val="8.5245587534007461E-2"/>
                  <c:y val="-5.3280496341685614E-2"/>
                </c:manualLayout>
              </c:layout>
              <c:tx>
                <c:rich>
                  <a:bodyPr/>
                  <a:lstStyle/>
                  <a:p>
                    <a:fld id="{49A20D26-7831-45F4-8256-AD5DB9A00FCD}"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D9F-4C70-9E8C-EE3F2AB0B608}"/>
                </c:ext>
              </c:extLst>
            </c:dLbl>
            <c:dLbl>
              <c:idx val="1"/>
              <c:layout>
                <c:manualLayout>
                  <c:x val="-0.1239935818676472"/>
                  <c:y val="-7.6114994773837279E-3"/>
                </c:manualLayout>
              </c:layout>
              <c:tx>
                <c:rich>
                  <a:bodyPr/>
                  <a:lstStyle/>
                  <a:p>
                    <a:fld id="{05D91454-C6D1-4252-9714-F0C1F282DC25}"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DD9F-4C70-9E8C-EE3F2AB0B60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14.4</c:v>
                </c:pt>
                <c:pt idx="1">
                  <c:v>85.6</c:v>
                </c:pt>
              </c:numCache>
            </c:numRef>
          </c:val>
          <c:extLst>
            <c:ext xmlns:c16="http://schemas.microsoft.com/office/drawing/2014/chart" uri="{C3380CC4-5D6E-409C-BE32-E72D297353CC}">
              <c16:uniqueId val="{00000000-DD9F-4C70-9E8C-EE3F2AB0B608}"/>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5549573177112817"/>
          <c:y val="0.76812375938551825"/>
          <c:w val="0.41926184155487461"/>
          <c:h val="0.1557612458406451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C18-4FA6-B559-62227864C07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CC18-4FA6-B559-62227864C07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437-4E90-BD03-3326345878A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D437-4E90-BD03-3326345878A2}"/>
              </c:ext>
            </c:extLst>
          </c:dPt>
          <c:dLbls>
            <c:dLbl>
              <c:idx val="0"/>
              <c:layout>
                <c:manualLayout>
                  <c:x val="0.11333837507258189"/>
                  <c:y val="-5.0212995733307425E-2"/>
                </c:manualLayout>
              </c:layout>
              <c:tx>
                <c:rich>
                  <a:bodyPr/>
                  <a:lstStyle/>
                  <a:p>
                    <a:fld id="{21D11971-B356-4FBE-902F-387A88BB8D34}"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C18-4FA6-B559-62227864C073}"/>
                </c:ext>
              </c:extLst>
            </c:dLbl>
            <c:dLbl>
              <c:idx val="1"/>
              <c:layout>
                <c:manualLayout>
                  <c:x val="-0.12796268153356005"/>
                  <c:y val="2.1519855314274545E-2"/>
                </c:manualLayout>
              </c:layout>
              <c:tx>
                <c:rich>
                  <a:bodyPr/>
                  <a:lstStyle/>
                  <a:p>
                    <a:fld id="{92FD0F94-504E-463A-9860-00D78E2DAA77}" type="VALUE">
                      <a:rPr lang="en-US" sz="1400" b="1" smtClean="0">
                        <a:latin typeface="Arial" panose="020B0604020202020204" pitchFamily="34" charset="0"/>
                        <a:cs typeface="Arial" panose="020B0604020202020204" pitchFamily="34" charset="0"/>
                      </a:rPr>
                      <a:pPr/>
                      <a:t>[VALUE]</a:t>
                    </a:fld>
                    <a:r>
                      <a:rPr lang="en-US" sz="1400" b="1" dirty="0">
                        <a:latin typeface="Arial" panose="020B0604020202020204" pitchFamily="34" charset="0"/>
                        <a:cs typeface="Arial" panose="020B0604020202020204" pitchFamily="34" charset="0"/>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CC18-4FA6-B559-62227864C07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2"/>
                <c:pt idx="0">
                  <c:v>Male</c:v>
                </c:pt>
                <c:pt idx="1">
                  <c:v>Female</c:v>
                </c:pt>
              </c:strCache>
            </c:strRef>
          </c:cat>
          <c:val>
            <c:numRef>
              <c:f>Sheet1!$B$2:$B$5</c:f>
              <c:numCache>
                <c:formatCode>General</c:formatCode>
                <c:ptCount val="4"/>
                <c:pt idx="0">
                  <c:v>30.34</c:v>
                </c:pt>
                <c:pt idx="1">
                  <c:v>69.66</c:v>
                </c:pt>
              </c:numCache>
            </c:numRef>
          </c:val>
          <c:extLst>
            <c:ext xmlns:c16="http://schemas.microsoft.com/office/drawing/2014/chart" uri="{C3380CC4-5D6E-409C-BE32-E72D297353CC}">
              <c16:uniqueId val="{00000000-CC18-4FA6-B559-62227864C07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0.25273968245103379"/>
          <c:y val="0.81016663484815798"/>
          <c:w val="0.40677450845201429"/>
          <c:h val="0.1467936545232928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1"/>
          <c:showCatName val="0"/>
          <c:showSerName val="0"/>
          <c:showPercent val="0"/>
          <c:showBubbleSize val="0"/>
          <c:showLeaderLines val="0"/>
        </c:dLbls>
        <c:firstSliceAng val="0"/>
        <c:holeSize val="75"/>
      </c:doughnutChart>
      <c:spPr>
        <a:noFill/>
        <a:ln>
          <a:noFill/>
        </a:ln>
        <a:effectLst/>
      </c:spPr>
    </c:plotArea>
    <c:legend>
      <c:legendPos val="b"/>
      <c:layout>
        <c:manualLayout>
          <c:xMode val="edge"/>
          <c:yMode val="edge"/>
          <c:x val="0.25549573177112817"/>
          <c:y val="0.76812375938551825"/>
          <c:w val="0.41926184155487461"/>
          <c:h val="0.1557612458406451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legend>
      <c:legendPos val="b"/>
      <c:layout>
        <c:manualLayout>
          <c:xMode val="edge"/>
          <c:yMode val="edge"/>
          <c:x val="0.25273968245103379"/>
          <c:y val="0.81016663484815798"/>
          <c:w val="0.40677450845201429"/>
          <c:h val="0.1467936545232928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9126282-E02F-4EF2-B325-105F8D57F241}" type="datetimeFigureOut">
              <a:rPr lang="en-GB" smtClean="0"/>
              <a:t>03/11/2021</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8DCD16B-6786-4425-88F1-06F1537528E8}" type="slidenum">
              <a:rPr lang="en-GB" smtClean="0"/>
              <a:t>‹#›</a:t>
            </a:fld>
            <a:endParaRPr lang="en-GB"/>
          </a:p>
        </p:txBody>
      </p:sp>
    </p:spTree>
    <p:extLst>
      <p:ext uri="{BB962C8B-B14F-4D97-AF65-F5344CB8AC3E}">
        <p14:creationId xmlns:p14="http://schemas.microsoft.com/office/powerpoint/2010/main" val="467724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26F984-7C1D-41C7-B0E5-661363576AAD}" type="datetime1">
              <a:rPr lang="en-GB" smtClean="0"/>
              <a:t>03/11/2021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4618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B4B1E4-979D-4E41-9763-992A269A917D}" type="datetime1">
              <a:rPr lang="en-GB" smtClean="0"/>
              <a:t>03/11/2021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1894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CFD3B8-3D95-453A-A936-1170153FF502}" type="datetime1">
              <a:rPr lang="en-GB" smtClean="0"/>
              <a:t>03/11/2021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98961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5D6607-1AD5-4756-B5DB-A1E471ED0FD7}" type="datetime1">
              <a:rPr lang="en-GB" smtClean="0"/>
              <a:t>03/11/2021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312688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74C943-CA14-4001-AD20-3B24FD0A7858}" type="datetime1">
              <a:rPr lang="en-GB" smtClean="0"/>
              <a:t>03/11/2021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192916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026418-0686-4821-97FF-4C081E2F6E51}" type="datetime1">
              <a:rPr lang="en-GB" smtClean="0"/>
              <a:t>03/11/2021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407903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AF6EF9-FE89-41AA-8EE1-23C6F7278EB4}" type="datetime1">
              <a:rPr lang="en-GB" smtClean="0"/>
              <a:t>03/11/2021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913093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00152B-4CC9-424B-8DF1-D7867FC52BEB}" type="datetime1">
              <a:rPr lang="en-GB" smtClean="0"/>
              <a:t>03/11/2021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70728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F0697-F240-4BB3-A3ED-6C9FB3EDCC7F}" type="datetime1">
              <a:rPr lang="en-GB" smtClean="0"/>
              <a:t>03/11/2021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072214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89FC56CD-F9A1-4633-8ADA-CF95F8616E60}" type="datetime1">
              <a:rPr lang="en-GB" smtClean="0"/>
              <a:t>03/11/2021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1906450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292F113-6967-418A-85DA-1B0CC38881B7}" type="datetime1">
              <a:rPr lang="en-GB" smtClean="0"/>
              <a:t>03/11/2021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10304-EE0D-4BCA-B415-2E7F52169AEF}" type="slidenum">
              <a:rPr lang="en-GB" smtClean="0"/>
              <a:t>‹#›</a:t>
            </a:fld>
            <a:endParaRPr lang="en-GB"/>
          </a:p>
        </p:txBody>
      </p:sp>
    </p:spTree>
    <p:extLst>
      <p:ext uri="{BB962C8B-B14F-4D97-AF65-F5344CB8AC3E}">
        <p14:creationId xmlns:p14="http://schemas.microsoft.com/office/powerpoint/2010/main" val="2177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0A86F59-8644-4A33-9241-C17ADD50C373}" type="datetime1">
              <a:rPr lang="en-GB" smtClean="0"/>
              <a:t>03/11/2021</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710304-EE0D-4BCA-B415-2E7F52169AEF}" type="slidenum">
              <a:rPr lang="en-GB" smtClean="0"/>
              <a:t>‹#›</a:t>
            </a:fld>
            <a:endParaRPr lang="en-GB"/>
          </a:p>
        </p:txBody>
      </p:sp>
    </p:spTree>
    <p:extLst>
      <p:ext uri="{BB962C8B-B14F-4D97-AF65-F5344CB8AC3E}">
        <p14:creationId xmlns:p14="http://schemas.microsoft.com/office/powerpoint/2010/main" val="3512589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549728" y="2309270"/>
            <a:ext cx="5758543" cy="2246769"/>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Hywel Dda University Health Board</a:t>
            </a:r>
          </a:p>
          <a:p>
            <a:pPr algn="ctr"/>
            <a:endParaRPr lang="en-GB" sz="2000" b="1" dirty="0">
              <a:latin typeface="Arial" panose="020B0604020202020204" pitchFamily="34" charset="0"/>
              <a:cs typeface="Arial" panose="020B0604020202020204" pitchFamily="34" charset="0"/>
            </a:endParaRPr>
          </a:p>
          <a:p>
            <a:pPr algn="ctr"/>
            <a:r>
              <a:rPr lang="en-GB" sz="2000" b="1" dirty="0">
                <a:latin typeface="Arial" panose="020B0604020202020204" pitchFamily="34" charset="0"/>
                <a:cs typeface="Arial" panose="020B0604020202020204" pitchFamily="34" charset="0"/>
              </a:rPr>
              <a:t>Gender Pay Gap Report</a:t>
            </a:r>
          </a:p>
          <a:p>
            <a:pPr algn="ctr"/>
            <a:r>
              <a:rPr lang="en-GB" sz="2000" b="1" dirty="0">
                <a:latin typeface="Arial" panose="020B0604020202020204" pitchFamily="34" charset="0"/>
                <a:cs typeface="Arial" panose="020B0604020202020204" pitchFamily="34" charset="0"/>
              </a:rPr>
              <a:t> </a:t>
            </a:r>
          </a:p>
          <a:p>
            <a:pPr algn="ctr"/>
            <a:r>
              <a:rPr lang="en-GB" sz="2000" b="1" dirty="0">
                <a:latin typeface="Arial" panose="020B0604020202020204" pitchFamily="34" charset="0"/>
                <a:cs typeface="Arial" panose="020B0604020202020204" pitchFamily="34" charset="0"/>
              </a:rPr>
              <a:t>Reporting Period 1 April 2020 - 31 March 2021</a:t>
            </a:r>
          </a:p>
          <a:p>
            <a:pPr algn="ctr"/>
            <a:endParaRPr lang="en-GB" sz="2000" dirty="0">
              <a:latin typeface="Arial" panose="020B0604020202020204" pitchFamily="34" charset="0"/>
              <a:cs typeface="Arial" panose="020B0604020202020204" pitchFamily="34" charset="0"/>
            </a:endParaRPr>
          </a:p>
          <a:p>
            <a:pPr algn="ctr"/>
            <a:endParaRPr lang="en-GB" sz="2000" dirty="0">
              <a:solidFill>
                <a:schemeClr val="bg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74710304-EE0D-4BCA-B415-2E7F52169AEF}" type="slidenum">
              <a:rPr lang="en-GB" smtClean="0"/>
              <a:t>1</a:t>
            </a:fld>
            <a:endParaRPr lang="en-GB"/>
          </a:p>
        </p:txBody>
      </p:sp>
      <p:pic>
        <p:nvPicPr>
          <p:cNvPr id="6" name="Picture 5" descr="Gender symbol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768340"/>
            <a:ext cx="6858000" cy="4137660"/>
          </a:xfrm>
          <a:prstGeom prst="rect">
            <a:avLst/>
          </a:prstGeom>
        </p:spPr>
      </p:pic>
    </p:spTree>
    <p:extLst>
      <p:ext uri="{BB962C8B-B14F-4D97-AF65-F5344CB8AC3E}">
        <p14:creationId xmlns:p14="http://schemas.microsoft.com/office/powerpoint/2010/main" val="40653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2</a:t>
            </a:fld>
            <a:endParaRPr lang="en-GB"/>
          </a:p>
        </p:txBody>
      </p:sp>
      <p:sp>
        <p:nvSpPr>
          <p:cNvPr id="2" name="TextBox 1"/>
          <p:cNvSpPr txBox="1"/>
          <p:nvPr/>
        </p:nvSpPr>
        <p:spPr>
          <a:xfrm>
            <a:off x="289913" y="1460665"/>
            <a:ext cx="6194014"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Hywel Dda University Health Board is committed to providing outstanding patient care and we do this by ensuring we have a diverse, talented and high performing workforce</a:t>
            </a:r>
          </a:p>
        </p:txBody>
      </p:sp>
      <p:sp>
        <p:nvSpPr>
          <p:cNvPr id="3" name="TextBox 2"/>
          <p:cNvSpPr txBox="1"/>
          <p:nvPr/>
        </p:nvSpPr>
        <p:spPr>
          <a:xfrm>
            <a:off x="289913" y="2258585"/>
            <a:ext cx="6096600" cy="95410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We are working hard to create an inclusive and compassionate culture and to ensure that gender equality is considered throughout the employee life cycle.</a:t>
            </a:r>
          </a:p>
          <a:p>
            <a:endParaRPr lang="en-GB" sz="1400" dirty="0">
              <a:latin typeface="Arial" panose="020B0604020202020204" pitchFamily="34" charset="0"/>
              <a:cs typeface="Arial" panose="020B0604020202020204" pitchFamily="34" charset="0"/>
            </a:endParaRPr>
          </a:p>
        </p:txBody>
      </p:sp>
      <p:sp>
        <p:nvSpPr>
          <p:cNvPr id="6" name="TextBox 5"/>
          <p:cNvSpPr txBox="1"/>
          <p:nvPr/>
        </p:nvSpPr>
        <p:spPr>
          <a:xfrm>
            <a:off x="289913" y="2981079"/>
            <a:ext cx="6096600" cy="1600438"/>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The Equality Act 2010 (Gender Pay Gap Information) Regulations 2017 came into force 6 April 2017, and requires employers with more than 250 employees to publish annual data on their gender pay gaps. Although public sector organisations in Wales are exempt from these regulations, NHS Wales has agreed to work to publish its own gender pay data in line with the regulations using reports designed to meet the requirements in Electronic Staff Register Business Intelligence (ESRBI).</a:t>
            </a:r>
          </a:p>
        </p:txBody>
      </p:sp>
      <p:sp>
        <p:nvSpPr>
          <p:cNvPr id="9" name="TextBox 8"/>
          <p:cNvSpPr txBox="1"/>
          <p:nvPr/>
        </p:nvSpPr>
        <p:spPr>
          <a:xfrm>
            <a:off x="289913" y="4696554"/>
            <a:ext cx="5982752" cy="954107"/>
          </a:xfrm>
          <a:prstGeom prst="rect">
            <a:avLst/>
          </a:prstGeom>
          <a:noFill/>
        </p:spPr>
        <p:txBody>
          <a:bodyPr wrap="square" rtlCol="0">
            <a:spAutoFit/>
          </a:bodyPr>
          <a:lstStyle/>
          <a:p>
            <a:r>
              <a:rPr lang="pt-BR" sz="1400" dirty="0">
                <a:latin typeface="Arial" panose="020B0604020202020204" pitchFamily="34" charset="0"/>
                <a:cs typeface="Arial" panose="020B0604020202020204" pitchFamily="34" charset="0"/>
              </a:rPr>
              <a:t>The gender pay gap is different to equal pay. Equal pay deals with the pay differences between men and women who carry out the same jobs, similar jobs or work of equal value. The gender pay gap shows the difference in average pay between men and women.</a:t>
            </a:r>
            <a:endParaRPr lang="en-GB" sz="1400" dirty="0">
              <a:latin typeface="Arial" panose="020B0604020202020204" pitchFamily="34" charset="0"/>
              <a:cs typeface="Arial" panose="020B0604020202020204" pitchFamily="34" charset="0"/>
            </a:endParaRPr>
          </a:p>
        </p:txBody>
      </p:sp>
      <p:sp>
        <p:nvSpPr>
          <p:cNvPr id="14" name="TextBox 13"/>
          <p:cNvSpPr txBox="1"/>
          <p:nvPr/>
        </p:nvSpPr>
        <p:spPr>
          <a:xfrm>
            <a:off x="289913" y="5649427"/>
            <a:ext cx="5982752"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Hywel Dda University Health Board is committed to ensuring that our pay practises are transparent fair and equitable. </a:t>
            </a:r>
          </a:p>
          <a:p>
            <a:endParaRPr lang="en-GB" sz="1400" dirty="0">
              <a:latin typeface="Arial" panose="020B0604020202020204" pitchFamily="34" charset="0"/>
              <a:cs typeface="Arial" panose="020B0604020202020204" pitchFamily="34" charset="0"/>
            </a:endParaRPr>
          </a:p>
        </p:txBody>
      </p:sp>
      <p:sp>
        <p:nvSpPr>
          <p:cNvPr id="16" name="Rectangle 15"/>
          <p:cNvSpPr/>
          <p:nvPr/>
        </p:nvSpPr>
        <p:spPr>
          <a:xfrm>
            <a:off x="289913" y="812887"/>
            <a:ext cx="1745673"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Introduction</a:t>
            </a:r>
          </a:p>
        </p:txBody>
      </p:sp>
      <p:sp>
        <p:nvSpPr>
          <p:cNvPr id="17" name="Rectangle 16"/>
          <p:cNvSpPr/>
          <p:nvPr/>
        </p:nvSpPr>
        <p:spPr>
          <a:xfrm>
            <a:off x="289913" y="6238946"/>
            <a:ext cx="2078182"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Our Workforce</a:t>
            </a:r>
          </a:p>
        </p:txBody>
      </p:sp>
      <p:pic>
        <p:nvPicPr>
          <p:cNvPr id="20" name="Picture 19" descr="File:Female icon black.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7574" y="7922777"/>
            <a:ext cx="1035196" cy="1774498"/>
          </a:xfrm>
          <a:prstGeom prst="rect">
            <a:avLst/>
          </a:prstGeom>
        </p:spPr>
      </p:pic>
      <p:sp>
        <p:nvSpPr>
          <p:cNvPr id="21" name="TextBox 20"/>
          <p:cNvSpPr txBox="1"/>
          <p:nvPr/>
        </p:nvSpPr>
        <p:spPr>
          <a:xfrm>
            <a:off x="2048558" y="8625360"/>
            <a:ext cx="1129188"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78.11%</a:t>
            </a:r>
          </a:p>
        </p:txBody>
      </p:sp>
      <p:pic>
        <p:nvPicPr>
          <p:cNvPr id="22" name="Picture 21"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1875" y="8017858"/>
            <a:ext cx="1313710" cy="1604666"/>
          </a:xfrm>
          <a:prstGeom prst="rect">
            <a:avLst/>
          </a:prstGeom>
        </p:spPr>
      </p:pic>
      <p:sp>
        <p:nvSpPr>
          <p:cNvPr id="23" name="TextBox 22"/>
          <p:cNvSpPr txBox="1"/>
          <p:nvPr/>
        </p:nvSpPr>
        <p:spPr>
          <a:xfrm>
            <a:off x="4736530" y="8684643"/>
            <a:ext cx="1030100"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21.89%</a:t>
            </a:r>
          </a:p>
        </p:txBody>
      </p:sp>
      <p:sp>
        <p:nvSpPr>
          <p:cNvPr id="24" name="TextBox 23"/>
          <p:cNvSpPr txBox="1"/>
          <p:nvPr/>
        </p:nvSpPr>
        <p:spPr>
          <a:xfrm>
            <a:off x="317677" y="6721160"/>
            <a:ext cx="6166250" cy="1169551"/>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Agenda for Change and Medical and Dental ensures that jobs are evaluated and not the post holder, it makes no reference to gender of existing or potential job holders. Some of our employees are appointed on a fixed rate salary such as our apprentices. Analysis of our internal equality data indicates our gender split is:</a:t>
            </a:r>
          </a:p>
        </p:txBody>
      </p:sp>
      <p:sp>
        <p:nvSpPr>
          <p:cNvPr id="5" name="Rectangle 4"/>
          <p:cNvSpPr/>
          <p:nvPr/>
        </p:nvSpPr>
        <p:spPr>
          <a:xfrm flipH="1">
            <a:off x="3937870" y="8684643"/>
            <a:ext cx="23086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M</a:t>
            </a:r>
          </a:p>
        </p:txBody>
      </p:sp>
      <p:sp>
        <p:nvSpPr>
          <p:cNvPr id="7" name="Rectangle 6"/>
          <p:cNvSpPr/>
          <p:nvPr/>
        </p:nvSpPr>
        <p:spPr>
          <a:xfrm>
            <a:off x="1412307" y="8222978"/>
            <a:ext cx="32573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F</a:t>
            </a:r>
          </a:p>
        </p:txBody>
      </p:sp>
    </p:spTree>
    <p:extLst>
      <p:ext uri="{BB962C8B-B14F-4D97-AF65-F5344CB8AC3E}">
        <p14:creationId xmlns:p14="http://schemas.microsoft.com/office/powerpoint/2010/main" val="273699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42088"/>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3</a:t>
            </a:fld>
            <a:endParaRPr lang="en-GB" dirty="0"/>
          </a:p>
        </p:txBody>
      </p:sp>
      <p:sp>
        <p:nvSpPr>
          <p:cNvPr id="2" name="TextBox 1"/>
          <p:cNvSpPr txBox="1"/>
          <p:nvPr/>
        </p:nvSpPr>
        <p:spPr>
          <a:xfrm>
            <a:off x="287426" y="725518"/>
            <a:ext cx="6217765" cy="2677656"/>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This report was produced using the ESRBI report. The report includes all employees (those with a contract of employment). Agency workers and contracted staff are excluded from the report on the basis that they will form part of the headcount of the agency/company that provides them, and not the employer to which they are on assignment.</a:t>
            </a:r>
          </a:p>
          <a:p>
            <a:r>
              <a:rPr lang="en-GB" sz="1200" dirty="0">
                <a:latin typeface="Arial" panose="020B0604020202020204" pitchFamily="34" charset="0"/>
                <a:cs typeface="Arial" panose="020B0604020202020204" pitchFamily="34" charset="0"/>
              </a:rPr>
              <a:t> </a:t>
            </a:r>
          </a:p>
          <a:p>
            <a:r>
              <a:rPr lang="en-GB" sz="1200" dirty="0">
                <a:latin typeface="Arial" panose="020B0604020202020204" pitchFamily="34" charset="0"/>
                <a:cs typeface="Arial" panose="020B0604020202020204" pitchFamily="34" charset="0"/>
              </a:rPr>
              <a:t>All pay gap data provided in this report was obtained through the national Gender Pay Gap dashboards via the ESR Business Intelligence report. The data includes Staff on Agenda for Change, staff on non-Agenda for Change terms and conditions Clinical Excellence Awards for medical staff are included in both ordinary and bonus pay calculations.</a:t>
            </a:r>
          </a:p>
          <a:p>
            <a:endParaRPr lang="en-GB" sz="1200" dirty="0">
              <a:latin typeface="Arial" panose="020B0604020202020204" pitchFamily="34" charset="0"/>
              <a:cs typeface="Arial" panose="020B0604020202020204" pitchFamily="34" charset="0"/>
            </a:endParaRPr>
          </a:p>
          <a:p>
            <a:r>
              <a:rPr lang="en-GB" sz="1200" dirty="0">
                <a:latin typeface="Arial" panose="020B0604020202020204" pitchFamily="34" charset="0"/>
                <a:cs typeface="Arial" panose="020B0604020202020204" pitchFamily="34" charset="0"/>
              </a:rPr>
              <a:t>The gender pay gap is defined as the difference between the mean or median hourly rate of pay of men and women.</a:t>
            </a:r>
          </a:p>
        </p:txBody>
      </p:sp>
      <p:sp>
        <p:nvSpPr>
          <p:cNvPr id="16" name="Rectangle 15"/>
          <p:cNvSpPr/>
          <p:nvPr/>
        </p:nvSpPr>
        <p:spPr>
          <a:xfrm>
            <a:off x="287426" y="263853"/>
            <a:ext cx="2327563"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Gender Pay Gap</a:t>
            </a:r>
          </a:p>
        </p:txBody>
      </p:sp>
      <p:graphicFrame>
        <p:nvGraphicFramePr>
          <p:cNvPr id="18" name="Chart 17"/>
          <p:cNvGraphicFramePr>
            <a:graphicFrameLocks/>
          </p:cNvGraphicFramePr>
          <p:nvPr>
            <p:extLst>
              <p:ext uri="{D42A27DB-BD31-4B8C-83A1-F6EECF244321}">
                <p14:modId xmlns:p14="http://schemas.microsoft.com/office/powerpoint/2010/main" val="3698519432"/>
              </p:ext>
            </p:extLst>
          </p:nvPr>
        </p:nvGraphicFramePr>
        <p:xfrm>
          <a:off x="370131" y="3403174"/>
          <a:ext cx="4665072" cy="24394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a:graphicFrameLocks/>
          </p:cNvGraphicFramePr>
          <p:nvPr>
            <p:extLst>
              <p:ext uri="{D42A27DB-BD31-4B8C-83A1-F6EECF244321}">
                <p14:modId xmlns:p14="http://schemas.microsoft.com/office/powerpoint/2010/main" val="4099638993"/>
              </p:ext>
            </p:extLst>
          </p:nvPr>
        </p:nvGraphicFramePr>
        <p:xfrm>
          <a:off x="289913" y="6875359"/>
          <a:ext cx="4660098" cy="2833441"/>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5115778" y="3738351"/>
            <a:ext cx="1629405" cy="954107"/>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Mean Pay Gap: £3.62 (17.6%)</a:t>
            </a: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2019: 22.95%</a:t>
            </a:r>
          </a:p>
        </p:txBody>
      </p:sp>
      <p:sp>
        <p:nvSpPr>
          <p:cNvPr id="25" name="TextBox 24"/>
          <p:cNvSpPr txBox="1"/>
          <p:nvPr/>
        </p:nvSpPr>
        <p:spPr>
          <a:xfrm>
            <a:off x="5115777" y="7403191"/>
            <a:ext cx="1629405" cy="954107"/>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Median Pay Gap: £0.11 (0.69%)</a:t>
            </a: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2019: 8.37%</a:t>
            </a:r>
          </a:p>
        </p:txBody>
      </p:sp>
      <p:sp>
        <p:nvSpPr>
          <p:cNvPr id="3" name="TextBox 2"/>
          <p:cNvSpPr txBox="1"/>
          <p:nvPr/>
        </p:nvSpPr>
        <p:spPr>
          <a:xfrm>
            <a:off x="284939" y="5842659"/>
            <a:ext cx="6341491" cy="1015663"/>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The mean gender pay gap is the difference between the average hourly earnings of men and women.</a:t>
            </a:r>
          </a:p>
          <a:p>
            <a:r>
              <a:rPr lang="en-GB" sz="1200" dirty="0">
                <a:latin typeface="Arial" panose="020B0604020202020204" pitchFamily="34" charset="0"/>
                <a:cs typeface="Arial" panose="020B0604020202020204" pitchFamily="34" charset="0"/>
              </a:rPr>
              <a:t>The median hourly pay gap is the difference between the midpoints in the ranges of hour earning between men and women and excludes payments of overtime but includes enhancements for shifts and weekend working</a:t>
            </a:r>
          </a:p>
        </p:txBody>
      </p:sp>
      <p:sp>
        <p:nvSpPr>
          <p:cNvPr id="6" name="TextBox 5"/>
          <p:cNvSpPr txBox="1"/>
          <p:nvPr/>
        </p:nvSpPr>
        <p:spPr>
          <a:xfrm>
            <a:off x="5115776" y="4843849"/>
            <a:ext cx="1510653" cy="830997"/>
          </a:xfrm>
          <a:prstGeom prst="rect">
            <a:avLst/>
          </a:prstGeom>
          <a:noFill/>
          <a:ln>
            <a:solidFill>
              <a:schemeClr val="tx1"/>
            </a:solidFill>
            <a:prstDash val="dash"/>
          </a:ln>
        </p:spPr>
        <p:txBody>
          <a:bodyPr wrap="square" rtlCol="0">
            <a:spAutoFit/>
          </a:bodyPr>
          <a:lstStyle/>
          <a:p>
            <a:r>
              <a:rPr lang="en-GB" sz="1200" dirty="0">
                <a:latin typeface="Arial" panose="020B0604020202020204" pitchFamily="34" charset="0"/>
                <a:cs typeface="Arial" panose="020B0604020202020204" pitchFamily="34" charset="0"/>
              </a:rPr>
              <a:t>*Includes Bank Workers</a:t>
            </a:r>
          </a:p>
          <a:p>
            <a:r>
              <a:rPr lang="en-GB" sz="1200" dirty="0">
                <a:latin typeface="Arial" panose="020B0604020202020204" pitchFamily="34" charset="0"/>
                <a:cs typeface="Arial" panose="020B0604020202020204" pitchFamily="34" charset="0"/>
              </a:rPr>
              <a:t>*Excludes Agency Workers</a:t>
            </a:r>
          </a:p>
        </p:txBody>
      </p:sp>
      <p:sp>
        <p:nvSpPr>
          <p:cNvPr id="14" name="TextBox 13"/>
          <p:cNvSpPr txBox="1"/>
          <p:nvPr/>
        </p:nvSpPr>
        <p:spPr>
          <a:xfrm>
            <a:off x="5115777" y="8486668"/>
            <a:ext cx="1510652" cy="830997"/>
          </a:xfrm>
          <a:prstGeom prst="rect">
            <a:avLst/>
          </a:prstGeom>
          <a:noFill/>
          <a:ln>
            <a:solidFill>
              <a:schemeClr val="tx1"/>
            </a:solidFill>
            <a:prstDash val="dash"/>
          </a:ln>
        </p:spPr>
        <p:txBody>
          <a:bodyPr wrap="square" rtlCol="0">
            <a:spAutoFit/>
          </a:bodyPr>
          <a:lstStyle/>
          <a:p>
            <a:r>
              <a:rPr lang="en-GB" sz="1200" dirty="0">
                <a:latin typeface="Arial" panose="020B0604020202020204" pitchFamily="34" charset="0"/>
                <a:cs typeface="Arial" panose="020B0604020202020204" pitchFamily="34" charset="0"/>
              </a:rPr>
              <a:t>*Includes Bank Workers</a:t>
            </a:r>
          </a:p>
          <a:p>
            <a:r>
              <a:rPr lang="en-GB" sz="1200" dirty="0">
                <a:latin typeface="Arial" panose="020B0604020202020204" pitchFamily="34" charset="0"/>
                <a:cs typeface="Arial" panose="020B0604020202020204" pitchFamily="34" charset="0"/>
              </a:rPr>
              <a:t>*Excludes Agency Workers</a:t>
            </a:r>
          </a:p>
        </p:txBody>
      </p:sp>
    </p:spTree>
    <p:extLst>
      <p:ext uri="{BB962C8B-B14F-4D97-AF65-F5344CB8AC3E}">
        <p14:creationId xmlns:p14="http://schemas.microsoft.com/office/powerpoint/2010/main" val="3854999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4</a:t>
            </a:fld>
            <a:endParaRPr lang="en-GB"/>
          </a:p>
        </p:txBody>
      </p:sp>
      <p:sp>
        <p:nvSpPr>
          <p:cNvPr id="2" name="TextBox 1"/>
          <p:cNvSpPr txBox="1"/>
          <p:nvPr/>
        </p:nvSpPr>
        <p:spPr>
          <a:xfrm>
            <a:off x="157127" y="1305882"/>
            <a:ext cx="6455272" cy="461665"/>
          </a:xfrm>
          <a:prstGeom prst="rect">
            <a:avLst/>
          </a:prstGeom>
          <a:noFill/>
        </p:spPr>
        <p:txBody>
          <a:bodyPr wrap="square" rtlCol="0">
            <a:spAutoFit/>
          </a:bodyPr>
          <a:lstStyle/>
          <a:p>
            <a:endParaRPr lang="en-GB" sz="1200" dirty="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p:txBody>
      </p:sp>
      <p:sp>
        <p:nvSpPr>
          <p:cNvPr id="16" name="Rectangle 15"/>
          <p:cNvSpPr/>
          <p:nvPr/>
        </p:nvSpPr>
        <p:spPr>
          <a:xfrm>
            <a:off x="127780" y="862128"/>
            <a:ext cx="4272502"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Gender Pay Gap by Staff Groups</a:t>
            </a:r>
          </a:p>
        </p:txBody>
      </p:sp>
      <p:sp>
        <p:nvSpPr>
          <p:cNvPr id="10" name="Rectangle 9"/>
          <p:cNvSpPr/>
          <p:nvPr/>
        </p:nvSpPr>
        <p:spPr>
          <a:xfrm>
            <a:off x="332519" y="5029516"/>
            <a:ext cx="2540128" cy="369332"/>
          </a:xfrm>
          <a:prstGeom prst="rect">
            <a:avLst/>
          </a:prstGeom>
          <a:noFill/>
        </p:spPr>
        <p:txBody>
          <a:bodyPr wrap="square" lIns="91440" tIns="45720" rIns="91440" bIns="45720">
            <a:spAutoFit/>
          </a:bodyPr>
          <a:lstStyle/>
          <a:p>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Bonus Pay Gap</a:t>
            </a:r>
          </a:p>
        </p:txBody>
      </p:sp>
      <p:sp>
        <p:nvSpPr>
          <p:cNvPr id="3" name="TextBox 2"/>
          <p:cNvSpPr txBox="1"/>
          <p:nvPr/>
        </p:nvSpPr>
        <p:spPr>
          <a:xfrm>
            <a:off x="313076" y="3319490"/>
            <a:ext cx="5967744" cy="2369880"/>
          </a:xfrm>
          <a:prstGeom prst="rect">
            <a:avLst/>
          </a:prstGeom>
          <a:noFill/>
        </p:spPr>
        <p:txBody>
          <a:bodyPr wrap="square" rtlCol="0">
            <a:spAutoFit/>
          </a:bodyPr>
          <a:lstStyle/>
          <a:p>
            <a:pPr lvl="0"/>
            <a:r>
              <a:rPr lang="en-GB" sz="1400" dirty="0">
                <a:latin typeface="Arial" panose="020B0604020202020204" pitchFamily="34" charset="0"/>
                <a:cs typeface="Arial" panose="020B0604020202020204" pitchFamily="34" charset="0"/>
              </a:rPr>
              <a:t>Consultants receive payments called ‘Clinical Excellence Awards’. Although contractual these are classed as a bonus. Male bonus pay as an average was </a:t>
            </a:r>
            <a:r>
              <a:rPr lang="en-GB" sz="1400" b="1" dirty="0">
                <a:latin typeface="Arial" panose="020B0604020202020204" pitchFamily="34" charset="0"/>
                <a:cs typeface="Arial" panose="020B0604020202020204" pitchFamily="34" charset="0"/>
              </a:rPr>
              <a:t>£3,118.29 </a:t>
            </a:r>
            <a:r>
              <a:rPr lang="en-GB" sz="1400" dirty="0">
                <a:latin typeface="Arial" panose="020B0604020202020204" pitchFamily="34" charset="0"/>
                <a:cs typeface="Arial" panose="020B0604020202020204" pitchFamily="34" charset="0"/>
              </a:rPr>
              <a:t>higher than females (compared to £2,425.7 in 2019) and median bonus pay was </a:t>
            </a:r>
            <a:r>
              <a:rPr lang="en-GB" sz="1400" b="1" dirty="0">
                <a:latin typeface="Arial" panose="020B0604020202020204" pitchFamily="34" charset="0"/>
                <a:cs typeface="Arial" panose="020B0604020202020204" pitchFamily="34" charset="0"/>
              </a:rPr>
              <a:t>£3,334.08</a:t>
            </a:r>
            <a:r>
              <a:rPr lang="en-GB" sz="1400" dirty="0">
                <a:latin typeface="Arial" panose="020B0604020202020204" pitchFamily="34" charset="0"/>
                <a:cs typeface="Arial" panose="020B0604020202020204" pitchFamily="34" charset="0"/>
              </a:rPr>
              <a:t> higher than females (compared to £3,081.74 in 2019). Out of the employees who were paid a bonus by gender: 50 were female and 111 were male (compared to 49 and 106 respectively in 2019).</a:t>
            </a:r>
          </a:p>
          <a:p>
            <a:r>
              <a:rPr lang="en-GB" dirty="0"/>
              <a:t> </a:t>
            </a:r>
          </a:p>
          <a:p>
            <a:endParaRPr lang="en-GB" sz="1400" dirty="0">
              <a:latin typeface="Arial" panose="020B0604020202020204" pitchFamily="34" charset="0"/>
              <a:cs typeface="Arial" panose="020B0604020202020204" pitchFamily="34" charset="0"/>
            </a:endParaRPr>
          </a:p>
          <a:p>
            <a:endParaRPr lang="en-GB" dirty="0"/>
          </a:p>
        </p:txBody>
      </p:sp>
      <p:pic>
        <p:nvPicPr>
          <p:cNvPr id="6" name="Picture 5" descr="File:Money bag (example).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734" y="8349362"/>
            <a:ext cx="843148" cy="843148"/>
          </a:xfrm>
          <a:prstGeom prst="rect">
            <a:avLst/>
          </a:prstGeom>
        </p:spPr>
      </p:pic>
      <p:sp>
        <p:nvSpPr>
          <p:cNvPr id="14" name="Rectangle 13"/>
          <p:cNvSpPr/>
          <p:nvPr/>
        </p:nvSpPr>
        <p:spPr>
          <a:xfrm>
            <a:off x="197917" y="6860130"/>
            <a:ext cx="3198592" cy="369332"/>
          </a:xfrm>
          <a:prstGeom prst="rect">
            <a:avLst/>
          </a:prstGeom>
          <a:noFill/>
        </p:spPr>
        <p:txBody>
          <a:bodyPr wrap="square" lIns="91440" tIns="45720" rIns="91440" bIns="45720">
            <a:spAutoFit/>
          </a:bodyPr>
          <a:lstStyle/>
          <a:p>
            <a:r>
              <a:rPr lang="en-US" b="0" cap="none" spc="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Staff Receiving a Bonus</a:t>
            </a:r>
          </a:p>
        </p:txBody>
      </p:sp>
      <p:pic>
        <p:nvPicPr>
          <p:cNvPr id="15" name="Picture 14" descr="File:Money bag (example).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936" y="7745097"/>
            <a:ext cx="843148" cy="843148"/>
          </a:xfrm>
          <a:prstGeom prst="rect">
            <a:avLst/>
          </a:prstGeom>
        </p:spPr>
      </p:pic>
      <p:sp>
        <p:nvSpPr>
          <p:cNvPr id="8" name="TextBox 7"/>
          <p:cNvSpPr txBox="1"/>
          <p:nvPr/>
        </p:nvSpPr>
        <p:spPr>
          <a:xfrm>
            <a:off x="1182639" y="7583632"/>
            <a:ext cx="1767754" cy="646331"/>
          </a:xfrm>
          <a:prstGeom prst="rect">
            <a:avLst/>
          </a:prstGeom>
          <a:noFill/>
        </p:spPr>
        <p:txBody>
          <a:bodyPr wrap="square" rtlCol="0">
            <a:spAutoFit/>
          </a:bodyPr>
          <a:lstStyle/>
          <a:p>
            <a:pPr algn="ctr"/>
            <a:r>
              <a:rPr lang="en-GB" b="1" dirty="0"/>
              <a:t>4.32% </a:t>
            </a:r>
          </a:p>
          <a:p>
            <a:pPr algn="ctr"/>
            <a:r>
              <a:rPr lang="en-GB" b="1" dirty="0"/>
              <a:t>(4.68% in 2019) </a:t>
            </a:r>
            <a:endParaRPr lang="en-GB" dirty="0"/>
          </a:p>
        </p:txBody>
      </p:sp>
      <p:pic>
        <p:nvPicPr>
          <p:cNvPr id="20" name="Picture 19"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9078" y="7188668"/>
            <a:ext cx="992406" cy="1212201"/>
          </a:xfrm>
          <a:prstGeom prst="rect">
            <a:avLst/>
          </a:prstGeom>
        </p:spPr>
      </p:pic>
      <p:pic>
        <p:nvPicPr>
          <p:cNvPr id="21" name="Picture 20" descr="File:Female icon black.svg - Wikimedia Common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3764" y="8387413"/>
            <a:ext cx="770863" cy="1321387"/>
          </a:xfrm>
          <a:prstGeom prst="rect">
            <a:avLst/>
          </a:prstGeom>
        </p:spPr>
      </p:pic>
      <p:sp>
        <p:nvSpPr>
          <p:cNvPr id="22" name="Rectangle 21"/>
          <p:cNvSpPr/>
          <p:nvPr/>
        </p:nvSpPr>
        <p:spPr>
          <a:xfrm>
            <a:off x="5698331" y="8553573"/>
            <a:ext cx="32573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F</a:t>
            </a:r>
          </a:p>
        </p:txBody>
      </p:sp>
      <p:sp>
        <p:nvSpPr>
          <p:cNvPr id="23" name="Rectangle 22"/>
          <p:cNvSpPr/>
          <p:nvPr/>
        </p:nvSpPr>
        <p:spPr>
          <a:xfrm flipH="1">
            <a:off x="4406597" y="7657009"/>
            <a:ext cx="35626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M</a:t>
            </a:r>
          </a:p>
        </p:txBody>
      </p:sp>
      <p:sp>
        <p:nvSpPr>
          <p:cNvPr id="9" name="TextBox 8"/>
          <p:cNvSpPr txBox="1"/>
          <p:nvPr/>
        </p:nvSpPr>
        <p:spPr>
          <a:xfrm>
            <a:off x="5141484" y="7564677"/>
            <a:ext cx="1765154" cy="646331"/>
          </a:xfrm>
          <a:prstGeom prst="rect">
            <a:avLst/>
          </a:prstGeom>
          <a:noFill/>
        </p:spPr>
        <p:txBody>
          <a:bodyPr wrap="square" rtlCol="0">
            <a:spAutoFit/>
          </a:bodyPr>
          <a:lstStyle/>
          <a:p>
            <a:pPr algn="ctr"/>
            <a:r>
              <a:rPr lang="en-GB" b="1" dirty="0"/>
              <a:t>3.81% (111 HC)</a:t>
            </a:r>
          </a:p>
          <a:p>
            <a:pPr algn="ctr"/>
            <a:r>
              <a:rPr lang="en-GB" b="1" dirty="0"/>
              <a:t>(4.13% in 2019) </a:t>
            </a:r>
            <a:endParaRPr lang="en-GB" dirty="0"/>
          </a:p>
        </p:txBody>
      </p:sp>
      <p:sp>
        <p:nvSpPr>
          <p:cNvPr id="24" name="TextBox 23"/>
          <p:cNvSpPr txBox="1"/>
          <p:nvPr/>
        </p:nvSpPr>
        <p:spPr>
          <a:xfrm>
            <a:off x="3913761" y="8858231"/>
            <a:ext cx="1765154" cy="646331"/>
          </a:xfrm>
          <a:prstGeom prst="rect">
            <a:avLst/>
          </a:prstGeom>
          <a:noFill/>
        </p:spPr>
        <p:txBody>
          <a:bodyPr wrap="square" rtlCol="0">
            <a:spAutoFit/>
          </a:bodyPr>
          <a:lstStyle/>
          <a:p>
            <a:pPr algn="ctr"/>
            <a:r>
              <a:rPr lang="en-GB" b="1" dirty="0"/>
              <a:t>0.51% (50 HC)</a:t>
            </a:r>
          </a:p>
          <a:p>
            <a:pPr algn="ctr"/>
            <a:r>
              <a:rPr lang="en-GB" b="1" dirty="0"/>
              <a:t>(0.55% in 2019) </a:t>
            </a:r>
            <a:endParaRPr lang="en-GB" dirty="0"/>
          </a:p>
        </p:txBody>
      </p:sp>
      <p:sp>
        <p:nvSpPr>
          <p:cNvPr id="11" name="TextBox 10"/>
          <p:cNvSpPr txBox="1"/>
          <p:nvPr/>
        </p:nvSpPr>
        <p:spPr>
          <a:xfrm>
            <a:off x="3701788" y="5532605"/>
            <a:ext cx="1886985" cy="646331"/>
          </a:xfrm>
          <a:prstGeom prst="rect">
            <a:avLst/>
          </a:prstGeom>
          <a:noFill/>
        </p:spPr>
        <p:txBody>
          <a:bodyPr wrap="square" rtlCol="0">
            <a:spAutoFit/>
          </a:bodyPr>
          <a:lstStyle/>
          <a:p>
            <a:r>
              <a:rPr lang="en-GB" b="1" dirty="0"/>
              <a:t>Mean 37%</a:t>
            </a:r>
          </a:p>
          <a:p>
            <a:r>
              <a:rPr lang="en-GB" b="1" dirty="0"/>
              <a:t>Median  50%</a:t>
            </a:r>
          </a:p>
        </p:txBody>
      </p:sp>
      <p:sp>
        <p:nvSpPr>
          <p:cNvPr id="29" name="Rectangle 28"/>
          <p:cNvSpPr/>
          <p:nvPr/>
        </p:nvSpPr>
        <p:spPr>
          <a:xfrm>
            <a:off x="266161" y="2896089"/>
            <a:ext cx="1911927" cy="461665"/>
          </a:xfrm>
          <a:prstGeom prst="rect">
            <a:avLst/>
          </a:prstGeom>
          <a:noFill/>
        </p:spPr>
        <p:txBody>
          <a:bodyPr wrap="square" lIns="91440" tIns="45720" rIns="91440" bIns="45720">
            <a:spAutoFit/>
          </a:bodyPr>
          <a:lstStyle/>
          <a:p>
            <a:r>
              <a:rPr lang="en-US" sz="2400" b="0" cap="none" spc="0" dirty="0">
                <a:ln w="0"/>
                <a:effectLst>
                  <a:outerShdw blurRad="38100" dist="19050" dir="2700000" algn="tl" rotWithShape="0">
                    <a:schemeClr val="dk1">
                      <a:alpha val="40000"/>
                    </a:schemeClr>
                  </a:outerShdw>
                </a:effectLst>
              </a:rPr>
              <a:t>Bonus Gap</a:t>
            </a:r>
          </a:p>
        </p:txBody>
      </p:sp>
      <p:pic>
        <p:nvPicPr>
          <p:cNvPr id="33" name="Picture 32" descr="File:Male black symbol.svg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127" y="1628760"/>
            <a:ext cx="790478" cy="1144791"/>
          </a:xfrm>
          <a:prstGeom prst="rect">
            <a:avLst/>
          </a:prstGeom>
        </p:spPr>
      </p:pic>
      <p:sp>
        <p:nvSpPr>
          <p:cNvPr id="34" name="TextBox 33"/>
          <p:cNvSpPr txBox="1"/>
          <p:nvPr/>
        </p:nvSpPr>
        <p:spPr>
          <a:xfrm>
            <a:off x="999323" y="1634134"/>
            <a:ext cx="3233669" cy="144655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Males have a higher hourly rate in every staff group except Nursing and Midwifery, with Administrative &amp; Clerical having the highest gender pay gap of </a:t>
            </a:r>
            <a:r>
              <a:rPr lang="en-GB" sz="1400" b="1" dirty="0">
                <a:latin typeface="Arial" panose="020B0604020202020204" pitchFamily="34" charset="0"/>
                <a:cs typeface="Arial" panose="020B0604020202020204" pitchFamily="34" charset="0"/>
              </a:rPr>
              <a:t>£4.74, or 25.7%.</a:t>
            </a:r>
          </a:p>
          <a:p>
            <a:endParaRPr lang="en-GB" dirty="0"/>
          </a:p>
        </p:txBody>
      </p:sp>
      <p:sp>
        <p:nvSpPr>
          <p:cNvPr id="35" name="TextBox 34"/>
          <p:cNvSpPr txBox="1"/>
          <p:nvPr/>
        </p:nvSpPr>
        <p:spPr>
          <a:xfrm>
            <a:off x="4400282" y="1574620"/>
            <a:ext cx="1979916" cy="738664"/>
          </a:xfrm>
          <a:prstGeom prst="rect">
            <a:avLst/>
          </a:prstGeom>
          <a:noFill/>
        </p:spPr>
        <p:txBody>
          <a:bodyPr wrap="square" rtlCol="0">
            <a:spAutoFit/>
          </a:bodyPr>
          <a:lstStyle/>
          <a:p>
            <a:pPr lvl="0"/>
            <a:r>
              <a:rPr lang="en-GB" sz="1400" dirty="0">
                <a:latin typeface="Arial" panose="020B0604020202020204" pitchFamily="34" charset="0"/>
                <a:cs typeface="Arial" panose="020B0604020202020204" pitchFamily="34" charset="0"/>
              </a:rPr>
              <a:t>Medical and Dental have a gender pay gap of </a:t>
            </a:r>
            <a:r>
              <a:rPr lang="en-GB" sz="1400" b="1" dirty="0">
                <a:latin typeface="Arial" panose="020B0604020202020204" pitchFamily="34" charset="0"/>
                <a:cs typeface="Arial" panose="020B0604020202020204" pitchFamily="34" charset="0"/>
              </a:rPr>
              <a:t>£2.72</a:t>
            </a:r>
            <a:r>
              <a:rPr lang="en-GB" sz="1400" dirty="0">
                <a:latin typeface="Arial" panose="020B0604020202020204" pitchFamily="34" charset="0"/>
                <a:cs typeface="Arial" panose="020B0604020202020204" pitchFamily="34" charset="0"/>
              </a:rPr>
              <a:t>. </a:t>
            </a:r>
          </a:p>
        </p:txBody>
      </p:sp>
      <p:sp>
        <p:nvSpPr>
          <p:cNvPr id="25" name="Rectangle 24"/>
          <p:cNvSpPr/>
          <p:nvPr/>
        </p:nvSpPr>
        <p:spPr>
          <a:xfrm flipH="1">
            <a:off x="266161" y="2052349"/>
            <a:ext cx="356260" cy="461665"/>
          </a:xfrm>
          <a:prstGeom prst="rect">
            <a:avLst/>
          </a:prstGeom>
          <a:noFill/>
        </p:spPr>
        <p:txBody>
          <a:bodyPr wrap="squar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M</a:t>
            </a:r>
          </a:p>
        </p:txBody>
      </p:sp>
      <p:pic>
        <p:nvPicPr>
          <p:cNvPr id="5" name="Picture 4"/>
          <p:cNvPicPr>
            <a:picLocks noChangeAspect="1"/>
          </p:cNvPicPr>
          <p:nvPr/>
        </p:nvPicPr>
        <p:blipFill>
          <a:blip r:embed="rId6"/>
          <a:stretch>
            <a:fillRect/>
          </a:stretch>
        </p:blipFill>
        <p:spPr>
          <a:xfrm>
            <a:off x="1797213" y="5371799"/>
            <a:ext cx="1756224" cy="1238363"/>
          </a:xfrm>
          <a:prstGeom prst="rect">
            <a:avLst/>
          </a:prstGeom>
        </p:spPr>
      </p:pic>
    </p:spTree>
    <p:extLst>
      <p:ext uri="{BB962C8B-B14F-4D97-AF65-F5344CB8AC3E}">
        <p14:creationId xmlns:p14="http://schemas.microsoft.com/office/powerpoint/2010/main" val="9990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5</a:t>
            </a:fld>
            <a:endParaRPr lang="en-GB"/>
          </a:p>
        </p:txBody>
      </p:sp>
      <p:sp>
        <p:nvSpPr>
          <p:cNvPr id="16" name="Rectangle 15"/>
          <p:cNvSpPr/>
          <p:nvPr/>
        </p:nvSpPr>
        <p:spPr>
          <a:xfrm>
            <a:off x="0" y="641936"/>
            <a:ext cx="2517569"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Pay Quartiles</a:t>
            </a:r>
          </a:p>
        </p:txBody>
      </p:sp>
      <p:graphicFrame>
        <p:nvGraphicFramePr>
          <p:cNvPr id="26" name="Chart 25"/>
          <p:cNvGraphicFramePr>
            <a:graphicFrameLocks/>
          </p:cNvGraphicFramePr>
          <p:nvPr>
            <p:extLst>
              <p:ext uri="{D42A27DB-BD31-4B8C-83A1-F6EECF244321}">
                <p14:modId xmlns:p14="http://schemas.microsoft.com/office/powerpoint/2010/main" val="797005790"/>
              </p:ext>
            </p:extLst>
          </p:nvPr>
        </p:nvGraphicFramePr>
        <p:xfrm>
          <a:off x="358128" y="1248206"/>
          <a:ext cx="3323223" cy="291540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859480" y="1152357"/>
            <a:ext cx="2755075" cy="332398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Our workforce mirrors NHS Wales as a whole (source NHS Wales Annual Equality Report) showing that our workforce profile is reflective of the national workforce.   The infographics below shows the proportion of men and women divided into four pay band quartiles. Females were underrepresented in the first and fourth quartiles compared to the proportion of women in the workforce (78.1%). </a:t>
            </a:r>
          </a:p>
          <a:p>
            <a:pPr lvl="0"/>
            <a:endParaRPr lang="en-GB" sz="1400" dirty="0">
              <a:latin typeface="Arial" panose="020B0604020202020204" pitchFamily="34" charset="0"/>
              <a:cs typeface="Arial" panose="020B0604020202020204" pitchFamily="34" charset="0"/>
            </a:endParaRPr>
          </a:p>
        </p:txBody>
      </p:sp>
      <p:graphicFrame>
        <p:nvGraphicFramePr>
          <p:cNvPr id="17" name="Chart 16"/>
          <p:cNvGraphicFramePr/>
          <p:nvPr>
            <p:extLst>
              <p:ext uri="{D42A27DB-BD31-4B8C-83A1-F6EECF244321}">
                <p14:modId xmlns:p14="http://schemas.microsoft.com/office/powerpoint/2010/main" val="2429781298"/>
              </p:ext>
            </p:extLst>
          </p:nvPr>
        </p:nvGraphicFramePr>
        <p:xfrm>
          <a:off x="236764" y="5267461"/>
          <a:ext cx="2478974" cy="16720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Chart 26"/>
          <p:cNvGraphicFramePr/>
          <p:nvPr>
            <p:extLst>
              <p:ext uri="{D42A27DB-BD31-4B8C-83A1-F6EECF244321}">
                <p14:modId xmlns:p14="http://schemas.microsoft.com/office/powerpoint/2010/main" val="1947202452"/>
              </p:ext>
            </p:extLst>
          </p:nvPr>
        </p:nvGraphicFramePr>
        <p:xfrm>
          <a:off x="2665824" y="5366398"/>
          <a:ext cx="2933206" cy="1678931"/>
        </p:xfrm>
        <a:graphic>
          <a:graphicData uri="http://schemas.openxmlformats.org/drawingml/2006/chart">
            <c:chart xmlns:c="http://schemas.openxmlformats.org/drawingml/2006/chart" xmlns:r="http://schemas.openxmlformats.org/officeDocument/2006/relationships" r:id="rId5"/>
          </a:graphicData>
        </a:graphic>
      </p:graphicFrame>
      <p:sp>
        <p:nvSpPr>
          <p:cNvPr id="30" name="TextBox 29"/>
          <p:cNvSpPr txBox="1"/>
          <p:nvPr/>
        </p:nvSpPr>
        <p:spPr>
          <a:xfrm>
            <a:off x="605642" y="4952010"/>
            <a:ext cx="1745672" cy="369332"/>
          </a:xfrm>
          <a:prstGeom prst="rect">
            <a:avLst/>
          </a:prstGeom>
          <a:noFill/>
        </p:spPr>
        <p:txBody>
          <a:bodyPr wrap="square" rtlCol="0">
            <a:spAutoFit/>
          </a:bodyPr>
          <a:lstStyle/>
          <a:p>
            <a:r>
              <a:rPr lang="en-GB" dirty="0"/>
              <a:t>Lower Quartile</a:t>
            </a:r>
          </a:p>
        </p:txBody>
      </p:sp>
      <p:sp>
        <p:nvSpPr>
          <p:cNvPr id="31" name="TextBox 30"/>
          <p:cNvSpPr txBox="1"/>
          <p:nvPr/>
        </p:nvSpPr>
        <p:spPr>
          <a:xfrm>
            <a:off x="3080161" y="4925252"/>
            <a:ext cx="2461161" cy="369332"/>
          </a:xfrm>
          <a:prstGeom prst="rect">
            <a:avLst/>
          </a:prstGeom>
          <a:noFill/>
        </p:spPr>
        <p:txBody>
          <a:bodyPr wrap="square" rtlCol="0">
            <a:spAutoFit/>
          </a:bodyPr>
          <a:lstStyle/>
          <a:p>
            <a:r>
              <a:rPr lang="en-GB" dirty="0"/>
              <a:t>Lower Middle Quartile</a:t>
            </a:r>
          </a:p>
        </p:txBody>
      </p:sp>
      <p:graphicFrame>
        <p:nvGraphicFramePr>
          <p:cNvPr id="34" name="Chart 33"/>
          <p:cNvGraphicFramePr/>
          <p:nvPr>
            <p:extLst>
              <p:ext uri="{D42A27DB-BD31-4B8C-83A1-F6EECF244321}">
                <p14:modId xmlns:p14="http://schemas.microsoft.com/office/powerpoint/2010/main" val="1844999625"/>
              </p:ext>
            </p:extLst>
          </p:nvPr>
        </p:nvGraphicFramePr>
        <p:xfrm>
          <a:off x="-160317" y="7503377"/>
          <a:ext cx="3277589" cy="1668528"/>
        </p:xfrm>
        <a:graphic>
          <a:graphicData uri="http://schemas.openxmlformats.org/drawingml/2006/chart">
            <c:chart xmlns:c="http://schemas.openxmlformats.org/drawingml/2006/chart" xmlns:r="http://schemas.openxmlformats.org/officeDocument/2006/relationships" r:id="rId6"/>
          </a:graphicData>
        </a:graphic>
      </p:graphicFrame>
      <p:sp>
        <p:nvSpPr>
          <p:cNvPr id="35" name="TextBox 34"/>
          <p:cNvSpPr txBox="1"/>
          <p:nvPr/>
        </p:nvSpPr>
        <p:spPr>
          <a:xfrm>
            <a:off x="358128" y="7142802"/>
            <a:ext cx="2461161" cy="369332"/>
          </a:xfrm>
          <a:prstGeom prst="rect">
            <a:avLst/>
          </a:prstGeom>
          <a:noFill/>
        </p:spPr>
        <p:txBody>
          <a:bodyPr wrap="square" rtlCol="0">
            <a:spAutoFit/>
          </a:bodyPr>
          <a:lstStyle/>
          <a:p>
            <a:r>
              <a:rPr lang="en-GB" dirty="0"/>
              <a:t>Upper Middle Quartile</a:t>
            </a:r>
          </a:p>
        </p:txBody>
      </p:sp>
      <p:graphicFrame>
        <p:nvGraphicFramePr>
          <p:cNvPr id="38" name="Chart 37"/>
          <p:cNvGraphicFramePr/>
          <p:nvPr>
            <p:extLst>
              <p:ext uri="{D42A27DB-BD31-4B8C-83A1-F6EECF244321}">
                <p14:modId xmlns:p14="http://schemas.microsoft.com/office/powerpoint/2010/main" val="3912758739"/>
              </p:ext>
            </p:extLst>
          </p:nvPr>
        </p:nvGraphicFramePr>
        <p:xfrm>
          <a:off x="2412243" y="7336732"/>
          <a:ext cx="3473669" cy="1770458"/>
        </p:xfrm>
        <a:graphic>
          <a:graphicData uri="http://schemas.openxmlformats.org/drawingml/2006/chart">
            <c:chart xmlns:c="http://schemas.openxmlformats.org/drawingml/2006/chart" xmlns:r="http://schemas.openxmlformats.org/officeDocument/2006/relationships" r:id="rId7"/>
          </a:graphicData>
        </a:graphic>
      </p:graphicFrame>
      <p:sp>
        <p:nvSpPr>
          <p:cNvPr id="39" name="TextBox 38"/>
          <p:cNvSpPr txBox="1"/>
          <p:nvPr/>
        </p:nvSpPr>
        <p:spPr>
          <a:xfrm>
            <a:off x="3327193" y="7134045"/>
            <a:ext cx="1967098" cy="369332"/>
          </a:xfrm>
          <a:prstGeom prst="rect">
            <a:avLst/>
          </a:prstGeom>
          <a:noFill/>
        </p:spPr>
        <p:txBody>
          <a:bodyPr wrap="square" rtlCol="0">
            <a:spAutoFit/>
          </a:bodyPr>
          <a:lstStyle/>
          <a:p>
            <a:r>
              <a:rPr lang="en-GB" dirty="0"/>
              <a:t>Upper Quartile</a:t>
            </a:r>
          </a:p>
        </p:txBody>
      </p:sp>
      <p:sp>
        <p:nvSpPr>
          <p:cNvPr id="40" name="Rectangle 39"/>
          <p:cNvSpPr/>
          <p:nvPr/>
        </p:nvSpPr>
        <p:spPr>
          <a:xfrm>
            <a:off x="35626" y="4526949"/>
            <a:ext cx="3206338"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Pay Quartiles Split</a:t>
            </a:r>
          </a:p>
        </p:txBody>
      </p:sp>
    </p:spTree>
    <p:extLst>
      <p:ext uri="{BB962C8B-B14F-4D97-AF65-F5344CB8AC3E}">
        <p14:creationId xmlns:p14="http://schemas.microsoft.com/office/powerpoint/2010/main" val="3763691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12" name="Slide Number Placeholder 11"/>
          <p:cNvSpPr>
            <a:spLocks noGrp="1"/>
          </p:cNvSpPr>
          <p:nvPr>
            <p:ph type="sldNum" sz="quarter" idx="12"/>
          </p:nvPr>
        </p:nvSpPr>
        <p:spPr/>
        <p:txBody>
          <a:bodyPr/>
          <a:lstStyle/>
          <a:p>
            <a:fld id="{74710304-EE0D-4BCA-B415-2E7F52169AEF}" type="slidenum">
              <a:rPr lang="en-GB" smtClean="0"/>
              <a:t>6</a:t>
            </a:fld>
            <a:endParaRPr lang="en-GB"/>
          </a:p>
        </p:txBody>
      </p:sp>
      <p:sp>
        <p:nvSpPr>
          <p:cNvPr id="16" name="Rectangle 15"/>
          <p:cNvSpPr/>
          <p:nvPr/>
        </p:nvSpPr>
        <p:spPr>
          <a:xfrm>
            <a:off x="0" y="641936"/>
            <a:ext cx="2517569" cy="461665"/>
          </a:xfrm>
          <a:prstGeom prst="rect">
            <a:avLst/>
          </a:prstGeom>
          <a:noFill/>
        </p:spPr>
        <p:txBody>
          <a:bodyPr wrap="square" lIns="91440" tIns="45720" rIns="91440" bIns="45720">
            <a:spAutoFit/>
          </a:bodyPr>
          <a:lstStyle/>
          <a:p>
            <a:pPr algn="ctr"/>
            <a:r>
              <a:rPr lang="en-US" sz="2400" b="0" cap="none" spc="0" dirty="0">
                <a:ln w="0"/>
                <a:effectLst>
                  <a:outerShdw blurRad="38100" dist="19050" dir="2700000" algn="tl" rotWithShape="0">
                    <a:schemeClr val="dk1">
                      <a:alpha val="40000"/>
                    </a:schemeClr>
                  </a:outerShdw>
                </a:effectLst>
              </a:rPr>
              <a:t>Closing the gap</a:t>
            </a:r>
          </a:p>
        </p:txBody>
      </p:sp>
      <p:sp>
        <p:nvSpPr>
          <p:cNvPr id="5" name="TextBox 4"/>
          <p:cNvSpPr txBox="1"/>
          <p:nvPr/>
        </p:nvSpPr>
        <p:spPr>
          <a:xfrm>
            <a:off x="236764" y="1152357"/>
            <a:ext cx="6377791" cy="8894743"/>
          </a:xfrm>
          <a:prstGeom prst="rect">
            <a:avLst/>
          </a:prstGeom>
          <a:noFill/>
        </p:spPr>
        <p:txBody>
          <a:bodyPr wrap="square" rtlCol="0">
            <a:spAutoFit/>
          </a:bodyPr>
          <a:lstStyle/>
          <a:p>
            <a:pPr lvl="0"/>
            <a:r>
              <a:rPr lang="en-GB" sz="1200" dirty="0">
                <a:latin typeface="Arial" panose="020B0604020202020204" pitchFamily="34" charset="0"/>
                <a:cs typeface="Arial" panose="020B0604020202020204" pitchFamily="34" charset="0"/>
              </a:rPr>
              <a:t>We aim to achieve a gender balance across our workforce as a whole. Although a gender pay gap is still present in the Health Board, it is smaller than last time we reported in 2019. The average pay gap has reduced from £4.61 p/h (23%) in 2019 to 3.62 p/h (17.6%) this year. The median pay gap has reduced from £1.27 p/h (8.37%) in 2019 to £0.11p p/h (0.69%) this year.</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As per the Hywel Dda Strategic Equality Plan 2020 – 2024:</a:t>
            </a:r>
          </a:p>
          <a:p>
            <a:pPr lvl="0"/>
            <a:r>
              <a:rPr lang="en-GB" sz="1200" dirty="0">
                <a:latin typeface="Arial" panose="020B0604020202020204" pitchFamily="34" charset="0"/>
                <a:cs typeface="Arial" panose="020B0604020202020204" pitchFamily="34" charset="0"/>
              </a:rPr>
              <a:t>The Workforce and Organisational Development Department and Strategic Partnerships, Diversity and Inclusion Team will work closely to identify and resolve issues and will work collaboratively to create a fair and inclusive working environment. Within the theme of being an employer of choice and the associated objective, we will include actions to identify and address Gender Pay Gap issues. Over time, we will also seek to identify and address pay gap issues relating to additional single or multiple protected characteristics where they might exist.</a:t>
            </a:r>
          </a:p>
          <a:p>
            <a:pPr lvl="0"/>
            <a:endParaRPr lang="en-GB" sz="1200" dirty="0">
              <a:latin typeface="Arial" panose="020B0604020202020204" pitchFamily="34" charset="0"/>
              <a:cs typeface="Arial" panose="020B0604020202020204" pitchFamily="34" charset="0"/>
            </a:endParaRPr>
          </a:p>
          <a:p>
            <a:pPr lvl="0"/>
            <a:r>
              <a:rPr lang="en-GB" sz="1200" dirty="0">
                <a:latin typeface="Arial" panose="020B0604020202020204" pitchFamily="34" charset="0"/>
                <a:cs typeface="Arial" panose="020B0604020202020204" pitchFamily="34" charset="0"/>
              </a:rPr>
              <a:t>In addition, these are the actions we are committed to taking:</a:t>
            </a:r>
          </a:p>
          <a:p>
            <a:r>
              <a:rPr lang="en-GB" sz="1200" b="1" dirty="0"/>
              <a:t> </a:t>
            </a:r>
            <a:endParaRPr lang="en-GB" sz="1200" dirty="0"/>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Audit of the </a:t>
            </a:r>
            <a:r>
              <a:rPr lang="en-GB" sz="1200" dirty="0" err="1">
                <a:latin typeface="Arial" panose="020B0604020202020204" pitchFamily="34" charset="0"/>
                <a:cs typeface="Arial" panose="020B0604020202020204" pitchFamily="34" charset="0"/>
              </a:rPr>
              <a:t>HDdUHB’s</a:t>
            </a:r>
            <a:r>
              <a:rPr lang="en-GB" sz="1200" dirty="0">
                <a:latin typeface="Arial" panose="020B0604020202020204" pitchFamily="34" charset="0"/>
                <a:cs typeface="Arial" panose="020B0604020202020204" pitchFamily="34" charset="0"/>
              </a:rPr>
              <a:t> 'Top Quartile' earners to review rationale and conclusions for determination of each remuneration;</a:t>
            </a:r>
          </a:p>
          <a:p>
            <a:r>
              <a:rPr lang="en-GB" sz="1200" dirty="0">
                <a:latin typeface="Arial" panose="020B0604020202020204" pitchFamily="34" charset="0"/>
                <a:cs typeface="Arial" panose="020B0604020202020204" pitchFamily="34" charset="0"/>
              </a:rPr>
              <a:t> </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Ensure mixed gender panels for selection and remuneration purposes for Bands 8a+, VSM and Consultant appointments (including Clinical Excellence Awards);</a:t>
            </a:r>
          </a:p>
          <a:p>
            <a:r>
              <a:rPr lang="en-GB" sz="1200" dirty="0">
                <a:latin typeface="Arial" panose="020B0604020202020204" pitchFamily="34" charset="0"/>
                <a:cs typeface="Arial" panose="020B0604020202020204" pitchFamily="34" charset="0"/>
              </a:rPr>
              <a:t> </a:t>
            </a: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Review how well the </a:t>
            </a:r>
            <a:r>
              <a:rPr lang="en-GB" sz="1200" dirty="0" err="1">
                <a:latin typeface="Arial" panose="020B0604020202020204" pitchFamily="34" charset="0"/>
                <a:cs typeface="Arial" panose="020B0604020202020204" pitchFamily="34" charset="0"/>
              </a:rPr>
              <a:t>HDdUHB</a:t>
            </a:r>
            <a:r>
              <a:rPr lang="en-GB" sz="1200" dirty="0">
                <a:latin typeface="Arial" panose="020B0604020202020204" pitchFamily="34" charset="0"/>
                <a:cs typeface="Arial" panose="020B0604020202020204" pitchFamily="34" charset="0"/>
              </a:rPr>
              <a:t> manages women’s career progression after employment breaks such as maternity leave, creating interventions as necessary;</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Active promotion of current policies on flexible and family-friendly working for all genders;</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Exploring how we can better promote our vacancies in senior positions to women and organisations that support women;</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Exploring how we can better support female talent. Encourage the next generation of female leaders by setting up an internal task and finish group to explore how we can better support women into middle and senior management roles;</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Exploring opportunities for more flexible or alternative shift working across the organisation and explore how this could be introduced into a wider range of roles;</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Working with other NHS organisations and partners to learn from best practice and explore opportunities to develop joint activities;</a:t>
            </a:r>
          </a:p>
          <a:p>
            <a:pPr marL="171450" lvl="0" indent="-17145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GB" sz="1200" dirty="0">
                <a:latin typeface="Arial" panose="020B0604020202020204" pitchFamily="34" charset="0"/>
                <a:cs typeface="Arial" panose="020B0604020202020204" pitchFamily="34" charset="0"/>
              </a:rPr>
              <a:t>Review the policy and process to ensure there is no gender bias in the starting salaries of new employees and regularly monitor.</a:t>
            </a:r>
          </a:p>
          <a:p>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pPr lvl="0"/>
            <a:endParaRPr lang="en-GB" sz="1400" dirty="0">
              <a:latin typeface="Arial" panose="020B0604020202020204" pitchFamily="34" charset="0"/>
              <a:cs typeface="Arial" panose="020B0604020202020204" pitchFamily="34" charset="0"/>
            </a:endParaRPr>
          </a:p>
        </p:txBody>
      </p:sp>
      <p:graphicFrame>
        <p:nvGraphicFramePr>
          <p:cNvPr id="34" name="Chart 33"/>
          <p:cNvGraphicFramePr/>
          <p:nvPr/>
        </p:nvGraphicFramePr>
        <p:xfrm>
          <a:off x="-160317" y="7503377"/>
          <a:ext cx="3277589" cy="16685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Chart 37"/>
          <p:cNvGraphicFramePr/>
          <p:nvPr/>
        </p:nvGraphicFramePr>
        <p:xfrm>
          <a:off x="2412243" y="7336732"/>
          <a:ext cx="3473669" cy="177045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06803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38662" y="0"/>
            <a:ext cx="2319338" cy="812887"/>
          </a:xfrm>
          <a:prstGeom prst="rect">
            <a:avLst/>
          </a:prstGeom>
        </p:spPr>
      </p:pic>
      <p:sp>
        <p:nvSpPr>
          <p:cNvPr id="5" name="TextBox 4"/>
          <p:cNvSpPr txBox="1"/>
          <p:nvPr/>
        </p:nvSpPr>
        <p:spPr>
          <a:xfrm>
            <a:off x="549728" y="1882179"/>
            <a:ext cx="5758543" cy="2246769"/>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End</a:t>
            </a:r>
          </a:p>
          <a:p>
            <a:pPr algn="ctr"/>
            <a:endParaRPr lang="en-GB" sz="2000" b="1" dirty="0">
              <a:latin typeface="Arial" panose="020B0604020202020204" pitchFamily="34" charset="0"/>
              <a:cs typeface="Arial" panose="020B0604020202020204" pitchFamily="34" charset="0"/>
            </a:endParaRPr>
          </a:p>
          <a:p>
            <a:pPr algn="ctr"/>
            <a:r>
              <a:rPr lang="en-GB" sz="2000" b="1" dirty="0">
                <a:latin typeface="Arial" panose="020B0604020202020204" pitchFamily="34" charset="0"/>
                <a:cs typeface="Arial" panose="020B0604020202020204" pitchFamily="34" charset="0"/>
              </a:rPr>
              <a:t>Hywel Dda University Health Board</a:t>
            </a:r>
          </a:p>
          <a:p>
            <a:pPr algn="ctr"/>
            <a:endParaRPr lang="en-GB" sz="2000" b="1" dirty="0">
              <a:latin typeface="Arial" panose="020B0604020202020204" pitchFamily="34" charset="0"/>
              <a:cs typeface="Arial" panose="020B0604020202020204" pitchFamily="34" charset="0"/>
            </a:endParaRPr>
          </a:p>
          <a:p>
            <a:pPr algn="ctr"/>
            <a:r>
              <a:rPr lang="en-GB" sz="2000" b="1" dirty="0">
                <a:latin typeface="Arial" panose="020B0604020202020204" pitchFamily="34" charset="0"/>
                <a:cs typeface="Arial" panose="020B0604020202020204" pitchFamily="34" charset="0"/>
              </a:rPr>
              <a:t>Gender Pay Gap Report</a:t>
            </a:r>
          </a:p>
          <a:p>
            <a:pPr algn="ctr"/>
            <a:r>
              <a:rPr lang="en-GB" sz="2000" b="1" dirty="0">
                <a:latin typeface="Arial" panose="020B0604020202020204" pitchFamily="34" charset="0"/>
                <a:cs typeface="Arial" panose="020B0604020202020204" pitchFamily="34" charset="0"/>
              </a:rPr>
              <a:t> </a:t>
            </a:r>
          </a:p>
          <a:p>
            <a:pPr algn="ctr"/>
            <a:r>
              <a:rPr lang="en-GB" sz="2000" b="1" dirty="0">
                <a:latin typeface="Arial" panose="020B0604020202020204" pitchFamily="34" charset="0"/>
                <a:cs typeface="Arial" panose="020B0604020202020204" pitchFamily="34" charset="0"/>
              </a:rPr>
              <a:t>Reporting Period 1 April 2020 - 31 March 2021</a:t>
            </a:r>
          </a:p>
        </p:txBody>
      </p:sp>
      <p:sp>
        <p:nvSpPr>
          <p:cNvPr id="2" name="Slide Number Placeholder 1"/>
          <p:cNvSpPr>
            <a:spLocks noGrp="1"/>
          </p:cNvSpPr>
          <p:nvPr>
            <p:ph type="sldNum" sz="quarter" idx="12"/>
          </p:nvPr>
        </p:nvSpPr>
        <p:spPr/>
        <p:txBody>
          <a:bodyPr/>
          <a:lstStyle/>
          <a:p>
            <a:fld id="{74710304-EE0D-4BCA-B415-2E7F52169AEF}" type="slidenum">
              <a:rPr lang="en-GB" smtClean="0"/>
              <a:t>7</a:t>
            </a:fld>
            <a:endParaRPr lang="en-GB"/>
          </a:p>
        </p:txBody>
      </p:sp>
      <p:pic>
        <p:nvPicPr>
          <p:cNvPr id="7" name="Picture 6" descr="Gender symbol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768340"/>
            <a:ext cx="6858000" cy="4137660"/>
          </a:xfrm>
          <a:prstGeom prst="rect">
            <a:avLst/>
          </a:prstGeom>
        </p:spPr>
      </p:pic>
    </p:spTree>
    <p:extLst>
      <p:ext uri="{BB962C8B-B14F-4D97-AF65-F5344CB8AC3E}">
        <p14:creationId xmlns:p14="http://schemas.microsoft.com/office/powerpoint/2010/main" val="14653094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45122e7-b98e-4b32-b6bc-5a793739bec7">
      <UserInfo>
        <DisplayName>Mark Wilson (Hywel Dda UHB - Workforce Information Officer)</DisplayName>
        <AccountId>18</AccountId>
        <AccountType/>
      </UserInfo>
      <UserInfo>
        <DisplayName>Rory Houston (Hywel Dda UHB - Workforce Information Officer)</DisplayName>
        <AccountId>19</AccountId>
        <AccountType/>
      </UserInfo>
      <UserInfo>
        <DisplayName>Sophie Edwards (Hywel Dda UHB - Workforce West)</DisplayName>
        <AccountId>20</AccountId>
        <AccountType/>
      </UserInfo>
      <UserInfo>
        <DisplayName>Sarah Barnes (Hywel Dda UHB - Workforce Manager: Systems and Workforce Intelligence)</DisplayName>
        <AccountId>21</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B8A75EED0C3074E9965F21E907F7216" ma:contentTypeVersion="6" ma:contentTypeDescription="Create a new document." ma:contentTypeScope="" ma:versionID="772fa27c12f5fbe40770a7ba44afbc95">
  <xsd:schema xmlns:xsd="http://www.w3.org/2001/XMLSchema" xmlns:xs="http://www.w3.org/2001/XMLSchema" xmlns:p="http://schemas.microsoft.com/office/2006/metadata/properties" xmlns:ns2="694da32b-f1fe-4edb-92de-ce631264abe2" xmlns:ns3="945122e7-b98e-4b32-b6bc-5a793739bec7" targetNamespace="http://schemas.microsoft.com/office/2006/metadata/properties" ma:root="true" ma:fieldsID="c8cfb84939f3b0f3c19b1d5b645d4438" ns2:_="" ns3:_="">
    <xsd:import namespace="694da32b-f1fe-4edb-92de-ce631264abe2"/>
    <xsd:import namespace="945122e7-b98e-4b32-b6bc-5a793739bec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4da32b-f1fe-4edb-92de-ce631264ab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45122e7-b98e-4b32-b6bc-5a793739bec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FC6CEA-E056-468F-9246-DF74E34B2734}">
  <ds:schemaRefs>
    <ds:schemaRef ds:uri="http://schemas.microsoft.com/sharepoint/v3/contenttype/forms"/>
  </ds:schemaRefs>
</ds:datastoreItem>
</file>

<file path=customXml/itemProps2.xml><?xml version="1.0" encoding="utf-8"?>
<ds:datastoreItem xmlns:ds="http://schemas.openxmlformats.org/officeDocument/2006/customXml" ds:itemID="{8C690C13-D336-40DF-A4DB-EA6B8408170E}">
  <ds:schemaRefs>
    <ds:schemaRef ds:uri="http://schemas.microsoft.com/office/2006/documentManagement/types"/>
    <ds:schemaRef ds:uri="258d5018-feb4-45ec-8043-ac7152467c64"/>
    <ds:schemaRef ds:uri="2795bbee-07b4-4e79-98d8-0419d9871cad"/>
    <ds:schemaRef ds:uri="http://purl.org/dc/elements/1.1/"/>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terms/"/>
  </ds:schemaRefs>
</ds:datastoreItem>
</file>

<file path=customXml/itemProps3.xml><?xml version="1.0" encoding="utf-8"?>
<ds:datastoreItem xmlns:ds="http://schemas.openxmlformats.org/officeDocument/2006/customXml" ds:itemID="{6CEDC03F-9577-4732-86F8-5DA4F7DC34DE}"/>
</file>

<file path=docProps/app.xml><?xml version="1.0" encoding="utf-8"?>
<Properties xmlns="http://schemas.openxmlformats.org/officeDocument/2006/extended-properties" xmlns:vt="http://schemas.openxmlformats.org/officeDocument/2006/docPropsVTypes">
  <Template>Office Theme</Template>
  <TotalTime>3075</TotalTime>
  <Words>994</Words>
  <Application>Microsoft Office PowerPoint</Application>
  <PresentationFormat>A4 Paper (210x297 mm)</PresentationFormat>
  <Paragraphs>118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Owen (Hywel Dda UHB - Head of Recruitment and Workforce Equality, Diversity &amp; Inclusion)</dc:creator>
  <cp:lastModifiedBy>Annmarie Thomas (Hywel Dda UHB - Assistant Director of Workforce &amp; Organisational Development (Resourcing &amp; Utilisation)</cp:lastModifiedBy>
  <cp:revision>266</cp:revision>
  <cp:lastPrinted>2021-08-04T10:41:43Z</cp:lastPrinted>
  <dcterms:created xsi:type="dcterms:W3CDTF">2021-06-25T09:36:35Z</dcterms:created>
  <dcterms:modified xsi:type="dcterms:W3CDTF">2021-11-03T11:17:45Z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0x0101001B8A75EED0C3074E9965F21E907F7216</vt:lpwstr>
  </property>
</Properties>
</file>